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5" r:id="rId3"/>
    <p:sldId id="262" r:id="rId4"/>
    <p:sldId id="263" r:id="rId5"/>
    <p:sldId id="265" r:id="rId6"/>
    <p:sldId id="273" r:id="rId7"/>
    <p:sldId id="274" r:id="rId8"/>
    <p:sldId id="272" r:id="rId9"/>
    <p:sldId id="277"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2612648-F2FF-431D-9F42-20C2AD56A9FA}" type="datetimeFigureOut">
              <a:rPr lang="ru-RU" smtClean="0"/>
              <a:t>12.05.2022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9384387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612648-F2FF-431D-9F42-20C2AD56A9FA}" type="datetimeFigureOut">
              <a:rPr lang="ru-RU" smtClean="0"/>
              <a:t>12.05.2022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35861357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612648-F2FF-431D-9F42-20C2AD56A9FA}" type="datetimeFigureOut">
              <a:rPr lang="ru-RU" smtClean="0"/>
              <a:t>12.05.2022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10923741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612648-F2FF-431D-9F42-20C2AD56A9FA}" type="datetimeFigureOut">
              <a:rPr lang="ru-RU" smtClean="0"/>
              <a:t>12.05.2022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12175518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2612648-F2FF-431D-9F42-20C2AD56A9FA}" type="datetimeFigureOut">
              <a:rPr lang="ru-RU" smtClean="0"/>
              <a:t>12.05.2022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35262127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2612648-F2FF-431D-9F42-20C2AD56A9FA}" type="datetimeFigureOut">
              <a:rPr lang="ru-RU" smtClean="0"/>
              <a:t>12.05.2022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15466866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2612648-F2FF-431D-9F42-20C2AD56A9FA}" type="datetimeFigureOut">
              <a:rPr lang="ru-RU" smtClean="0"/>
              <a:t>12.05.2022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35117804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2612648-F2FF-431D-9F42-20C2AD56A9FA}" type="datetimeFigureOut">
              <a:rPr lang="ru-RU" smtClean="0"/>
              <a:t>12.05.2022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7121461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2612648-F2FF-431D-9F42-20C2AD56A9FA}" type="datetimeFigureOut">
              <a:rPr lang="ru-RU" smtClean="0"/>
              <a:t>12.05.2022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26923824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2612648-F2FF-431D-9F42-20C2AD56A9FA}" type="datetimeFigureOut">
              <a:rPr lang="ru-RU" smtClean="0"/>
              <a:t>12.05.2022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7928645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2612648-F2FF-431D-9F42-20C2AD56A9FA}" type="datetimeFigureOut">
              <a:rPr lang="ru-RU" smtClean="0"/>
              <a:t>12.05.2022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EDFAAB-C431-4C03-A045-488BC2983704}" type="slidenum">
              <a:rPr lang="ru-RU" smtClean="0"/>
              <a:t>‹#›</a:t>
            </a:fld>
            <a:endParaRPr lang="ru-RU"/>
          </a:p>
        </p:txBody>
      </p:sp>
    </p:spTree>
    <p:extLst>
      <p:ext uri="{BB962C8B-B14F-4D97-AF65-F5344CB8AC3E}">
        <p14:creationId xmlns:p14="http://schemas.microsoft.com/office/powerpoint/2010/main" val="14149043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612648-F2FF-431D-9F42-20C2AD56A9FA}" type="datetimeFigureOut">
              <a:rPr lang="ru-RU" smtClean="0"/>
              <a:t>12.05.2022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EDFAAB-C431-4C03-A045-488BC2983704}" type="slidenum">
              <a:rPr lang="ru-RU" smtClean="0"/>
              <a:t>‹#›</a:t>
            </a:fld>
            <a:endParaRPr lang="ru-RU"/>
          </a:p>
        </p:txBody>
      </p:sp>
    </p:spTree>
    <p:extLst>
      <p:ext uri="{BB962C8B-B14F-4D97-AF65-F5344CB8AC3E}">
        <p14:creationId xmlns:p14="http://schemas.microsoft.com/office/powerpoint/2010/main" val="23612007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translate.google.ru/"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0" i="0" smtClean="0">
                <a:solidFill>
                  <a:srgbClr val="FF0000"/>
                </a:solidFill>
                <a:effectLst/>
                <a:latin typeface="Arial" panose="020B0604020202020204" pitchFamily="34" charset="0"/>
              </a:rPr>
              <a:t>The outstanding </a:t>
            </a:r>
            <a:r>
              <a:rPr lang="en-US" b="0" i="0" dirty="0" smtClean="0">
                <a:solidFill>
                  <a:srgbClr val="FF0000"/>
                </a:solidFill>
                <a:effectLst/>
                <a:latin typeface="Arial" panose="020B0604020202020204" pitchFamily="34" charset="0"/>
              </a:rPr>
              <a:t>person of the Chuvash Republic-</a:t>
            </a:r>
            <a:r>
              <a:rPr lang="en-US" b="0" i="0" dirty="0" err="1" smtClean="0">
                <a:solidFill>
                  <a:srgbClr val="FF0000"/>
                </a:solidFill>
                <a:effectLst/>
                <a:latin typeface="Arial" panose="020B0604020202020204" pitchFamily="34" charset="0"/>
              </a:rPr>
              <a:t>Kurakov</a:t>
            </a:r>
            <a:r>
              <a:rPr lang="en-US" b="0" i="0" dirty="0" smtClean="0">
                <a:solidFill>
                  <a:srgbClr val="FF0000"/>
                </a:solidFill>
                <a:effectLst/>
                <a:latin typeface="Arial" panose="020B0604020202020204" pitchFamily="34" charset="0"/>
              </a:rPr>
              <a:t> Lev </a:t>
            </a:r>
            <a:r>
              <a:rPr lang="en-US" b="0" i="0" dirty="0" err="1" smtClean="0">
                <a:solidFill>
                  <a:srgbClr val="FF0000"/>
                </a:solidFill>
                <a:effectLst/>
                <a:latin typeface="Arial" panose="020B0604020202020204" pitchFamily="34" charset="0"/>
              </a:rPr>
              <a:t>Panteleimonovich</a:t>
            </a:r>
            <a:endParaRPr lang="ru-RU" dirty="0">
              <a:solidFill>
                <a:srgbClr val="FF0000"/>
              </a:solidFill>
            </a:endParaRPr>
          </a:p>
        </p:txBody>
      </p:sp>
      <p:pic>
        <p:nvPicPr>
          <p:cNvPr id="5" name="Объект 4"/>
          <p:cNvPicPr>
            <a:picLocks noGrp="1" noChangeAspect="1"/>
          </p:cNvPicPr>
          <p:nvPr>
            <p:ph sz="half" idx="1"/>
          </p:nvPr>
        </p:nvPicPr>
        <p:blipFill>
          <a:blip r:embed="rId2"/>
          <a:stretch>
            <a:fillRect/>
          </a:stretch>
        </p:blipFill>
        <p:spPr>
          <a:xfrm>
            <a:off x="25758" y="1825624"/>
            <a:ext cx="6146441" cy="4755479"/>
          </a:xfrm>
          <a:prstGeom prst="rect">
            <a:avLst/>
          </a:prstGeom>
        </p:spPr>
      </p:pic>
      <p:sp>
        <p:nvSpPr>
          <p:cNvPr id="4" name="Объект 3"/>
          <p:cNvSpPr>
            <a:spLocks noGrp="1"/>
          </p:cNvSpPr>
          <p:nvPr>
            <p:ph sz="half" idx="2"/>
          </p:nvPr>
        </p:nvSpPr>
        <p:spPr/>
        <p:txBody>
          <a:bodyPr/>
          <a:lstStyle/>
          <a:p>
            <a:r>
              <a:rPr lang="en-US" b="0" i="0" dirty="0" smtClean="0">
                <a:solidFill>
                  <a:srgbClr val="000000"/>
                </a:solidFill>
                <a:effectLst/>
                <a:latin typeface="Arial" panose="020B0604020202020204" pitchFamily="34" charset="0"/>
              </a:rPr>
              <a:t> </a:t>
            </a:r>
            <a:r>
              <a:rPr lang="en-US" b="0" i="0" dirty="0" smtClean="0">
                <a:solidFill>
                  <a:srgbClr val="0070C0"/>
                </a:solidFill>
                <a:effectLst/>
                <a:latin typeface="Times New Roman" panose="02020603050405020304" pitchFamily="18" charset="0"/>
                <a:cs typeface="Times New Roman" panose="02020603050405020304" pitchFamily="18" charset="0"/>
              </a:rPr>
              <a:t>He was prominent scientist-economist, one of the organizers of higher education and science in Chuvashia, public and statesman, Doctor of Economics, full member of the Russian Academy of Education.</a:t>
            </a:r>
            <a:endParaRPr lang="ru-RU"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1234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93217" y="283335"/>
            <a:ext cx="6671255" cy="3970318"/>
          </a:xfrm>
          <a:prstGeom prst="rect">
            <a:avLst/>
          </a:prstGeom>
        </p:spPr>
        <p:txBody>
          <a:bodyPr wrap="square">
            <a:spAutoFit/>
          </a:bodyPr>
          <a:lstStyle/>
          <a:p>
            <a:pPr marL="228600" lvl="0" indent="-228600">
              <a:lnSpc>
                <a:spcPct val="90000"/>
              </a:lnSpc>
              <a:spcBef>
                <a:spcPts val="1000"/>
              </a:spcBef>
              <a:buFont typeface="Arial" panose="020B0604020202020204" pitchFamily="34" charset="0"/>
              <a:buChar char="•"/>
            </a:pPr>
            <a:r>
              <a:rPr lang="en-US" sz="2800" dirty="0">
                <a:solidFill>
                  <a:srgbClr val="000000"/>
                </a:solidFill>
                <a:latin typeface="Times New Roman" panose="02020603050405020304" pitchFamily="18" charset="0"/>
                <a:cs typeface="Times New Roman" panose="02020603050405020304" pitchFamily="18" charset="0"/>
              </a:rPr>
              <a:t>L.P. </a:t>
            </a:r>
            <a:r>
              <a:rPr lang="en-US" sz="2800" dirty="0" err="1">
                <a:solidFill>
                  <a:srgbClr val="000000"/>
                </a:solidFill>
                <a:latin typeface="Times New Roman" panose="02020603050405020304" pitchFamily="18" charset="0"/>
                <a:cs typeface="Times New Roman" panose="02020603050405020304" pitchFamily="18" charset="0"/>
              </a:rPr>
              <a:t>Kurakov</a:t>
            </a:r>
            <a:r>
              <a:rPr lang="en-US" sz="2800" dirty="0">
                <a:solidFill>
                  <a:srgbClr val="000000"/>
                </a:solidFill>
                <a:latin typeface="Times New Roman" panose="02020603050405020304" pitchFamily="18" charset="0"/>
                <a:cs typeface="Times New Roman" panose="02020603050405020304" pitchFamily="18" charset="0"/>
              </a:rPr>
              <a:t> was born on January 4, 1943 in the village </a:t>
            </a:r>
            <a:r>
              <a:rPr lang="en-US" sz="2800" dirty="0" smtClean="0">
                <a:solidFill>
                  <a:srgbClr val="000000"/>
                </a:solidFill>
                <a:latin typeface="Times New Roman" panose="02020603050405020304" pitchFamily="18" charset="0"/>
                <a:cs typeface="Times New Roman" panose="02020603050405020304" pitchFamily="18" charset="0"/>
              </a:rPr>
              <a:t> </a:t>
            </a:r>
            <a:r>
              <a:rPr lang="en-US" sz="2800" dirty="0" err="1" smtClean="0">
                <a:solidFill>
                  <a:srgbClr val="000000"/>
                </a:solidFill>
                <a:latin typeface="Times New Roman" panose="02020603050405020304" pitchFamily="18" charset="0"/>
                <a:cs typeface="Times New Roman" panose="02020603050405020304" pitchFamily="18" charset="0"/>
              </a:rPr>
              <a:t>Chuvashskye</a:t>
            </a:r>
            <a:r>
              <a:rPr lang="ru-RU" sz="2800" dirty="0" smtClean="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Ishaki</a:t>
            </a:r>
            <a:r>
              <a:rPr lang="en-US" sz="2800" dirty="0">
                <a:solidFill>
                  <a:srgbClr val="000000"/>
                </a:solidFill>
                <a:latin typeface="Times New Roman" panose="02020603050405020304" pitchFamily="18" charset="0"/>
                <a:cs typeface="Times New Roman" panose="02020603050405020304" pitchFamily="18" charset="0"/>
              </a:rPr>
              <a:t> of the </a:t>
            </a:r>
            <a:r>
              <a:rPr lang="en-US" sz="2800" dirty="0" err="1">
                <a:solidFill>
                  <a:srgbClr val="000000"/>
                </a:solidFill>
                <a:latin typeface="Times New Roman" panose="02020603050405020304" pitchFamily="18" charset="0"/>
                <a:cs typeface="Times New Roman" panose="02020603050405020304" pitchFamily="18" charset="0"/>
              </a:rPr>
              <a:t>Batyrevsky</a:t>
            </a:r>
            <a:r>
              <a:rPr lang="en-US" sz="2800" dirty="0">
                <a:solidFill>
                  <a:srgbClr val="000000"/>
                </a:solidFill>
                <a:latin typeface="Times New Roman" panose="02020603050405020304" pitchFamily="18" charset="0"/>
                <a:cs typeface="Times New Roman" panose="02020603050405020304" pitchFamily="18" charset="0"/>
              </a:rPr>
              <a:t> district of the Chuvash Republic. He graduated the Kazan Financial  and Economic </a:t>
            </a:r>
            <a:r>
              <a:rPr lang="en-US" sz="2800" dirty="0" smtClean="0">
                <a:solidFill>
                  <a:srgbClr val="000000"/>
                </a:solidFill>
                <a:latin typeface="Times New Roman" panose="02020603050405020304" pitchFamily="18" charset="0"/>
                <a:cs typeface="Times New Roman" panose="02020603050405020304" pitchFamily="18" charset="0"/>
              </a:rPr>
              <a:t>Institute, </a:t>
            </a:r>
            <a:r>
              <a:rPr lang="en-US" sz="2800" dirty="0">
                <a:solidFill>
                  <a:srgbClr val="000000"/>
                </a:solidFill>
                <a:latin typeface="Times New Roman" panose="02020603050405020304" pitchFamily="18" charset="0"/>
                <a:cs typeface="Times New Roman" panose="02020603050405020304" pitchFamily="18" charset="0"/>
              </a:rPr>
              <a:t>then worked in financial bodies and public organizations of the </a:t>
            </a:r>
            <a:r>
              <a:rPr lang="en-US" sz="2800" dirty="0" err="1">
                <a:solidFill>
                  <a:srgbClr val="000000"/>
                </a:solidFill>
                <a:latin typeface="Times New Roman" panose="02020603050405020304" pitchFamily="18" charset="0"/>
                <a:cs typeface="Times New Roman" panose="02020603050405020304" pitchFamily="18" charset="0"/>
              </a:rPr>
              <a:t>Batyrevsky</a:t>
            </a:r>
            <a:r>
              <a:rPr lang="en-US" sz="2800" dirty="0">
                <a:solidFill>
                  <a:srgbClr val="000000"/>
                </a:solidFill>
                <a:latin typeface="Times New Roman" panose="02020603050405020304" pitchFamily="18" charset="0"/>
                <a:cs typeface="Times New Roman" panose="02020603050405020304" pitchFamily="18" charset="0"/>
              </a:rPr>
              <a:t> district. In 1968, L.P. </a:t>
            </a:r>
            <a:r>
              <a:rPr lang="en-US" sz="2800" dirty="0" err="1">
                <a:solidFill>
                  <a:srgbClr val="000000"/>
                </a:solidFill>
                <a:latin typeface="Times New Roman" panose="02020603050405020304" pitchFamily="18" charset="0"/>
                <a:cs typeface="Times New Roman" panose="02020603050405020304" pitchFamily="18" charset="0"/>
              </a:rPr>
              <a:t>Kurakov</a:t>
            </a:r>
            <a:r>
              <a:rPr lang="en-US" sz="2800" dirty="0">
                <a:solidFill>
                  <a:srgbClr val="000000"/>
                </a:solidFill>
                <a:latin typeface="Times New Roman" panose="02020603050405020304" pitchFamily="18" charset="0"/>
                <a:cs typeface="Times New Roman" panose="02020603050405020304" pitchFamily="18" charset="0"/>
              </a:rPr>
              <a:t> worked as an assistant at the Department of Political Economy of the I.N. Ulyanov Chuvash State University. </a:t>
            </a:r>
            <a:endParaRPr lang="ru-RU" sz="2800" dirty="0">
              <a:solidFill>
                <a:prstClr val="black"/>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0" y="476620"/>
            <a:ext cx="5537915" cy="4752203"/>
          </a:xfrm>
          <a:prstGeom prst="rect">
            <a:avLst/>
          </a:prstGeom>
        </p:spPr>
      </p:pic>
    </p:spTree>
    <p:extLst>
      <p:ext uri="{BB962C8B-B14F-4D97-AF65-F5344CB8AC3E}">
        <p14:creationId xmlns:p14="http://schemas.microsoft.com/office/powerpoint/2010/main" val="41597645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5434885" cy="4762500"/>
          </a:xfrm>
          <a:prstGeom prst="rect">
            <a:avLst/>
          </a:prstGeom>
        </p:spPr>
      </p:pic>
      <p:sp>
        <p:nvSpPr>
          <p:cNvPr id="3" name="Прямоугольник 2"/>
          <p:cNvSpPr/>
          <p:nvPr/>
        </p:nvSpPr>
        <p:spPr>
          <a:xfrm>
            <a:off x="5628068" y="206062"/>
            <a:ext cx="6439436" cy="4832092"/>
          </a:xfrm>
          <a:prstGeom prst="rect">
            <a:avLst/>
          </a:prstGeom>
        </p:spPr>
        <p:txBody>
          <a:bodyPr wrap="square">
            <a:spAutoFit/>
          </a:bodyPr>
          <a:lstStyle/>
          <a:p>
            <a:r>
              <a:rPr lang="en-US" sz="2800" b="0" i="0" dirty="0" smtClean="0">
                <a:solidFill>
                  <a:srgbClr val="FF0000"/>
                </a:solidFill>
                <a:effectLst/>
                <a:latin typeface="Times New Roman" panose="02020603050405020304" pitchFamily="18" charset="0"/>
                <a:cs typeface="Times New Roman" panose="02020603050405020304" pitchFamily="18" charset="0"/>
              </a:rPr>
              <a:t>L.P. </a:t>
            </a:r>
            <a:r>
              <a:rPr lang="en-US" sz="2800" b="0" i="0" dirty="0" err="1" smtClean="0">
                <a:solidFill>
                  <a:srgbClr val="FF0000"/>
                </a:solidFill>
                <a:effectLst/>
                <a:latin typeface="Times New Roman" panose="02020603050405020304" pitchFamily="18" charset="0"/>
                <a:cs typeface="Times New Roman" panose="02020603050405020304" pitchFamily="18" charset="0"/>
              </a:rPr>
              <a:t>Kurakov</a:t>
            </a:r>
            <a:r>
              <a:rPr lang="en-US" sz="2800" b="0" i="0" dirty="0" smtClean="0">
                <a:solidFill>
                  <a:srgbClr val="FF0000"/>
                </a:solidFill>
                <a:effectLst/>
                <a:latin typeface="Times New Roman" panose="02020603050405020304" pitchFamily="18" charset="0"/>
                <a:cs typeface="Times New Roman" panose="02020603050405020304" pitchFamily="18" charset="0"/>
              </a:rPr>
              <a:t> worked as a senior lecturer, deputy Dean of the Faculty of Economics, then associate Professor of the Department of Political Economy. In the 1976 academic year, he completed a scientific internship at the </a:t>
            </a:r>
            <a:r>
              <a:rPr lang="en-US" sz="2800" dirty="0" smtClean="0">
                <a:solidFill>
                  <a:srgbClr val="FF0000"/>
                </a:solidFill>
                <a:latin typeface="Times New Roman" panose="02020603050405020304" pitchFamily="18" charset="0"/>
                <a:cs typeface="Times New Roman" panose="02020603050405020304" pitchFamily="18" charset="0"/>
              </a:rPr>
              <a:t>German</a:t>
            </a:r>
            <a:r>
              <a:rPr lang="en-US" sz="2800" b="0" i="0" dirty="0" smtClean="0">
                <a:solidFill>
                  <a:srgbClr val="FF0000"/>
                </a:solidFill>
                <a:effectLst/>
                <a:latin typeface="Times New Roman" panose="02020603050405020304" pitchFamily="18" charset="0"/>
                <a:cs typeface="Times New Roman" panose="02020603050405020304" pitchFamily="18" charset="0"/>
              </a:rPr>
              <a:t> Higher School of Economics in Berlin. In 1988, Lev </a:t>
            </a:r>
            <a:r>
              <a:rPr lang="en-US" sz="2800" b="0" i="0" dirty="0" err="1" smtClean="0">
                <a:solidFill>
                  <a:srgbClr val="FF0000"/>
                </a:solidFill>
                <a:effectLst/>
                <a:latin typeface="Times New Roman" panose="02020603050405020304" pitchFamily="18" charset="0"/>
                <a:cs typeface="Times New Roman" panose="02020603050405020304" pitchFamily="18" charset="0"/>
              </a:rPr>
              <a:t>Panteleimonovich</a:t>
            </a:r>
            <a:r>
              <a:rPr lang="en-US" sz="2800" b="0" i="0" dirty="0" smtClean="0">
                <a:solidFill>
                  <a:srgbClr val="FF0000"/>
                </a:solidFill>
                <a:effectLst/>
                <a:latin typeface="Times New Roman" panose="02020603050405020304" pitchFamily="18" charset="0"/>
                <a:cs typeface="Times New Roman" panose="02020603050405020304" pitchFamily="18" charset="0"/>
              </a:rPr>
              <a:t> defended his doctoral dissertation. He became a professor, head of the Department of Accounting and Finance</a:t>
            </a:r>
            <a:r>
              <a:rPr lang="en-US" sz="2800" b="0" i="0" u="none" strike="noStrike" dirty="0" smtClean="0">
                <a:solidFill>
                  <a:srgbClr val="FF0000"/>
                </a:solidFill>
                <a:effectLst/>
                <a:latin typeface="Times New Roman" panose="02020603050405020304" pitchFamily="18" charset="0"/>
                <a:cs typeface="Times New Roman" panose="02020603050405020304" pitchFamily="18" charset="0"/>
                <a:hlinkClick r:id="rId3"/>
              </a:rPr>
              <a:t/>
            </a:r>
            <a:br>
              <a:rPr lang="en-US" sz="2800" b="0" i="0" u="none" strike="noStrike" dirty="0" smtClean="0">
                <a:solidFill>
                  <a:srgbClr val="FF0000"/>
                </a:solidFill>
                <a:effectLst/>
                <a:latin typeface="Times New Roman" panose="02020603050405020304" pitchFamily="18" charset="0"/>
                <a:cs typeface="Times New Roman" panose="02020603050405020304" pitchFamily="18" charset="0"/>
                <a:hlinkClick r:id="rId3"/>
              </a:rPr>
            </a:br>
            <a:endParaRPr lang="ru-RU"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09831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03030" y="-24896"/>
            <a:ext cx="5589431" cy="5343872"/>
          </a:xfrm>
          <a:prstGeom prst="rect">
            <a:avLst/>
          </a:prstGeom>
        </p:spPr>
      </p:pic>
      <p:sp>
        <p:nvSpPr>
          <p:cNvPr id="3" name="Прямоугольник 2"/>
          <p:cNvSpPr/>
          <p:nvPr/>
        </p:nvSpPr>
        <p:spPr>
          <a:xfrm>
            <a:off x="5692462" y="1"/>
            <a:ext cx="6499538" cy="6124754"/>
          </a:xfrm>
          <a:prstGeom prst="rect">
            <a:avLst/>
          </a:prstGeom>
        </p:spPr>
        <p:txBody>
          <a:bodyPr wrap="square">
            <a:spAutoFit/>
          </a:bodyPr>
          <a:lstStyle/>
          <a:p>
            <a:pPr>
              <a:buFont typeface="Arial" panose="020B0604020202020204" pitchFamily="34" charset="0"/>
              <a:buChar char="•"/>
            </a:pPr>
            <a:r>
              <a:rPr lang="en-US" sz="2800" dirty="0">
                <a:solidFill>
                  <a:srgbClr val="002060"/>
                </a:solidFill>
                <a:latin typeface="Times New Roman" panose="02020603050405020304" pitchFamily="18" charset="0"/>
                <a:cs typeface="Times New Roman" panose="02020603050405020304" pitchFamily="18" charset="0"/>
              </a:rPr>
              <a:t>L.P. </a:t>
            </a:r>
            <a:r>
              <a:rPr lang="en-US" sz="2800" dirty="0" err="1">
                <a:solidFill>
                  <a:srgbClr val="002060"/>
                </a:solidFill>
                <a:latin typeface="Times New Roman" panose="02020603050405020304" pitchFamily="18" charset="0"/>
                <a:cs typeface="Times New Roman" panose="02020603050405020304" pitchFamily="18" charset="0"/>
              </a:rPr>
              <a:t>Kurakov</a:t>
            </a:r>
            <a:r>
              <a:rPr lang="en-US" sz="2800" dirty="0">
                <a:solidFill>
                  <a:srgbClr val="002060"/>
                </a:solidFill>
                <a:latin typeface="Times New Roman" panose="02020603050405020304" pitchFamily="18" charset="0"/>
                <a:cs typeface="Times New Roman" panose="02020603050405020304" pitchFamily="18" charset="0"/>
              </a:rPr>
              <a:t> actively participated in state activities. He was Chairman of the Standing Committee on Economic Reform, Budget and Finance, member of the Presidium of the Supreme Council of the Chuvash Republic, deputy of the Federation Council of the Federal Assembly of the Russian Federation, where he worked as Deputy Chairman of the Committee on </a:t>
            </a:r>
            <a:r>
              <a:rPr lang="en-US" sz="2800" dirty="0" smtClean="0">
                <a:solidFill>
                  <a:srgbClr val="002060"/>
                </a:solidFill>
                <a:latin typeface="Times New Roman" panose="02020603050405020304" pitchFamily="18" charset="0"/>
                <a:cs typeface="Times New Roman" panose="02020603050405020304" pitchFamily="18" charset="0"/>
              </a:rPr>
              <a:t>Science and Education, Vice-President </a:t>
            </a:r>
            <a:r>
              <a:rPr lang="en-US" sz="2800" dirty="0">
                <a:solidFill>
                  <a:srgbClr val="002060"/>
                </a:solidFill>
                <a:latin typeface="Times New Roman" panose="02020603050405020304" pitchFamily="18" charset="0"/>
                <a:cs typeface="Times New Roman" panose="02020603050405020304" pitchFamily="18" charset="0"/>
              </a:rPr>
              <a:t>of the Chuvash Republic, Chairman of the Cabinet of Ministers of the Chuvash Republic, Chairman of the State Council of the Chuvash Republic</a:t>
            </a:r>
            <a:r>
              <a:rPr lang="en-US" sz="2800" dirty="0">
                <a:solidFill>
                  <a:srgbClr val="000000"/>
                </a:solidFill>
                <a:latin typeface="Times New Roman" panose="02020603050405020304" pitchFamily="18" charset="0"/>
                <a:cs typeface="Times New Roman" panose="02020603050405020304" pitchFamily="18" charset="0"/>
              </a:rPr>
              <a:t>.</a:t>
            </a:r>
            <a:endParaRPr lang="en-US" sz="2800" b="0" i="0" dirty="0" smtClean="0">
              <a:solidFill>
                <a:srgbClr val="0070C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60140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37882" y="834428"/>
            <a:ext cx="5782613" cy="4342879"/>
          </a:xfrm>
          <a:prstGeom prst="rect">
            <a:avLst/>
          </a:prstGeom>
        </p:spPr>
      </p:pic>
      <p:sp>
        <p:nvSpPr>
          <p:cNvPr id="3" name="Rectangle 1"/>
          <p:cNvSpPr>
            <a:spLocks noChangeArrowheads="1"/>
          </p:cNvSpPr>
          <p:nvPr/>
        </p:nvSpPr>
        <p:spPr bwMode="auto">
          <a:xfrm>
            <a:off x="0" y="-276999"/>
            <a:ext cx="65" cy="553998"/>
          </a:xfrm>
          <a:prstGeom prst="rect">
            <a:avLst/>
          </a:prstGeom>
          <a:solidFill>
            <a:srgbClr val="FBFB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
        <p:nvSpPr>
          <p:cNvPr id="4" name="Rectangle 2"/>
          <p:cNvSpPr>
            <a:spLocks noChangeArrowheads="1"/>
          </p:cNvSpPr>
          <p:nvPr/>
        </p:nvSpPr>
        <p:spPr bwMode="auto">
          <a:xfrm>
            <a:off x="0" y="0"/>
            <a:ext cx="12192000" cy="0"/>
          </a:xfrm>
          <a:prstGeom prst="rect">
            <a:avLst/>
          </a:prstGeom>
          <a:solidFill>
            <a:srgbClr val="FBFB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8872" tIns="-88872" rIns="-17457"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p:txBody>
      </p:sp>
      <p:sp>
        <p:nvSpPr>
          <p:cNvPr id="5" name="Rectangle 3"/>
          <p:cNvSpPr>
            <a:spLocks noChangeArrowheads="1"/>
          </p:cNvSpPr>
          <p:nvPr/>
        </p:nvSpPr>
        <p:spPr bwMode="auto">
          <a:xfrm>
            <a:off x="636105" y="265042"/>
            <a:ext cx="65" cy="569387"/>
          </a:xfrm>
          <a:prstGeom prst="rect">
            <a:avLst/>
          </a:prstGeom>
          <a:solidFill>
            <a:srgbClr val="FBFB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ru-RU" altLang="ru-RU" sz="1000" b="0" i="0" u="none" strike="noStrike" cap="none" normalizeH="0" baseline="0" dirty="0" smtClean="0">
                <a:ln>
                  <a:noFill/>
                </a:ln>
                <a:solidFill>
                  <a:srgbClr val="333333"/>
                </a:solidFill>
                <a:effectLst/>
                <a:latin typeface="YS Text"/>
              </a:rPr>
              <a:t/>
            </a:r>
            <a:br>
              <a:rPr kumimoji="0" lang="ru-RU" altLang="ru-RU" sz="1000" b="0" i="0" u="none" strike="noStrike" cap="none" normalizeH="0" baseline="0" dirty="0" smtClean="0">
                <a:ln>
                  <a:noFill/>
                </a:ln>
                <a:solidFill>
                  <a:srgbClr val="333333"/>
                </a:solidFill>
                <a:effectLst/>
                <a:latin typeface="YS Text"/>
              </a:rPr>
            </a:br>
            <a:endParaRPr kumimoji="0" lang="ru-RU" altLang="ru-RU" sz="900" b="0" i="0" u="none" strike="noStrike" cap="none" normalizeH="0" baseline="0" dirty="0" smtClean="0">
              <a:ln>
                <a:noFill/>
              </a:ln>
              <a:solidFill>
                <a:srgbClr val="000000"/>
              </a:solidFill>
              <a:effectLst/>
              <a:latin typeface="YS Tex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
        <p:nvSpPr>
          <p:cNvPr id="6" name="Прямоугольник 5"/>
          <p:cNvSpPr/>
          <p:nvPr/>
        </p:nvSpPr>
        <p:spPr>
          <a:xfrm>
            <a:off x="6220495" y="46101"/>
            <a:ext cx="5719713" cy="6124754"/>
          </a:xfrm>
          <a:prstGeom prst="rect">
            <a:avLst/>
          </a:prstGeom>
        </p:spPr>
        <p:txBody>
          <a:bodyPr wrap="square">
            <a:spAutoFit/>
          </a:bodyPr>
          <a:lstStyle/>
          <a:p>
            <a:pPr lvl="0"/>
            <a:r>
              <a:rPr lang="en-US" sz="2800" dirty="0" smtClean="0">
                <a:solidFill>
                  <a:srgbClr val="7030A0"/>
                </a:solidFill>
                <a:latin typeface="Times New Roman" panose="02020603050405020304" pitchFamily="18" charset="0"/>
                <a:cs typeface="Times New Roman" panose="02020603050405020304" pitchFamily="18" charset="0"/>
              </a:rPr>
              <a:t>Lev </a:t>
            </a:r>
            <a:r>
              <a:rPr lang="en-US" sz="2800" dirty="0" err="1" smtClean="0">
                <a:solidFill>
                  <a:srgbClr val="7030A0"/>
                </a:solidFill>
                <a:latin typeface="Times New Roman" panose="02020603050405020304" pitchFamily="18" charset="0"/>
                <a:cs typeface="Times New Roman" panose="02020603050405020304" pitchFamily="18" charset="0"/>
              </a:rPr>
              <a:t>Panteleimonovich</a:t>
            </a:r>
            <a:r>
              <a:rPr lang="en-US" sz="2800" dirty="0" smtClean="0">
                <a:solidFill>
                  <a:srgbClr val="7030A0"/>
                </a:solidFill>
                <a:latin typeface="Times New Roman" panose="02020603050405020304" pitchFamily="18" charset="0"/>
                <a:cs typeface="Times New Roman" panose="02020603050405020304" pitchFamily="18" charset="0"/>
              </a:rPr>
              <a:t> </a:t>
            </a:r>
            <a:r>
              <a:rPr lang="en-US" sz="2800" dirty="0" err="1" smtClean="0">
                <a:solidFill>
                  <a:srgbClr val="7030A0"/>
                </a:solidFill>
                <a:latin typeface="Times New Roman" panose="02020603050405020304" pitchFamily="18" charset="0"/>
                <a:cs typeface="Times New Roman" panose="02020603050405020304" pitchFamily="18" charset="0"/>
              </a:rPr>
              <a:t>Kurakov</a:t>
            </a:r>
            <a:r>
              <a:rPr lang="en-US" sz="2800" dirty="0" smtClean="0">
                <a:solidFill>
                  <a:srgbClr val="7030A0"/>
                </a:solidFill>
                <a:latin typeface="Times New Roman" panose="02020603050405020304" pitchFamily="18" charset="0"/>
                <a:cs typeface="Times New Roman" panose="02020603050405020304" pitchFamily="18" charset="0"/>
              </a:rPr>
              <a:t> is an Honored Scientist of the Russian Federation and the Chuvash Republic, awarded the Order of Honor.</a:t>
            </a:r>
            <a:r>
              <a:rPr lang="en-US" sz="2800" dirty="0">
                <a:solidFill>
                  <a:srgbClr val="7030A0"/>
                </a:solidFill>
                <a:latin typeface="Times New Roman" panose="02020603050405020304" pitchFamily="18" charset="0"/>
                <a:cs typeface="Times New Roman" panose="02020603050405020304" pitchFamily="18" charset="0"/>
              </a:rPr>
              <a:t> He was awarded many state </a:t>
            </a:r>
            <a:r>
              <a:rPr lang="en-US" sz="2800" dirty="0" smtClean="0">
                <a:solidFill>
                  <a:srgbClr val="7030A0"/>
                </a:solidFill>
                <a:latin typeface="Times New Roman" panose="02020603050405020304" pitchFamily="18" charset="0"/>
                <a:cs typeface="Times New Roman" panose="02020603050405020304" pitchFamily="18" charset="0"/>
              </a:rPr>
              <a:t>awards, </a:t>
            </a:r>
            <a:r>
              <a:rPr lang="en-US" sz="2800" dirty="0">
                <a:solidFill>
                  <a:srgbClr val="7030A0"/>
                </a:solidFill>
                <a:latin typeface="Times New Roman" panose="02020603050405020304" pitchFamily="18" charset="0"/>
                <a:cs typeface="Times New Roman" panose="02020603050405020304" pitchFamily="18" charset="0"/>
              </a:rPr>
              <a:t>the All-Chuvash National Prize named after </a:t>
            </a:r>
            <a:r>
              <a:rPr lang="en-US" sz="2800" dirty="0" smtClean="0">
                <a:solidFill>
                  <a:srgbClr val="7030A0"/>
                </a:solidFill>
                <a:latin typeface="Times New Roman" panose="02020603050405020304" pitchFamily="18" charset="0"/>
                <a:cs typeface="Times New Roman" panose="02020603050405020304" pitchFamily="18" charset="0"/>
              </a:rPr>
              <a:t>Ivan </a:t>
            </a:r>
            <a:r>
              <a:rPr lang="en-US" sz="2800" dirty="0" err="1" smtClean="0">
                <a:solidFill>
                  <a:srgbClr val="7030A0"/>
                </a:solidFill>
                <a:latin typeface="Times New Roman" panose="02020603050405020304" pitchFamily="18" charset="0"/>
                <a:cs typeface="Times New Roman" panose="02020603050405020304" pitchFamily="18" charset="0"/>
              </a:rPr>
              <a:t>Yakovlevich</a:t>
            </a:r>
            <a:r>
              <a:rPr lang="en-US" sz="2800" dirty="0" smtClean="0">
                <a:solidFill>
                  <a:srgbClr val="7030A0"/>
                </a:solidFill>
                <a:latin typeface="Times New Roman" panose="02020603050405020304" pitchFamily="18" charset="0"/>
                <a:cs typeface="Times New Roman" panose="02020603050405020304" pitchFamily="18" charset="0"/>
              </a:rPr>
              <a:t> </a:t>
            </a:r>
            <a:r>
              <a:rPr lang="en-US" sz="2800" dirty="0">
                <a:solidFill>
                  <a:srgbClr val="7030A0"/>
                </a:solidFill>
                <a:latin typeface="Times New Roman" panose="02020603050405020304" pitchFamily="18" charset="0"/>
                <a:cs typeface="Times New Roman" panose="02020603050405020304" pitchFamily="18" charset="0"/>
              </a:rPr>
              <a:t>Yakovlev, the </a:t>
            </a:r>
            <a:r>
              <a:rPr lang="en-US" sz="2800" dirty="0" smtClean="0">
                <a:solidFill>
                  <a:srgbClr val="7030A0"/>
                </a:solidFill>
                <a:latin typeface="Times New Roman" panose="02020603050405020304" pitchFamily="18" charset="0"/>
                <a:cs typeface="Times New Roman" panose="02020603050405020304" pitchFamily="18" charset="0"/>
              </a:rPr>
              <a:t>Michael </a:t>
            </a:r>
            <a:r>
              <a:rPr lang="en-US" sz="2800" dirty="0" err="1">
                <a:solidFill>
                  <a:srgbClr val="7030A0"/>
                </a:solidFill>
                <a:latin typeface="Times New Roman" panose="02020603050405020304" pitchFamily="18" charset="0"/>
                <a:cs typeface="Times New Roman" panose="02020603050405020304" pitchFamily="18" charset="0"/>
              </a:rPr>
              <a:t>Sespel</a:t>
            </a:r>
            <a:r>
              <a:rPr lang="en-US" sz="2800" dirty="0">
                <a:solidFill>
                  <a:srgbClr val="7030A0"/>
                </a:solidFill>
                <a:latin typeface="Times New Roman" panose="02020603050405020304" pitchFamily="18" charset="0"/>
                <a:cs typeface="Times New Roman" panose="02020603050405020304" pitchFamily="18" charset="0"/>
              </a:rPr>
              <a:t> Prize.</a:t>
            </a:r>
            <a:endParaRPr lang="ru-RU" sz="2800" dirty="0">
              <a:solidFill>
                <a:srgbClr val="7030A0"/>
              </a:solidFill>
              <a:latin typeface="Times New Roman" panose="02020603050405020304" pitchFamily="18" charset="0"/>
              <a:cs typeface="Times New Roman" panose="02020603050405020304" pitchFamily="18" charset="0"/>
            </a:endParaRPr>
          </a:p>
          <a:p>
            <a:pPr lvl="0"/>
            <a:r>
              <a:rPr lang="en-US" sz="2800" dirty="0" smtClean="0">
                <a:solidFill>
                  <a:srgbClr val="7030A0"/>
                </a:solidFill>
                <a:latin typeface="Times New Roman" panose="02020603050405020304" pitchFamily="18" charset="0"/>
                <a:cs typeface="Times New Roman" panose="02020603050405020304" pitchFamily="18" charset="0"/>
              </a:rPr>
              <a:t>Honorary worker of the Higher school of Russia, laureate of the State Prize of the Chuvash Republic in the field of science and technology, Honored Professor of the Chuvash State University. </a:t>
            </a:r>
          </a:p>
        </p:txBody>
      </p:sp>
    </p:spTree>
    <p:extLst>
      <p:ext uri="{BB962C8B-B14F-4D97-AF65-F5344CB8AC3E}">
        <p14:creationId xmlns:p14="http://schemas.microsoft.com/office/powerpoint/2010/main" val="27862743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82615" y="115910"/>
            <a:ext cx="5640946" cy="6124754"/>
          </a:xfrm>
          <a:prstGeom prst="rect">
            <a:avLst/>
          </a:prstGeom>
        </p:spPr>
        <p:txBody>
          <a:bodyPr wrap="square">
            <a:spAutoFit/>
          </a:bodyPr>
          <a:lstStyle/>
          <a:p>
            <a:pPr lvl="0"/>
            <a:r>
              <a:rPr lang="en-US" sz="2800" dirty="0">
                <a:solidFill>
                  <a:srgbClr val="00B050"/>
                </a:solidFill>
                <a:latin typeface="Times New Roman" panose="02020603050405020304" pitchFamily="18" charset="0"/>
                <a:cs typeface="Times New Roman" panose="02020603050405020304" pitchFamily="18" charset="0"/>
              </a:rPr>
              <a:t>Thanks to Lev </a:t>
            </a:r>
            <a:r>
              <a:rPr lang="en-US" sz="2800" dirty="0" err="1">
                <a:solidFill>
                  <a:srgbClr val="00B050"/>
                </a:solidFill>
                <a:latin typeface="Times New Roman" panose="02020603050405020304" pitchFamily="18" charset="0"/>
                <a:cs typeface="Times New Roman" panose="02020603050405020304" pitchFamily="18" charset="0"/>
              </a:rPr>
              <a:t>Panteleimonovich</a:t>
            </a:r>
            <a:r>
              <a:rPr lang="en-US" sz="2800" dirty="0">
                <a:solidFill>
                  <a:srgbClr val="00B050"/>
                </a:solidFill>
                <a:latin typeface="Times New Roman" panose="02020603050405020304" pitchFamily="18" charset="0"/>
                <a:cs typeface="Times New Roman" panose="02020603050405020304" pitchFamily="18" charset="0"/>
              </a:rPr>
              <a:t>, </a:t>
            </a:r>
            <a:r>
              <a:rPr lang="en-US" sz="2800" dirty="0" smtClean="0">
                <a:solidFill>
                  <a:srgbClr val="00B050"/>
                </a:solidFill>
                <a:latin typeface="Times New Roman" panose="02020603050405020304" pitchFamily="18" charset="0"/>
                <a:cs typeface="Times New Roman" panose="02020603050405020304" pitchFamily="18" charset="0"/>
              </a:rPr>
              <a:t>the </a:t>
            </a:r>
            <a:r>
              <a:rPr lang="en-US" sz="2800" dirty="0">
                <a:solidFill>
                  <a:srgbClr val="00B050"/>
                </a:solidFill>
                <a:latin typeface="Times New Roman" panose="02020603050405020304" pitchFamily="18" charset="0"/>
                <a:cs typeface="Times New Roman" panose="02020603050405020304" pitchFamily="18" charset="0"/>
              </a:rPr>
              <a:t>international </a:t>
            </a:r>
            <a:r>
              <a:rPr lang="en-US" sz="2800" dirty="0" err="1">
                <a:solidFill>
                  <a:srgbClr val="00B050"/>
                </a:solidFill>
                <a:latin typeface="Times New Roman" panose="02020603050405020304" pitchFamily="18" charset="0"/>
                <a:cs typeface="Times New Roman" panose="02020603050405020304" pitchFamily="18" charset="0"/>
              </a:rPr>
              <a:t>Kokelev</a:t>
            </a:r>
            <a:r>
              <a:rPr lang="en-US" sz="2800" dirty="0">
                <a:solidFill>
                  <a:srgbClr val="00B050"/>
                </a:solidFill>
                <a:latin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cs typeface="Times New Roman" panose="02020603050405020304" pitchFamily="18" charset="0"/>
              </a:rPr>
              <a:t>plein</a:t>
            </a:r>
            <a:r>
              <a:rPr lang="en-US" sz="2800" dirty="0">
                <a:solidFill>
                  <a:srgbClr val="00B050"/>
                </a:solidFill>
                <a:latin typeface="Times New Roman" panose="02020603050405020304" pitchFamily="18" charset="0"/>
                <a:cs typeface="Times New Roman" panose="02020603050405020304" pitchFamily="18" charset="0"/>
              </a:rPr>
              <a:t> air has already been held in the district for the 14th time, which over the years has become a unique opportunity for communication, exchange of experience </a:t>
            </a:r>
            <a:r>
              <a:rPr lang="en-US" sz="2800" dirty="0" smtClean="0">
                <a:solidFill>
                  <a:srgbClr val="00B050"/>
                </a:solidFill>
                <a:latin typeface="Times New Roman" panose="02020603050405020304" pitchFamily="18" charset="0"/>
                <a:cs typeface="Times New Roman" panose="02020603050405020304" pitchFamily="18" charset="0"/>
              </a:rPr>
              <a:t>for </a:t>
            </a:r>
            <a:r>
              <a:rPr lang="en-US" sz="2800" dirty="0">
                <a:solidFill>
                  <a:srgbClr val="00B050"/>
                </a:solidFill>
                <a:latin typeface="Times New Roman" panose="02020603050405020304" pitchFamily="18" charset="0"/>
                <a:cs typeface="Times New Roman" panose="02020603050405020304" pitchFamily="18" charset="0"/>
              </a:rPr>
              <a:t>the most famous artists from many regions of Russia, Belarus, </a:t>
            </a:r>
            <a:r>
              <a:rPr lang="en-US" sz="2800" dirty="0" smtClean="0">
                <a:solidFill>
                  <a:srgbClr val="00B050"/>
                </a:solidFill>
                <a:latin typeface="Times New Roman" panose="02020603050405020304" pitchFamily="18" charset="0"/>
                <a:cs typeface="Times New Roman" panose="02020603050405020304" pitchFamily="18" charset="0"/>
              </a:rPr>
              <a:t>Ukraine. They </a:t>
            </a:r>
            <a:r>
              <a:rPr lang="en-US" sz="2800" dirty="0">
                <a:solidFill>
                  <a:srgbClr val="00B050"/>
                </a:solidFill>
                <a:latin typeface="Times New Roman" panose="02020603050405020304" pitchFamily="18" charset="0"/>
                <a:cs typeface="Times New Roman" panose="02020603050405020304" pitchFamily="18" charset="0"/>
              </a:rPr>
              <a:t>have created over 1000 </a:t>
            </a:r>
            <a:r>
              <a:rPr lang="en-US" sz="2800" dirty="0" err="1">
                <a:solidFill>
                  <a:srgbClr val="00B050"/>
                </a:solidFill>
                <a:latin typeface="Times New Roman" panose="02020603050405020304" pitchFamily="18" charset="0"/>
                <a:cs typeface="Times New Roman" panose="02020603050405020304" pitchFamily="18" charset="0"/>
              </a:rPr>
              <a:t>plein</a:t>
            </a:r>
            <a:r>
              <a:rPr lang="en-US" sz="2800" dirty="0">
                <a:solidFill>
                  <a:srgbClr val="00B050"/>
                </a:solidFill>
                <a:latin typeface="Times New Roman" panose="02020603050405020304" pitchFamily="18" charset="0"/>
                <a:cs typeface="Times New Roman" panose="02020603050405020304" pitchFamily="18" charset="0"/>
              </a:rPr>
              <a:t>-air works. The result of the </a:t>
            </a:r>
            <a:r>
              <a:rPr lang="en-US" sz="2800" dirty="0" err="1">
                <a:solidFill>
                  <a:srgbClr val="00B050"/>
                </a:solidFill>
                <a:latin typeface="Times New Roman" panose="02020603050405020304" pitchFamily="18" charset="0"/>
                <a:cs typeface="Times New Roman" panose="02020603050405020304" pitchFamily="18" charset="0"/>
              </a:rPr>
              <a:t>plein</a:t>
            </a:r>
            <a:r>
              <a:rPr lang="en-US" sz="2800" dirty="0">
                <a:solidFill>
                  <a:srgbClr val="00B050"/>
                </a:solidFill>
                <a:latin typeface="Times New Roman" panose="02020603050405020304" pitchFamily="18" charset="0"/>
                <a:cs typeface="Times New Roman" panose="02020603050405020304" pitchFamily="18" charset="0"/>
              </a:rPr>
              <a:t>-airs was the opening of an art gallery of works by artists participating in the </a:t>
            </a:r>
            <a:r>
              <a:rPr lang="en-US" sz="2800" dirty="0" err="1">
                <a:solidFill>
                  <a:srgbClr val="00B050"/>
                </a:solidFill>
                <a:latin typeface="Times New Roman" panose="02020603050405020304" pitchFamily="18" charset="0"/>
                <a:cs typeface="Times New Roman" panose="02020603050405020304" pitchFamily="18" charset="0"/>
              </a:rPr>
              <a:t>Kokelev</a:t>
            </a:r>
            <a:r>
              <a:rPr lang="en-US" sz="2800" dirty="0">
                <a:solidFill>
                  <a:srgbClr val="00B050"/>
                </a:solidFill>
                <a:latin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cs typeface="Times New Roman" panose="02020603050405020304" pitchFamily="18" charset="0"/>
              </a:rPr>
              <a:t>plein</a:t>
            </a:r>
            <a:r>
              <a:rPr lang="en-US" sz="2800" dirty="0">
                <a:solidFill>
                  <a:srgbClr val="00B050"/>
                </a:solidFill>
                <a:latin typeface="Times New Roman" panose="02020603050405020304" pitchFamily="18" charset="0"/>
                <a:cs typeface="Times New Roman" panose="02020603050405020304" pitchFamily="18" charset="0"/>
              </a:rPr>
              <a:t>-airs </a:t>
            </a:r>
            <a:r>
              <a:rPr lang="en-US" sz="2800" dirty="0" smtClean="0">
                <a:solidFill>
                  <a:srgbClr val="00B050"/>
                </a:solidFill>
                <a:latin typeface="Times New Roman" panose="02020603050405020304" pitchFamily="18" charset="0"/>
                <a:cs typeface="Times New Roman" panose="02020603050405020304" pitchFamily="18" charset="0"/>
              </a:rPr>
              <a:t>in </a:t>
            </a:r>
            <a:r>
              <a:rPr lang="en-US" sz="2800" dirty="0" err="1" smtClean="0">
                <a:solidFill>
                  <a:srgbClr val="00B050"/>
                </a:solidFill>
                <a:latin typeface="Times New Roman" panose="02020603050405020304" pitchFamily="18" charset="0"/>
                <a:cs typeface="Times New Roman" panose="02020603050405020304" pitchFamily="18" charset="0"/>
              </a:rPr>
              <a:t>Tarkhany</a:t>
            </a:r>
            <a:r>
              <a:rPr lang="en-US" sz="2800" dirty="0" smtClean="0">
                <a:solidFill>
                  <a:srgbClr val="000000"/>
                </a:solidFill>
                <a:latin typeface="Times New Roman" panose="02020603050405020304" pitchFamily="18" charset="0"/>
                <a:cs typeface="Times New Roman" panose="02020603050405020304" pitchFamily="18" charset="0"/>
              </a:rPr>
              <a:t>.</a:t>
            </a:r>
            <a:endParaRPr lang="ru-RU" sz="2800" dirty="0">
              <a:solidFill>
                <a:prstClr val="black"/>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0" y="0"/>
            <a:ext cx="5447763" cy="4752303"/>
          </a:xfrm>
          <a:prstGeom prst="rect">
            <a:avLst/>
          </a:prstGeom>
        </p:spPr>
      </p:pic>
    </p:spTree>
    <p:extLst>
      <p:ext uri="{BB962C8B-B14F-4D97-AF65-F5344CB8AC3E}">
        <p14:creationId xmlns:p14="http://schemas.microsoft.com/office/powerpoint/2010/main" val="26710681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962918" y="500986"/>
            <a:ext cx="5937161" cy="4401205"/>
          </a:xfrm>
          <a:prstGeom prst="rect">
            <a:avLst/>
          </a:prstGeom>
        </p:spPr>
        <p:txBody>
          <a:bodyPr wrap="square">
            <a:spAutoFit/>
          </a:bodyPr>
          <a:lstStyle/>
          <a:p>
            <a:pPr lvl="0"/>
            <a:r>
              <a:rPr lang="en-US" sz="2800" dirty="0">
                <a:solidFill>
                  <a:srgbClr val="00B0F0"/>
                </a:solidFill>
                <a:latin typeface="Times New Roman" panose="02020603050405020304" pitchFamily="18" charset="0"/>
                <a:cs typeface="Times New Roman" panose="02020603050405020304" pitchFamily="18" charset="0"/>
              </a:rPr>
              <a:t>The two-</a:t>
            </a:r>
            <a:r>
              <a:rPr lang="en-US" sz="2800" dirty="0" err="1">
                <a:solidFill>
                  <a:srgbClr val="00B0F0"/>
                </a:solidFill>
                <a:latin typeface="Times New Roman" panose="02020603050405020304" pitchFamily="18" charset="0"/>
                <a:cs typeface="Times New Roman" panose="02020603050405020304" pitchFamily="18" charset="0"/>
              </a:rPr>
              <a:t>storey</a:t>
            </a:r>
            <a:r>
              <a:rPr lang="en-US" sz="2800" dirty="0">
                <a:solidFill>
                  <a:srgbClr val="00B0F0"/>
                </a:solidFill>
                <a:latin typeface="Times New Roman" panose="02020603050405020304" pitchFamily="18" charset="0"/>
                <a:cs typeface="Times New Roman" panose="02020603050405020304" pitchFamily="18" charset="0"/>
              </a:rPr>
              <a:t> building of the House of Knowledge was built on the initiative and on personal donations </a:t>
            </a:r>
            <a:r>
              <a:rPr lang="en-US" sz="2800" dirty="0" smtClean="0">
                <a:solidFill>
                  <a:srgbClr val="00B0F0"/>
                </a:solidFill>
                <a:latin typeface="Times New Roman" panose="02020603050405020304" pitchFamily="18" charset="0"/>
                <a:cs typeface="Times New Roman" panose="02020603050405020304" pitchFamily="18" charset="0"/>
              </a:rPr>
              <a:t>of </a:t>
            </a:r>
            <a:r>
              <a:rPr lang="en-US" sz="2800" dirty="0">
                <a:solidFill>
                  <a:srgbClr val="00B0F0"/>
                </a:solidFill>
                <a:latin typeface="Times New Roman" panose="02020603050405020304" pitchFamily="18" charset="0"/>
                <a:cs typeface="Times New Roman" panose="02020603050405020304" pitchFamily="18" charset="0"/>
              </a:rPr>
              <a:t>the rector of </a:t>
            </a:r>
            <a:r>
              <a:rPr lang="en-US" sz="2800" dirty="0" smtClean="0">
                <a:solidFill>
                  <a:srgbClr val="00B0F0"/>
                </a:solidFill>
                <a:latin typeface="Times New Roman" panose="02020603050405020304" pitchFamily="18" charset="0"/>
                <a:cs typeface="Times New Roman" panose="02020603050405020304" pitchFamily="18" charset="0"/>
              </a:rPr>
              <a:t>Chuvash State University Lev </a:t>
            </a:r>
            <a:r>
              <a:rPr lang="en-US" sz="2800" dirty="0" err="1">
                <a:solidFill>
                  <a:srgbClr val="00B0F0"/>
                </a:solidFill>
                <a:latin typeface="Times New Roman" panose="02020603050405020304" pitchFamily="18" charset="0"/>
                <a:cs typeface="Times New Roman" panose="02020603050405020304" pitchFamily="18" charset="0"/>
              </a:rPr>
              <a:t>Kurakov</a:t>
            </a:r>
            <a:r>
              <a:rPr lang="en-US" sz="2800" dirty="0">
                <a:solidFill>
                  <a:srgbClr val="00B0F0"/>
                </a:solidFill>
                <a:latin typeface="Times New Roman" panose="02020603050405020304" pitchFamily="18" charset="0"/>
                <a:cs typeface="Times New Roman" panose="02020603050405020304" pitchFamily="18" charset="0"/>
              </a:rPr>
              <a:t>. A representative office of the </a:t>
            </a:r>
            <a:r>
              <a:rPr lang="en-US" sz="2800" dirty="0" smtClean="0">
                <a:solidFill>
                  <a:srgbClr val="00B0F0"/>
                </a:solidFill>
                <a:latin typeface="Times New Roman" panose="02020603050405020304" pitchFamily="18" charset="0"/>
                <a:cs typeface="Times New Roman" panose="02020603050405020304" pitchFamily="18" charset="0"/>
              </a:rPr>
              <a:t>Chuvash State University worked </a:t>
            </a:r>
            <a:r>
              <a:rPr lang="en-US" sz="2800" dirty="0">
                <a:solidFill>
                  <a:srgbClr val="00B0F0"/>
                </a:solidFill>
                <a:latin typeface="Times New Roman" panose="02020603050405020304" pitchFamily="18" charset="0"/>
                <a:cs typeface="Times New Roman" panose="02020603050405020304" pitchFamily="18" charset="0"/>
              </a:rPr>
              <a:t>here, lyceum classes were opened, with the help of university teachers, high school students of the district were preparing for admission to the university</a:t>
            </a:r>
            <a:r>
              <a:rPr lang="en-US" sz="2800" dirty="0">
                <a:solidFill>
                  <a:srgbClr val="00B0F0"/>
                </a:solidFill>
                <a:latin typeface="Arial" panose="020B0604020202020204" pitchFamily="34" charset="0"/>
              </a:rPr>
              <a:t>.</a:t>
            </a:r>
            <a:endParaRPr lang="ru-RU" sz="2800" dirty="0">
              <a:solidFill>
                <a:srgbClr val="00B0F0"/>
              </a:solidFill>
            </a:endParaRPr>
          </a:p>
        </p:txBody>
      </p:sp>
      <p:pic>
        <p:nvPicPr>
          <p:cNvPr id="3" name="Рисунок 2"/>
          <p:cNvPicPr>
            <a:picLocks noChangeAspect="1"/>
          </p:cNvPicPr>
          <p:nvPr/>
        </p:nvPicPr>
        <p:blipFill>
          <a:blip r:embed="rId2"/>
          <a:stretch>
            <a:fillRect/>
          </a:stretch>
        </p:blipFill>
        <p:spPr>
          <a:xfrm>
            <a:off x="-1" y="1"/>
            <a:ext cx="5743977" cy="5215943"/>
          </a:xfrm>
          <a:prstGeom prst="rect">
            <a:avLst/>
          </a:prstGeom>
        </p:spPr>
      </p:pic>
    </p:spTree>
    <p:extLst>
      <p:ext uri="{BB962C8B-B14F-4D97-AF65-F5344CB8AC3E}">
        <p14:creationId xmlns:p14="http://schemas.microsoft.com/office/powerpoint/2010/main" val="37957719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238213"/>
            <a:ext cx="6490954" cy="5632311"/>
          </a:xfrm>
          <a:prstGeom prst="rect">
            <a:avLst/>
          </a:prstGeom>
        </p:spPr>
      </p:pic>
      <p:sp>
        <p:nvSpPr>
          <p:cNvPr id="4" name="Прямоугольник 3"/>
          <p:cNvSpPr/>
          <p:nvPr/>
        </p:nvSpPr>
        <p:spPr>
          <a:xfrm>
            <a:off x="6722772" y="0"/>
            <a:ext cx="5254580" cy="6555641"/>
          </a:xfrm>
          <a:prstGeom prst="rect">
            <a:avLst/>
          </a:prstGeom>
        </p:spPr>
        <p:txBody>
          <a:bodyPr wrap="square">
            <a:spAutoFit/>
          </a:bodyPr>
          <a:lstStyle/>
          <a:p>
            <a:r>
              <a:rPr lang="en-US" sz="2800" dirty="0">
                <a:solidFill>
                  <a:srgbClr val="0070C0"/>
                </a:solidFill>
                <a:latin typeface="Times New Roman" panose="02020603050405020304" pitchFamily="18" charset="0"/>
                <a:cs typeface="Times New Roman" panose="02020603050405020304" pitchFamily="18" charset="0"/>
              </a:rPr>
              <a:t>The whole life of our countryman Lev </a:t>
            </a:r>
            <a:r>
              <a:rPr lang="en-US" sz="2800" dirty="0" err="1">
                <a:solidFill>
                  <a:srgbClr val="0070C0"/>
                </a:solidFill>
                <a:latin typeface="Times New Roman" panose="02020603050405020304" pitchFamily="18" charset="0"/>
                <a:cs typeface="Times New Roman" panose="02020603050405020304" pitchFamily="18" charset="0"/>
              </a:rPr>
              <a:t>Kurakov</a:t>
            </a:r>
            <a:r>
              <a:rPr lang="en-US" sz="2800" dirty="0">
                <a:solidFill>
                  <a:srgbClr val="0070C0"/>
                </a:solidFill>
                <a:latin typeface="Times New Roman" panose="02020603050405020304" pitchFamily="18" charset="0"/>
                <a:cs typeface="Times New Roman" panose="02020603050405020304" pitchFamily="18" charset="0"/>
              </a:rPr>
              <a:t> deserves sincere gratitude. The bright memory of him will forever remain in our hearts. Lev </a:t>
            </a:r>
            <a:r>
              <a:rPr lang="en-US" sz="2800" dirty="0" err="1">
                <a:solidFill>
                  <a:srgbClr val="0070C0"/>
                </a:solidFill>
                <a:latin typeface="Times New Roman" panose="02020603050405020304" pitchFamily="18" charset="0"/>
                <a:cs typeface="Times New Roman" panose="02020603050405020304" pitchFamily="18" charset="0"/>
              </a:rPr>
              <a:t>Panteleimonovich</a:t>
            </a:r>
            <a:r>
              <a:rPr lang="en-US" sz="2800" dirty="0">
                <a:solidFill>
                  <a:srgbClr val="0070C0"/>
                </a:solidFill>
                <a:latin typeface="Times New Roman" panose="02020603050405020304" pitchFamily="18" charset="0"/>
                <a:cs typeface="Times New Roman" panose="02020603050405020304" pitchFamily="18" charset="0"/>
              </a:rPr>
              <a:t> has always remained true to his credo – to contribute to </a:t>
            </a:r>
            <a:r>
              <a:rPr lang="en-US" sz="2800" dirty="0" smtClean="0">
                <a:solidFill>
                  <a:srgbClr val="0070C0"/>
                </a:solidFill>
                <a:latin typeface="Times New Roman" panose="02020603050405020304" pitchFamily="18" charset="0"/>
                <a:cs typeface="Times New Roman" panose="02020603050405020304" pitchFamily="18" charset="0"/>
              </a:rPr>
              <a:t>the transformation </a:t>
            </a:r>
            <a:r>
              <a:rPr lang="en-US" sz="2800" dirty="0">
                <a:solidFill>
                  <a:srgbClr val="0070C0"/>
                </a:solidFill>
                <a:latin typeface="Times New Roman" panose="02020603050405020304" pitchFamily="18" charset="0"/>
                <a:cs typeface="Times New Roman" panose="02020603050405020304" pitchFamily="18" charset="0"/>
              </a:rPr>
              <a:t>of Chuvashia into one of the most educated, </a:t>
            </a:r>
            <a:r>
              <a:rPr lang="en-US" sz="2800" dirty="0" smtClean="0">
                <a:solidFill>
                  <a:srgbClr val="0070C0"/>
                </a:solidFill>
                <a:latin typeface="Times New Roman" panose="02020603050405020304" pitchFamily="18" charset="0"/>
                <a:cs typeface="Times New Roman" panose="02020603050405020304" pitchFamily="18" charset="0"/>
              </a:rPr>
              <a:t>rich </a:t>
            </a:r>
            <a:r>
              <a:rPr lang="en-US" sz="2800" dirty="0">
                <a:solidFill>
                  <a:srgbClr val="0070C0"/>
                </a:solidFill>
                <a:latin typeface="Times New Roman" panose="02020603050405020304" pitchFamily="18" charset="0"/>
                <a:cs typeface="Times New Roman" panose="02020603050405020304" pitchFamily="18" charset="0"/>
              </a:rPr>
              <a:t>regions of Russia, including his native </a:t>
            </a:r>
            <a:r>
              <a:rPr lang="en-US" sz="2800" dirty="0" err="1">
                <a:solidFill>
                  <a:srgbClr val="0070C0"/>
                </a:solidFill>
                <a:latin typeface="Times New Roman" panose="02020603050405020304" pitchFamily="18" charset="0"/>
                <a:cs typeface="Times New Roman" panose="02020603050405020304" pitchFamily="18" charset="0"/>
              </a:rPr>
              <a:t>Batyrevsky</a:t>
            </a:r>
            <a:r>
              <a:rPr lang="en-US" sz="2800" dirty="0">
                <a:solidFill>
                  <a:srgbClr val="0070C0"/>
                </a:solidFill>
                <a:latin typeface="Times New Roman" panose="02020603050405020304" pitchFamily="18" charset="0"/>
                <a:cs typeface="Times New Roman" panose="02020603050405020304" pitchFamily="18" charset="0"/>
              </a:rPr>
              <a:t> district</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He</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a:solidFill>
                  <a:srgbClr val="0070C0"/>
                </a:solidFill>
                <a:latin typeface="Times New Roman" panose="02020603050405020304" pitchFamily="18" charset="0"/>
                <a:cs typeface="Times New Roman" panose="02020603050405020304" pitchFamily="18" charset="0"/>
              </a:rPr>
              <a:t>was full of creative plans and new ideas. Many people remember him and will remember him as </a:t>
            </a:r>
            <a:r>
              <a:rPr lang="en-US" sz="2800" dirty="0" smtClean="0">
                <a:solidFill>
                  <a:srgbClr val="0070C0"/>
                </a:solidFill>
                <a:latin typeface="Times New Roman" panose="02020603050405020304" pitchFamily="18" charset="0"/>
                <a:cs typeface="Times New Roman" panose="02020603050405020304" pitchFamily="18" charset="0"/>
              </a:rPr>
              <a:t>a Person</a:t>
            </a:r>
            <a:r>
              <a:rPr lang="en-US" sz="2800" dirty="0">
                <a:solidFill>
                  <a:srgbClr val="0070C0"/>
                </a:solidFill>
                <a:latin typeface="Times New Roman" panose="02020603050405020304" pitchFamily="18" charset="0"/>
                <a:cs typeface="Times New Roman" panose="02020603050405020304" pitchFamily="18" charset="0"/>
              </a:rPr>
              <a:t>, Teacher and Mentor with a </a:t>
            </a:r>
            <a:r>
              <a:rPr lang="en-US" sz="2800" dirty="0" smtClean="0">
                <a:solidFill>
                  <a:srgbClr val="0070C0"/>
                </a:solidFill>
                <a:latin typeface="Times New Roman" panose="02020603050405020304" pitchFamily="18" charset="0"/>
                <a:cs typeface="Times New Roman" panose="02020603050405020304" pitchFamily="18" charset="0"/>
              </a:rPr>
              <a:t>capital letter</a:t>
            </a:r>
            <a:endParaRPr lang="ru-RU" sz="28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34833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2191999" y="0"/>
            <a:ext cx="93356" cy="6833950"/>
          </a:xfrm>
          <a:prstGeom prst="rect">
            <a:avLst/>
          </a:prstGeom>
        </p:spPr>
      </p:pic>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402354" cy="7044744"/>
          </a:xfrm>
          <a:prstGeom prst="rect">
            <a:avLst/>
          </a:prstGeom>
        </p:spPr>
      </p:pic>
    </p:spTree>
    <p:extLst>
      <p:ext uri="{BB962C8B-B14F-4D97-AF65-F5344CB8AC3E}">
        <p14:creationId xmlns:p14="http://schemas.microsoft.com/office/powerpoint/2010/main" val="1295240854"/>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TotalTime>
  <Words>592</Words>
  <Application>Microsoft Office PowerPoint</Application>
  <PresentationFormat>Широкоэкранный</PresentationFormat>
  <Paragraphs>11</Paragraphs>
  <Slides>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9</vt:i4>
      </vt:variant>
    </vt:vector>
  </HeadingPairs>
  <TitlesOfParts>
    <vt:vector size="15" baseType="lpstr">
      <vt:lpstr>Arial</vt:lpstr>
      <vt:lpstr>Calibri</vt:lpstr>
      <vt:lpstr>Calibri Light</vt:lpstr>
      <vt:lpstr>Times New Roman</vt:lpstr>
      <vt:lpstr>YS Text</vt:lpstr>
      <vt:lpstr>Тема Office</vt:lpstr>
      <vt:lpstr>The outstanding person of the Chuvash Republic-Kurakov Lev Panteleimonovich</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64</cp:revision>
  <dcterms:created xsi:type="dcterms:W3CDTF">2022-01-26T19:38:34Z</dcterms:created>
  <dcterms:modified xsi:type="dcterms:W3CDTF">2022-05-12T19:05:38Z</dcterms:modified>
</cp:coreProperties>
</file>