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7" r:id="rId2"/>
    <p:sldId id="299" r:id="rId3"/>
    <p:sldId id="308" r:id="rId4"/>
    <p:sldId id="330" r:id="rId5"/>
    <p:sldId id="331" r:id="rId6"/>
    <p:sldId id="323" r:id="rId7"/>
    <p:sldId id="324" r:id="rId8"/>
    <p:sldId id="322" r:id="rId9"/>
    <p:sldId id="318" r:id="rId10"/>
    <p:sldId id="319" r:id="rId11"/>
    <p:sldId id="317" r:id="rId12"/>
    <p:sldId id="320" r:id="rId13"/>
    <p:sldId id="321" r:id="rId14"/>
    <p:sldId id="327" r:id="rId15"/>
    <p:sldId id="305" r:id="rId16"/>
    <p:sldId id="326" r:id="rId17"/>
    <p:sldId id="328" r:id="rId18"/>
    <p:sldId id="329" r:id="rId19"/>
    <p:sldId id="30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66CCFF"/>
    <a:srgbClr val="0099FF"/>
    <a:srgbClr val="CC99FF"/>
    <a:srgbClr val="FF00FF"/>
    <a:srgbClr val="E78BE7"/>
    <a:srgbClr val="3333FF"/>
    <a:srgbClr val="FA4D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79" autoAdjust="0"/>
    <p:restoredTop sz="94660"/>
  </p:normalViewPr>
  <p:slideViewPr>
    <p:cSldViewPr>
      <p:cViewPr varScale="1">
        <p:scale>
          <a:sx n="68" d="100"/>
          <a:sy n="68" d="100"/>
        </p:scale>
        <p:origin x="7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232827-D203-4FB7-A74E-9A4A63C9A272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A18FA5-85C0-4531-95B4-8E0264F37A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537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A18FA5-85C0-4531-95B4-8E0264F37AA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005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3.wdp"/><Relationship Id="rId7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microsoft.com/office/2007/relationships/hdphoto" Target="../media/hdphoto4.wdp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777" y="19291"/>
            <a:ext cx="92807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.pinimg.com/736x/07/99/d3/0799d34ba281908c9c4166ff6ce7111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53061" y1="26087" x2="53061" y2="26087"/>
                        <a14:backgroundMark x1="44082" y1="37565" x2="44082" y2="37565"/>
                        <a14:backgroundMark x1="54422" y1="33391" x2="54422" y2="33391"/>
                        <a14:backgroundMark x1="69796" y1="30783" x2="69796" y2="30783"/>
                        <a14:backgroundMark x1="48980" y1="1913" x2="48980" y2="1913"/>
                        <a14:backgroundMark x1="31293" y1="34609" x2="31293" y2="34609"/>
                        <a14:backgroundMark x1="16190" y1="37217" x2="16190" y2="37217"/>
                        <a14:backgroundMark x1="31701" y1="29913" x2="31701" y2="29913"/>
                        <a14:backgroundMark x1="99320" y1="59826" x2="99320" y2="59826"/>
                        <a14:backgroundMark x1="96190" y1="71478" x2="96190" y2="714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565"/>
            <a:ext cx="9280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11760" y="2780928"/>
            <a:ext cx="54726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«РАЗВИВАЮЩАЯ 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ПРЕДМЕТНО-ПРОСТРАНСТВЕННАЯ 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СРЕДА В МУЗЫКАДЬНОМ ВОСПИТАНИИ ДЕТЕЙ ДОШКОЛЬНОГО ВОЗРАСТА»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3EACC1-B475-4FEA-927F-6123710397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3227" y="4009820"/>
            <a:ext cx="1437545" cy="22772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93C198F-D52C-1BB3-CF65-800CCD881197}"/>
              </a:ext>
            </a:extLst>
          </p:cNvPr>
          <p:cNvSpPr txBox="1"/>
          <p:nvPr/>
        </p:nvSpPr>
        <p:spPr>
          <a:xfrm>
            <a:off x="5299091" y="4363542"/>
            <a:ext cx="3449373" cy="1477328"/>
          </a:xfrm>
          <a:prstGeom prst="rect">
            <a:avLst/>
          </a:prstGeom>
          <a:solidFill>
            <a:srgbClr val="66CCFF"/>
          </a:solidFill>
          <a:effectLst>
            <a:softEdge rad="635000"/>
          </a:effectLst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руководитель высшей кв. категории</a:t>
            </a:r>
          </a:p>
          <a:p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МАЛУХИНА ВИКТОРИЯ ВАЛЕРИЕВНА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85E3F7-8EA0-8AD0-884C-F66CDA88F931}"/>
              </a:ext>
            </a:extLst>
          </p:cNvPr>
          <p:cNvSpPr txBox="1"/>
          <p:nvPr/>
        </p:nvSpPr>
        <p:spPr>
          <a:xfrm>
            <a:off x="575555" y="62235"/>
            <a:ext cx="7992887" cy="369332"/>
          </a:xfrm>
          <a:prstGeom prst="rect">
            <a:avLst/>
          </a:prstGeom>
          <a:solidFill>
            <a:srgbClr val="66CCFF"/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ОБЩЕРАЗВИВАЮЩЕГО ВИДА № 130»</a:t>
            </a:r>
          </a:p>
        </p:txBody>
      </p:sp>
    </p:spTree>
    <p:extLst>
      <p:ext uri="{BB962C8B-B14F-4D97-AF65-F5344CB8AC3E}">
        <p14:creationId xmlns:p14="http://schemas.microsoft.com/office/powerpoint/2010/main" val="794272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045AC60-38C9-407E-AFB8-0E509BD93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88640"/>
            <a:ext cx="8264769" cy="443804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buNone/>
            </a:pPr>
            <a:r>
              <a:rPr lang="ru-RU" sz="1800" b="1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СОСТАВЛЯЮЩИЕ ЛЭПБУКА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страницах папки имеются различные кармашки и карточки, в которых размещены дидактические игры и задания, направленные на развитие </a:t>
            </a: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музыкальных способностей детей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Музыкально-дидактическая игра  «Тучка». 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Картотека дыхательных упражнений и игр.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Музыкально-дидактическая игра «Кто в домике </a:t>
            </a:r>
          </a:p>
          <a:p>
            <a:pPr marL="0" lvl="0" indent="0">
              <a:lnSpc>
                <a:spcPct val="115000"/>
              </a:lnSpc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живет?».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Музыкально-дидактическая игра «Лесенка».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Музыкально-дидактическая игра «Трех этажный дом».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«Музыкальные узоры» - вокальные тренажеры.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Картотека вокальных  упражнений и раскрасок.</a:t>
            </a:r>
            <a:endParaRPr lang="ru-RU" sz="18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7BD3E87-F797-4B9F-A5A1-BB0B181D4F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19" y="4626681"/>
            <a:ext cx="3230713" cy="22273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A5B0D1C-9873-41DF-9C67-39EDBB64A0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626682"/>
            <a:ext cx="3230713" cy="222733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6052B48-B05F-4BF0-9E63-27DC215586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268760"/>
            <a:ext cx="3395413" cy="274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992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AEC45A-7E10-44FA-A9C3-9614E4C6B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498" y="476672"/>
            <a:ext cx="3765798" cy="634082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«МИР МУЗЫКИ»</a:t>
            </a:r>
            <a:br>
              <a:rPr lang="ru-RU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D5F7D4-FD2A-468E-B273-E99A3CC23CB3}"/>
              </a:ext>
            </a:extLst>
          </p:cNvPr>
          <p:cNvSpPr txBox="1"/>
          <p:nvPr/>
        </p:nvSpPr>
        <p:spPr>
          <a:xfrm>
            <a:off x="12369" y="1268760"/>
            <a:ext cx="9145016" cy="5601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/>
            <a:r>
              <a:rPr lang="ru-RU" sz="1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Лэпбук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является универсальным пособием.</a:t>
            </a:r>
          </a:p>
          <a:p>
            <a:pPr indent="228600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ожет использоваться в групповой,</a:t>
            </a:r>
          </a:p>
          <a:p>
            <a:pPr indent="228600"/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подгрупповой и индивидуальной </a:t>
            </a:r>
          </a:p>
          <a:p>
            <a:pPr indent="228600"/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работе с детьми по музыкальному</a:t>
            </a:r>
          </a:p>
          <a:p>
            <a:pPr indent="228600"/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воспитанию.</a:t>
            </a:r>
          </a:p>
          <a:p>
            <a:pPr indent="228600"/>
            <a:endParaRPr lang="ru-RU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/>
            <a:r>
              <a:rPr lang="ru-RU" sz="1800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 использования </a:t>
            </a:r>
            <a:r>
              <a:rPr lang="ru-RU" sz="1800" u="sng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лепбука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</a:p>
          <a:p>
            <a:pPr indent="228600"/>
            <a:endParaRPr lang="ru-RU" sz="1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/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активности ребёнка и разнообразия практической деятельности в процессе реализации художественно-эстетического развития </a:t>
            </a: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дошкольника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/>
            <a:r>
              <a:rPr lang="ru-RU" sz="1800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задачи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/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1. </a:t>
            </a: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Воспитывать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умение активно взаимодействовать со сверстниками и взрослыми, участвовать в совместной деятельности.</a:t>
            </a:r>
            <a:endParaRPr lang="ru-RU" sz="1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/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Развивать познавательную активность, самостоятельность, инициатив-</a:t>
            </a:r>
            <a:r>
              <a:rPr lang="ru-RU" sz="1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ность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/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Способствовать развитию мыслительных процессов </a:t>
            </a:r>
            <a:r>
              <a:rPr lang="ru-RU" sz="18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(анализа, синтеза, логического мышления)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/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Побуждать детей самостоятельно, по своему желанию собирать и организовывать информацию.</a:t>
            </a:r>
            <a:endParaRPr lang="ru-RU" sz="1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/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Содействовать лучшему пониманию и запоминанию изучаемого материала и применению полученного опыта в новых жизненных ситуациях.</a:t>
            </a:r>
            <a:endParaRPr lang="ru-RU" sz="1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B705EA9-1B50-48BA-A55B-614184746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188640"/>
            <a:ext cx="3765797" cy="313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101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5B9F8CD-647E-4AE6-9AEC-2851D3BC98BF}"/>
              </a:ext>
            </a:extLst>
          </p:cNvPr>
          <p:cNvSpPr txBox="1"/>
          <p:nvPr/>
        </p:nvSpPr>
        <p:spPr>
          <a:xfrm>
            <a:off x="179728" y="369380"/>
            <a:ext cx="8784759" cy="6518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/>
            <a:r>
              <a:rPr lang="ru-RU" sz="20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Составляющие </a:t>
            </a:r>
            <a:r>
              <a:rPr lang="ru-RU" sz="2000" b="1" u="sng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лэпбука</a:t>
            </a:r>
            <a:r>
              <a:rPr lang="ru-RU" sz="20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/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Музыкально-дидактическое пособие </a:t>
            </a:r>
            <a:r>
              <a:rPr lang="ru-RU" sz="1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лэпбук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8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«Мир музыки»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создан для детей старшего </a:t>
            </a: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дошкольного возраста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indent="228600"/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Представляет собой картонную коробку формата А 3, состоящую из четырех страниц и вкладыша того же размера.</a:t>
            </a:r>
            <a:endParaRPr lang="ru-RU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/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страницах папки имеются различные кармашки и карточки, в которых размещены дидактические игры и задания, направленные на развитие </a:t>
            </a: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музыкальных способностей детей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/>
            <a:r>
              <a:rPr lang="ru-RU" sz="18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Папки с портретами русских (советских) и зарубежных композиторов.</a:t>
            </a:r>
            <a:endParaRPr lang="ru-RU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/>
            <a:r>
              <a:rPr lang="ru-RU" sz="18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«Музыкальные инструменты»:</a:t>
            </a:r>
            <a:endParaRPr lang="ru-RU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/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Загадки о </a:t>
            </a: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музыкальных инструментах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/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Разрезные картинки. Сложи картинку.</a:t>
            </a:r>
            <a:endParaRPr lang="ru-RU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/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Игра «4 лишний».</a:t>
            </a:r>
            <a:endParaRPr lang="ru-RU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Tx/>
              <a:buChar char="-"/>
            </a:pP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Музыкальные раскраски.</a:t>
            </a:r>
            <a:r>
              <a:rPr lang="ru-RU" sz="1800" b="1" u="sng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</a:pPr>
            <a:endParaRPr lang="ru-RU" sz="1800" b="1" u="sng" dirty="0">
              <a:solidFill>
                <a:srgbClr val="11111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Tx/>
              <a:buChar char="-"/>
            </a:pPr>
            <a:r>
              <a:rPr lang="ru-RU" sz="18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Вкладыш «Театр – искусство сцены»:</a:t>
            </a:r>
            <a:endParaRPr lang="ru-RU" sz="1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lnSpc>
                <a:spcPct val="115000"/>
              </a:lnSpc>
            </a:pP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Профессии в театре.</a:t>
            </a:r>
            <a:endParaRPr lang="ru-RU" sz="1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lnSpc>
                <a:spcPct val="115000"/>
              </a:lnSpc>
            </a:pP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Виды театров.</a:t>
            </a:r>
            <a:endParaRPr lang="ru-RU" sz="1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lnSpc>
                <a:spcPct val="115000"/>
              </a:lnSpc>
            </a:pP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Как устроен театр. </a:t>
            </a:r>
            <a:endParaRPr lang="ru-RU" sz="1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lnSpc>
                <a:spcPct val="115000"/>
              </a:lnSpc>
            </a:pP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Загадки о театре.</a:t>
            </a:r>
            <a:endParaRPr lang="ru-RU" sz="1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lnSpc>
                <a:spcPct val="115000"/>
              </a:lnSpc>
            </a:pP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Эмоции после спектакля.</a:t>
            </a:r>
            <a:endParaRPr lang="ru-RU" sz="1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/>
            <a:endParaRPr lang="ru-RU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E630288-6EB4-4A59-83EF-47128C0585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680" r="4488"/>
          <a:stretch/>
        </p:blipFill>
        <p:spPr>
          <a:xfrm rot="16828314">
            <a:off x="4922720" y="3567832"/>
            <a:ext cx="3387883" cy="2800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4615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1F442FBB-DB0F-462A-9BE3-B76A2F4A4A32}"/>
              </a:ext>
            </a:extLst>
          </p:cNvPr>
          <p:cNvSpPr txBox="1"/>
          <p:nvPr/>
        </p:nvSpPr>
        <p:spPr>
          <a:xfrm>
            <a:off x="467544" y="404664"/>
            <a:ext cx="841790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«ЛЕГО-МУЗЫКА»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его-человечек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незаменимый помощник в конструировании музыкальной лесенки,  определении характера, ритма музыки и высоты звука посредством соотнесения цвета и размера кирпичиков.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A76A6E1-B9DE-48EC-9D1C-02DA07511C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87" y="2492896"/>
            <a:ext cx="4572000" cy="30861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AA7657C-D2CA-466C-BE49-2C8C8C5B86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4" r="22871"/>
          <a:stretch/>
        </p:blipFill>
        <p:spPr>
          <a:xfrm>
            <a:off x="5221886" y="4256668"/>
            <a:ext cx="3001353" cy="241796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2064BB0-73E6-4E89-8F70-3C1D157C6C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455" y="2224722"/>
            <a:ext cx="3148997" cy="178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598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7">
            <a:extLst>
              <a:ext uri="{FF2B5EF4-FFF2-40B4-BE49-F238E27FC236}">
                <a16:creationId xmlns:a16="http://schemas.microsoft.com/office/drawing/2014/main" id="{4F27397D-98E5-4135-97FE-7AC520D383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87" y="3102628"/>
            <a:ext cx="4733454" cy="3550546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6">
            <a:extLst>
              <a:ext uri="{FF2B5EF4-FFF2-40B4-BE49-F238E27FC236}">
                <a16:creationId xmlns:a16="http://schemas.microsoft.com/office/drawing/2014/main" id="{8C77CC96-DCB0-43F5-8073-E45A423AE6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673" y="1071425"/>
            <a:ext cx="4047186" cy="3035389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8">
            <a:extLst>
              <a:ext uri="{FF2B5EF4-FFF2-40B4-BE49-F238E27FC236}">
                <a16:creationId xmlns:a16="http://schemas.microsoft.com/office/drawing/2014/main" id="{62E54DD4-22A7-4C4F-8BE4-0F8BCE41F5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3" t="1" r="16029" b="14270"/>
          <a:stretch/>
        </p:blipFill>
        <p:spPr bwMode="auto">
          <a:xfrm>
            <a:off x="6084168" y="4528804"/>
            <a:ext cx="1445788" cy="1882219"/>
          </a:xfrm>
          <a:prstGeom prst="ellipse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5596D963-542C-4218-9259-8F4D669C10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39" t="73984" r="8550" b="-269"/>
          <a:stretch/>
        </p:blipFill>
        <p:spPr bwMode="auto">
          <a:xfrm>
            <a:off x="1403648" y="1112488"/>
            <a:ext cx="1812594" cy="1500484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F43C2BD-3EDE-C8E0-EEDF-31C2401BBC88}"/>
              </a:ext>
            </a:extLst>
          </p:cNvPr>
          <p:cNvSpPr txBox="1"/>
          <p:nvPr/>
        </p:nvSpPr>
        <p:spPr>
          <a:xfrm>
            <a:off x="395536" y="180266"/>
            <a:ext cx="8136904" cy="369332"/>
          </a:xfrm>
          <a:prstGeom prst="rect">
            <a:avLst/>
          </a:prstGeom>
          <a:solidFill>
            <a:srgbClr val="66C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ДИДАКТИЧЕСКОЕ ПОСОБИЕ «ВОЛШЕБНЫЕ ГОНЗИКИ»</a:t>
            </a:r>
          </a:p>
        </p:txBody>
      </p:sp>
    </p:spTree>
    <p:extLst>
      <p:ext uri="{BB962C8B-B14F-4D97-AF65-F5344CB8AC3E}">
        <p14:creationId xmlns:p14="http://schemas.microsoft.com/office/powerpoint/2010/main" val="2113160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-32612"/>
            <a:ext cx="9197017" cy="689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738633" y="147180"/>
            <a:ext cx="56980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ЦЕТР «ТЕАТР»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36773" y="488702"/>
            <a:ext cx="890178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театре дети раскрываются: робкие и застенчивые становятся уверенными и активными.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данном центре расположены различные виды театра В центре театра размещена различные виды театра(пальчиковый, магнитный, теневой, бумажный театр на ложках, настольный театр),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фланелеграф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ширма, маски сказочных персонажей, одежда для ряженья. 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Объект 102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73" y="2371879"/>
            <a:ext cx="4824536" cy="42945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131" y="2420888"/>
            <a:ext cx="3486114" cy="41965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7683471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C9662-A444-4449-BC91-0BFE7D0F3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78098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КОСТЮМЫ, ДЕКОРАЦИИ, ИНСТРУМЕНТЫ, ОБОРУДОВАНИЕ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051A124-6545-4CAA-AA55-005FC450CA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194" t="6035" r="22885" b="3411"/>
          <a:stretch/>
        </p:blipFill>
        <p:spPr>
          <a:xfrm>
            <a:off x="470063" y="3692385"/>
            <a:ext cx="2890664" cy="3071214"/>
          </a:xfrm>
          <a:prstGeom prst="roundRect">
            <a:avLst>
              <a:gd name="adj" fmla="val 888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75CDC7D-039C-427A-AADF-62EA8968A29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062" r="72604" b="3800"/>
          <a:stretch/>
        </p:blipFill>
        <p:spPr>
          <a:xfrm>
            <a:off x="4091488" y="3697569"/>
            <a:ext cx="1920672" cy="3214714"/>
          </a:xfrm>
          <a:prstGeom prst="roundRect">
            <a:avLst>
              <a:gd name="adj" fmla="val 533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B76A5CE-0734-4A9F-8BF9-417B0CFAE16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087" t="38829" b="-1"/>
          <a:stretch/>
        </p:blipFill>
        <p:spPr>
          <a:xfrm>
            <a:off x="5996384" y="3692385"/>
            <a:ext cx="2818656" cy="3214715"/>
          </a:xfrm>
          <a:prstGeom prst="roundRect">
            <a:avLst>
              <a:gd name="adj" fmla="val 463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AEA075-E85C-411A-81BC-56692FB482C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6126"/>
                    </a14:imgEffect>
                    <a14:imgEffect>
                      <a14:saturation sat="2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02" t="30087" r="9248" b="12201"/>
          <a:stretch/>
        </p:blipFill>
        <p:spPr>
          <a:xfrm>
            <a:off x="2139116" y="594956"/>
            <a:ext cx="5078879" cy="3214715"/>
          </a:xfrm>
          <a:prstGeom prst="roundRect">
            <a:avLst>
              <a:gd name="adj" fmla="val 4638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78441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D4A9AF-B4CD-4805-A932-757DE9EE3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4611" y="3138466"/>
            <a:ext cx="4454717" cy="334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isometricOffAxis1Right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2B97EF1-254C-4D38-8B58-440BB7E29280}"/>
              </a:ext>
            </a:extLst>
          </p:cNvPr>
          <p:cNvSpPr txBox="1"/>
          <p:nvPr/>
        </p:nvSpPr>
        <p:spPr>
          <a:xfrm>
            <a:off x="165379" y="1052736"/>
            <a:ext cx="4045092" cy="12890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РОСТОВЫЕ ДЕКОРАЦИИ «МАТРЕШКИ РОССИИ»</a:t>
            </a:r>
          </a:p>
          <a:p>
            <a:pPr algn="ctr">
              <a:lnSpc>
                <a:spcPct val="150000"/>
              </a:lnSpc>
            </a:pPr>
            <a:endParaRPr lang="ru-RU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45DC79-7D89-499C-B6C9-FCDF2203D7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8" t="17362" r="6359" b="2205"/>
          <a:stretch/>
        </p:blipFill>
        <p:spPr>
          <a:xfrm>
            <a:off x="4572000" y="0"/>
            <a:ext cx="4124378" cy="2870318"/>
          </a:xfrm>
          <a:prstGeom prst="roundRect">
            <a:avLst>
              <a:gd name="adj" fmla="val 1000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721D1F5-6B58-4FD0-F89A-05BD1EE510C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031" b="37400"/>
          <a:stretch/>
        </p:blipFill>
        <p:spPr>
          <a:xfrm>
            <a:off x="38728" y="3138466"/>
            <a:ext cx="4632904" cy="334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isometricOffAxis2Lef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556982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0A13BC0-CBA2-4805-BA41-0759F5EF9AEE}"/>
              </a:ext>
            </a:extLst>
          </p:cNvPr>
          <p:cNvSpPr txBox="1"/>
          <p:nvPr/>
        </p:nvSpPr>
        <p:spPr>
          <a:xfrm>
            <a:off x="899592" y="188640"/>
            <a:ext cx="76328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u="none" strike="noStrike" dirty="0">
                <a:solidFill>
                  <a:srgbClr val="0000CC"/>
                </a:solidFill>
                <a:effectLst/>
                <a:latin typeface="Times New Roman" panose="02020603050405020304" pitchFamily="18" charset="0"/>
              </a:rPr>
              <a:t>НЕСТАНДАРТНОЕ МНОГОФУНКЦИОНАЛЬНОЕ ОБОРУДОВАНИЕ</a:t>
            </a:r>
            <a:endParaRPr lang="ru-RU" sz="1800" b="1" dirty="0">
              <a:solidFill>
                <a:srgbClr val="0000CC"/>
              </a:solidFill>
              <a:effectLst/>
              <a:latin typeface="Times New Roman" panose="02020603050405020304" pitchFamily="18" charset="0"/>
            </a:endParaRPr>
          </a:p>
          <a:p>
            <a:pPr algn="ctr"/>
            <a:r>
              <a:rPr lang="ru-RU" sz="1800" b="1" u="none" strike="noStrike" dirty="0">
                <a:solidFill>
                  <a:srgbClr val="0000CC"/>
                </a:solidFill>
                <a:effectLst/>
                <a:latin typeface="Times New Roman" panose="02020603050405020304" pitchFamily="18" charset="0"/>
              </a:rPr>
              <a:t>«РАЗНОЦВЕТНЫЙ ПАРАШЮТ»</a:t>
            </a:r>
            <a:endParaRPr lang="ru-RU" sz="1800" b="0" dirty="0">
              <a:solidFill>
                <a:srgbClr val="0000CC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A47F6D-C356-4ABF-8EB0-772B765331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99"/>
          <a:stretch/>
        </p:blipFill>
        <p:spPr>
          <a:xfrm>
            <a:off x="395537" y="1340768"/>
            <a:ext cx="8423498" cy="5013624"/>
          </a:xfrm>
          <a:prstGeom prst="roundRect">
            <a:avLst>
              <a:gd name="adj" fmla="val 79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685065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451" y="0"/>
            <a:ext cx="91753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546212" y="138500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9295A7C9-BB44-4DD1-8F80-C4F421A1A5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6510"/>
          <a:stretch/>
        </p:blipFill>
        <p:spPr>
          <a:xfrm>
            <a:off x="606780" y="819918"/>
            <a:ext cx="7848872" cy="589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0834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8837" y="671691"/>
            <a:ext cx="862632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Segoe UI Historic" panose="020B0502040204020203" pitchFamily="34" charset="0"/>
                <a:cs typeface="Times New Roman" panose="02020603050405020304" pitchFamily="18" charset="0"/>
              </a:rPr>
              <a:t>Музыкальный зал в детском саду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Segoe UI Historic" panose="020B0502040204020203" pitchFamily="34" charset="0"/>
                <a:cs typeface="Times New Roman" panose="02020603050405020304" pitchFamily="18" charset="0"/>
              </a:rPr>
              <a:t>– это визитная карточка детского сада. Наш муз. зал достаточно светлый, просторный, а главное безопасный для детей. Здесь проходят не только занятия с детьми, но и всевозможные праздники, развлечения и другие мероприятия для детей, сотрудников и родителей. </a:t>
            </a:r>
          </a:p>
          <a:p>
            <a:pPr algn="just"/>
            <a:r>
              <a:rPr lang="ru-RU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 предметно – пространственная среда</a:t>
            </a:r>
            <a:r>
              <a:rPr lang="ru-RU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соответствует стандарту, реализует образовательный потенциал пространства, отвечает требованиям ФГОС, обеспечивает возможность общения и совместной деятельности детей</a:t>
            </a:r>
            <a:r>
              <a:rPr lang="ru-RU" b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(в том числе детей разного возраста) </a:t>
            </a:r>
            <a:r>
              <a:rPr lang="ru-RU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взрослых, двигательной активности детей.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ea typeface="Segoe UI Historic" panose="020B0502040204020203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Предметно-пространственная развиваюшая среда (ППРС) музыкального зала соответствует следующим принципам построения: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Содержание (насыщенность) среды соответствует возрастным и индивидуальным возможностям детей и содержанию образовательной программы. Образовательное пространство и разнообразие материалов обеспечивает игровую, познавательную,  творческую и двигательную активность детей, а также возможность самовыражения.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Трансформируемость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пространства позволяет изменять предметно-пространственную среду в зависимости от образовательной ситуации, в том числе от меняющихся интересов и возможностей детей.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Созданная среда обеспечивает свободный доступ детей к музыкальным инструментам, играм, игрушкам, материалам, пособиям.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элементы среды  соответствуют требованиям надежности и безопасности.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499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451" y="0"/>
            <a:ext cx="92004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99592" y="147180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МУЗЫКАЛЬНЫЙ УГОЛОК «ВЕСЕЛЫЙ ОРКЕСТР»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6773" y="488702"/>
            <a:ext cx="890178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Музыкальный уголок «Веселый оркестр» – один из самых ярких и привлекательных в ДОУ. Способствует развитию танцевально-игрового и песенного творчества у детей. Здесь размещены музыкальные игрушки (гитара, аккордеон, соразмерные руке ребёнка,; погремушки, бубны, дудочки, металлофон, маракасы, ложки), народные игрушки, аудиозаписи детских песен, иллюстрации с изображением музыкальных инструментов и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мн.др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0"/>
          <a:stretch/>
        </p:blipFill>
        <p:spPr bwMode="auto">
          <a:xfrm>
            <a:off x="1257365" y="2001988"/>
            <a:ext cx="6192688" cy="46905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382261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34EDC2-2592-9CFB-541A-7D0343A27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0802"/>
            <a:ext cx="9144000" cy="562074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ДИДАКТИЧЕСКОЕ ИГРОВОЕ ПОСОБИЕ «МУЗЫКАЛЬНЫЙ КОШЕЛЁК»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2BFA84C-5D6C-8AFA-EACF-47EDBE7B40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6" r="5722" b="153"/>
          <a:stretch/>
        </p:blipFill>
        <p:spPr>
          <a:xfrm>
            <a:off x="3903998" y="1197239"/>
            <a:ext cx="5240002" cy="4589159"/>
          </a:xfrm>
          <a:prstGeom prst="roundRect">
            <a:avLst>
              <a:gd name="adj" fmla="val 50000"/>
            </a:avLst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B89516D-AE76-5ABA-9E9F-EADBDACD041D}"/>
              </a:ext>
            </a:extLst>
          </p:cNvPr>
          <p:cNvSpPr txBox="1"/>
          <p:nvPr/>
        </p:nvSpPr>
        <p:spPr>
          <a:xfrm>
            <a:off x="179511" y="840997"/>
            <a:ext cx="38164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использования: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кругозора детей через знакомство с музыкальными инструментами разных стран.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дошкольников с основами финансовой грамотности.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пособия:</a:t>
            </a:r>
          </a:p>
        </p:txBody>
      </p:sp>
      <p:graphicFrame>
        <p:nvGraphicFramePr>
          <p:cNvPr id="15" name="Таблица 14">
            <a:extLst>
              <a:ext uri="{FF2B5EF4-FFF2-40B4-BE49-F238E27FC236}">
                <a16:creationId xmlns:a16="http://schemas.microsoft.com/office/drawing/2014/main" id="{CB03E766-E4FF-6464-AFE5-C779FEB363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853378"/>
              </p:ext>
            </p:extLst>
          </p:nvPr>
        </p:nvGraphicFramePr>
        <p:xfrm>
          <a:off x="0" y="2872188"/>
          <a:ext cx="3903998" cy="39446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5440">
                  <a:extLst>
                    <a:ext uri="{9D8B030D-6E8A-4147-A177-3AD203B41FA5}">
                      <a16:colId xmlns:a16="http://schemas.microsoft.com/office/drawing/2014/main" val="3037421485"/>
                    </a:ext>
                  </a:extLst>
                </a:gridCol>
                <a:gridCol w="1150406">
                  <a:extLst>
                    <a:ext uri="{9D8B030D-6E8A-4147-A177-3AD203B41FA5}">
                      <a16:colId xmlns:a16="http://schemas.microsoft.com/office/drawing/2014/main" val="110327998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1934737951"/>
                    </a:ext>
                  </a:extLst>
                </a:gridCol>
              </a:tblGrid>
              <a:tr h="446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Название инструмента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Страна 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Денежная единица 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6088310"/>
                  </a:ext>
                </a:extLst>
              </a:tr>
              <a:tr h="218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Бубен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Россия, Чукотка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Рубль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218383"/>
                  </a:ext>
                </a:extLst>
              </a:tr>
              <a:tr h="446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</a:rPr>
                        <a:t>Кожлянская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 свистулька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Россия, Курская область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Рубль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155680"/>
                  </a:ext>
                </a:extLst>
              </a:tr>
              <a:tr h="218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Ложки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Россия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Рубль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673453"/>
                  </a:ext>
                </a:extLst>
              </a:tr>
              <a:tr h="218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Трещётки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Россия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Рубль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442930"/>
                  </a:ext>
                </a:extLst>
              </a:tr>
              <a:tr h="218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Коробочка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Россия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Рубль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999299"/>
                  </a:ext>
                </a:extLst>
              </a:tr>
              <a:tr h="446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Румба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Бразилия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Бразильский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реал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5279449"/>
                  </a:ext>
                </a:extLst>
              </a:tr>
              <a:tr h="446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Маракасы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Мексика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Мексиканское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песо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9113077"/>
                  </a:ext>
                </a:extLst>
              </a:tr>
              <a:tr h="218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Кастаньеты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Испания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Песета/евро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70544"/>
                  </a:ext>
                </a:extLst>
              </a:tr>
              <a:tr h="446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Казу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Северная Америка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Доллар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519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5215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34EDC2-2592-9CFB-541A-7D0343A27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0992" y="1052736"/>
            <a:ext cx="4014700" cy="140903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1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ДИДАКТИЧЕСКОЕ ИГРОВОЕ ПОСОБИЕ </a:t>
            </a:r>
            <a:br>
              <a:rPr lang="ru-RU" sz="1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«МУЗЫКАЛЬНЫЙ КОШЕЛЁК»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8CDAC6-4A09-61A2-5F9F-9C99368B09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8312" r="3596" b="8562"/>
          <a:stretch/>
        </p:blipFill>
        <p:spPr>
          <a:xfrm>
            <a:off x="4253164" y="3495452"/>
            <a:ext cx="4752528" cy="3222053"/>
          </a:xfrm>
          <a:prstGeom prst="roundRect">
            <a:avLst>
              <a:gd name="adj" fmla="val 25193"/>
            </a:avLst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B6731BD-D59C-3ABC-5353-DB4C61C1DF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68" y="572378"/>
            <a:ext cx="4398632" cy="3298974"/>
          </a:xfrm>
          <a:prstGeom prst="roundRect">
            <a:avLst>
              <a:gd name="adj" fmla="val 17093"/>
            </a:avLst>
          </a:prstGeom>
        </p:spPr>
      </p:pic>
    </p:spTree>
    <p:extLst>
      <p:ext uri="{BB962C8B-B14F-4D97-AF65-F5344CB8AC3E}">
        <p14:creationId xmlns:p14="http://schemas.microsoft.com/office/powerpoint/2010/main" val="2471846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F549D45-4C77-48FA-9908-7638C9FB2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2088231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sz="2000" b="1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МИНИ- МУЗЕЙ «КОСМОГРАД»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ля положительной мотивации деятельности дошкольников совместными усилиями педагогов, воспитанников и их родителей был создан мини-музей «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Космоград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», наполненный необычными музыкальными инструментами с удивительным космическим звучанием.</a:t>
            </a:r>
            <a:r>
              <a:rPr lang="ru-RU" sz="20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lnSpc>
                <a:spcPct val="120000"/>
              </a:lnSpc>
            </a:pPr>
            <a:endParaRPr lang="ru-RU" sz="2000" dirty="0"/>
          </a:p>
        </p:txBody>
      </p:sp>
      <p:pic>
        <p:nvPicPr>
          <p:cNvPr id="4" name="Объект 2">
            <a:extLst>
              <a:ext uri="{FF2B5EF4-FFF2-40B4-BE49-F238E27FC236}">
                <a16:creationId xmlns:a16="http://schemas.microsoft.com/office/drawing/2014/main" id="{59994B18-079D-4EFE-A1E1-80D739E3AA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36" y="1908692"/>
            <a:ext cx="7524328" cy="478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23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9EBB13-B2B9-42C6-809E-0B82D1EEB8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" r="15274" b="-1399"/>
          <a:stretch/>
        </p:blipFill>
        <p:spPr>
          <a:xfrm>
            <a:off x="78037" y="116632"/>
            <a:ext cx="8987926" cy="6720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898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B64C72-3E0A-407C-BE97-3A98D3102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Нетрадиционные музыкальные инструменты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4A151F2-3FFA-4E9D-BECA-E953D562D7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147" y="1236909"/>
            <a:ext cx="4104106" cy="360783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AA3A3B8-7646-4F0C-9EA7-81354C99DA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67" y="3212976"/>
            <a:ext cx="4363888" cy="320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752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76FF93-CB5B-48AB-9E9B-B939D5136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/>
          </a:bodyPr>
          <a:lstStyle/>
          <a:p>
            <a:r>
              <a:rPr lang="ru-RU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Тучкина</a:t>
            </a:r>
            <a:r>
              <a:rPr lang="ru-RU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книжка»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304583-CADB-4A07-BE2F-DE4DC2D696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692696"/>
            <a:ext cx="6480720" cy="6165303"/>
          </a:xfrm>
        </p:spPr>
        <p:txBody>
          <a:bodyPr>
            <a:normAutofit lnSpcReduction="10000"/>
          </a:bodyPr>
          <a:lstStyle/>
          <a:p>
            <a:r>
              <a:rPr lang="ru-RU" sz="1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Лэпбук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«</a:t>
            </a:r>
            <a:r>
              <a:rPr lang="ru-RU" sz="1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Тучкина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книжка»</a:t>
            </a: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изготовлен в ходе реализации проекта «ЗОЖ и музыка» для использования в групповой, подгрупповой и индивидуальной работе с детьми по </a:t>
            </a: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музыкальному развитию дошкольников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tabLst>
                <a:tab pos="90170" algn="l"/>
              </a:tabLst>
            </a:pP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 использования </a:t>
            </a:r>
            <a:r>
              <a:rPr lang="ru-RU" sz="1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лепбука</a:t>
            </a: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обеспечение активности ребёнка и разнообразия практической деятельности в процессе реализации художественно-эстетического развития </a:t>
            </a: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дошкольника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tabLst>
                <a:tab pos="90170" algn="l"/>
              </a:tabLst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   </a:t>
            </a: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задачи:</a:t>
            </a:r>
            <a:endParaRPr lang="ru-RU" sz="1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Развивать голосовой и слуховой аппараты, способствовать развитию навыков бережного отношения к своему организму.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Воспитывать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умение активно взаимодействовать со сверстниками и взрослыми, участвовать в совместной деятельности.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Развивать познавательную активность, самостоятельность, инициативность.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Содействовать лучшему пониманию и запоминанию изучаемого материала и применению полученного опыта в новых жизненных ситуациях.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AC6EA4-9BF6-4B45-8A45-163C10F72F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0" t="5901" r="4578" b="10100"/>
          <a:stretch/>
        </p:blipFill>
        <p:spPr>
          <a:xfrm>
            <a:off x="6968792" y="3547698"/>
            <a:ext cx="2064094" cy="14724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7ACCA1-778C-4165-9BC8-09311F5D71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053" y="1385214"/>
            <a:ext cx="2736305" cy="18936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EC3CD47-DE65-4846-BC56-7A2C34BF0AC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5" t="6325" r="5914" b="10505"/>
          <a:stretch/>
        </p:blipFill>
        <p:spPr>
          <a:xfrm>
            <a:off x="6493197" y="5114214"/>
            <a:ext cx="2160241" cy="159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7485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994</TotalTime>
  <Words>960</Words>
  <Application>Microsoft Office PowerPoint</Application>
  <PresentationFormat>Экран (4:3)</PresentationFormat>
  <Paragraphs>120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ДИДАКТИЧЕСКОЕ ИГРОВОЕ ПОСОБИЕ «МУЗЫКАЛЬНЫЙ КОШЕЛЁК»</vt:lpstr>
      <vt:lpstr>ДИДАКТИЧЕСКОЕ ИГРОВОЕ ПОСОБИЕ  «МУЗЫКАЛЬНЫЙ КОШЕЛЁК»</vt:lpstr>
      <vt:lpstr>Презентация PowerPoint</vt:lpstr>
      <vt:lpstr>Презентация PowerPoint</vt:lpstr>
      <vt:lpstr>Нетрадиционные музыкальные инструменты </vt:lpstr>
      <vt:lpstr>Лэпбук «Тучкина книжка»</vt:lpstr>
      <vt:lpstr>Презентация PowerPoint</vt:lpstr>
      <vt:lpstr>Лэпбук «МИР МУЗЫКИ» </vt:lpstr>
      <vt:lpstr>Презентация PowerPoint</vt:lpstr>
      <vt:lpstr>Презентация PowerPoint</vt:lpstr>
      <vt:lpstr>Презентация PowerPoint</vt:lpstr>
      <vt:lpstr>Презентация PowerPoint</vt:lpstr>
      <vt:lpstr>КОСТЮМЫ, ДЕКОРАЦИИ, ИНСТРУМЕНТЫ, ОБОРУДОВАНИЕ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Вика Малухина</cp:lastModifiedBy>
  <cp:revision>88</cp:revision>
  <dcterms:created xsi:type="dcterms:W3CDTF">2017-01-15T20:34:35Z</dcterms:created>
  <dcterms:modified xsi:type="dcterms:W3CDTF">2022-05-16T19:11:02Z</dcterms:modified>
</cp:coreProperties>
</file>