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57" r:id="rId3"/>
    <p:sldId id="278" r:id="rId4"/>
    <p:sldId id="282" r:id="rId5"/>
    <p:sldId id="281" r:id="rId6"/>
    <p:sldId id="283" r:id="rId7"/>
    <p:sldId id="275" r:id="rId8"/>
    <p:sldId id="267" r:id="rId9"/>
    <p:sldId id="284" r:id="rId10"/>
    <p:sldId id="285" r:id="rId11"/>
    <p:sldId id="258" r:id="rId12"/>
    <p:sldId id="259" r:id="rId13"/>
    <p:sldId id="264" r:id="rId14"/>
    <p:sldId id="273" r:id="rId15"/>
    <p:sldId id="261" r:id="rId16"/>
    <p:sldId id="265" r:id="rId17"/>
    <p:sldId id="266" r:id="rId18"/>
    <p:sldId id="268" r:id="rId19"/>
    <p:sldId id="272" r:id="rId20"/>
    <p:sldId id="269" r:id="rId21"/>
    <p:sldId id="271" r:id="rId22"/>
    <p:sldId id="274" r:id="rId23"/>
    <p:sldId id="276" r:id="rId24"/>
    <p:sldId id="277" r:id="rId25"/>
    <p:sldId id="280" r:id="rId26"/>
    <p:sldId id="286" r:id="rId27"/>
    <p:sldId id="279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24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83479-1D62-4652-8918-75138BFB53DC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2EB5-3445-4AA6-A585-657945A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1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C2EB5-3445-4AA6-A585-657945A496B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27180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824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28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608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00538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26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233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306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98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87281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9168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E35D446-1C26-4181-BD45-BFD1B398B723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ACD80EC-612B-4218-AAAD-174240594D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62786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B8zSMSf2J8&amp;list=PLbnWmVvet_0zq_SLvVWRwz-ofj9VrO-u-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vk.com/jestovnet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v=khDODpoC9XI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c/&#1064;&#1082;&#1086;&#1083;&#1072;&#1078;&#1077;&#1089;&#1090;&#1086;&#1074;&#1086;&#1075;&#1086;&#1103;&#1079;&#1099;&#1082;&#1072;&#1054;&#1041;&#1056;&#1040;&#1047;/about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appnapc.com/5726641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surdo.me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birint.ru/authors/218629/" TargetMode="External"/><Relationship Id="rId7" Type="http://schemas.openxmlformats.org/officeDocument/2006/relationships/hyperlink" Target="https://www.labirint.ru/pubhouse/1878/" TargetMode="External"/><Relationship Id="rId2" Type="http://schemas.openxmlformats.org/officeDocument/2006/relationships/hyperlink" Target="https://www.labirint.ru/authors/218628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hyperlink" Target="https://www.labirint.ru/authors/187815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mailto:deafsign@yandex.ru" TargetMode="External"/><Relationship Id="rId13" Type="http://schemas.openxmlformats.org/officeDocument/2006/relationships/hyperlink" Target="mailto:dpc-elena43@yandex.ru" TargetMode="External"/><Relationship Id="rId3" Type="http://schemas.openxmlformats.org/officeDocument/2006/relationships/hyperlink" Target="http://nochuvog.ru/" TargetMode="External"/><Relationship Id="rId7" Type="http://schemas.openxmlformats.org/officeDocument/2006/relationships/hyperlink" Target="mailto:ugadeeva@tisbi.ru" TargetMode="External"/><Relationship Id="rId12" Type="http://schemas.openxmlformats.org/officeDocument/2006/relationships/hyperlink" Target="mailto:inkluz-samgu@yandex.ru" TargetMode="External"/><Relationship Id="rId2" Type="http://schemas.openxmlformats.org/officeDocument/2006/relationships/hyperlink" Target="mailto:umc@voginfo.ru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varinova@list.ru" TargetMode="External"/><Relationship Id="rId11" Type="http://schemas.openxmlformats.org/officeDocument/2006/relationships/hyperlink" Target="https://vk.com/club131589037" TargetMode="External"/><Relationship Id="rId5" Type="http://schemas.openxmlformats.org/officeDocument/2006/relationships/hyperlink" Target="mailto:istr@adm.nstu.ru" TargetMode="External"/><Relationship Id="rId10" Type="http://schemas.openxmlformats.org/officeDocument/2006/relationships/hyperlink" Target="https://ssau.ru/info/struct/otd/educproc/cino" TargetMode="External"/><Relationship Id="rId4" Type="http://schemas.openxmlformats.org/officeDocument/2006/relationships/hyperlink" Target="mailto:kafstyleeng@yandex.ru" TargetMode="External"/><Relationship Id="rId9" Type="http://schemas.openxmlformats.org/officeDocument/2006/relationships/hyperlink" Target="http://deafsign.ulcraft.com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kopilochka.net.ru/SURDO/POSOBI/004.php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HsBBv504CQ&amp;list=PLbnWmVvet_0xylwaOtIHIvUfUDT_09iWh&amp;index=3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youtube.com/watch?v=NX2bcCrQIvI" TargetMode="External"/><Relationship Id="rId4" Type="http://schemas.openxmlformats.org/officeDocument/2006/relationships/hyperlink" Target="https://www.youtube.com/watch?v=Kw_-1yN-_I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oginfo.ru/zhestovyj-jazyk/obuchajushhie-videomaterialy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zhit-vmeste.ru/course/" TargetMode="External"/><Relationship Id="rId7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youtube.com/watch?v=X5ok_Qb-Uf8&amp;list=PLbnWmVvet_0yZ-K8TshHdYVc3DZ4jsouU" TargetMode="External"/><Relationship Id="rId5" Type="http://schemas.openxmlformats.org/officeDocument/2006/relationships/hyperlink" Target="https://www.youtube.com/watch?v=bGJizYIc12k&amp;list=PLbnWmVvet_0ykKggsI_B5HosCLsd5pgJY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4062" y="2287554"/>
            <a:ext cx="9803875" cy="209822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Информационные</a:t>
            </a:r>
            <a:r>
              <a:rPr lang="ru-RU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методические и образовательные </a:t>
            </a:r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РЕСУРСЫ </a:t>
            </a:r>
            <a:r>
              <a:rPr lang="ru-RU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педагогов, работающих с детьми с нарушениями </a:t>
            </a:r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слуха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4131699" y="4949072"/>
            <a:ext cx="6831673" cy="781600"/>
          </a:xfrm>
        </p:spPr>
        <p:txBody>
          <a:bodyPr>
            <a:normAutofit/>
          </a:bodyPr>
          <a:lstStyle/>
          <a:p>
            <a:pPr algn="r"/>
            <a:r>
              <a:rPr lang="ru-RU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Гарькова Оксана Валерьевна</a:t>
            </a:r>
            <a:br>
              <a:rPr lang="ru-RU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старший методист 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9242" y="0"/>
            <a:ext cx="11123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Казенное общеобразовательное учреждение Ханты-Мансийского автономного округа-Югры «Излучинская школа-интернат для обучающихся с ограниченными возможностями здоровья»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107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591" y="102140"/>
            <a:ext cx="10924162" cy="14859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"Давай знакомиться!</a:t>
            </a:r>
            <a:r>
              <a:rPr lang="ru-RU" sz="3200" b="1" cap="all" dirty="0"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самоучитель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для начинающих изучать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жестовый язык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540" t="12341" r="8126" b="11489"/>
          <a:stretch/>
        </p:blipFill>
        <p:spPr>
          <a:xfrm>
            <a:off x="966284" y="1462020"/>
            <a:ext cx="6760725" cy="49181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18315" y="1462020"/>
            <a:ext cx="41634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/>
              <a:t>«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Давай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знакомиться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!»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самоучитель для начинающих изучать ЖЯ.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Данный самоучитель создан силами Центра при поддержке Всероссийского общества глухих и благотворительного фонда Русский мир. Самоучитель представлен в виде диска (Получить его можно в Центре и московском отделении ВОГ) содержит 100 самых распространенных жестов и около 30 нужнейших простых фраз для общения, и самые базовые правила этикета общения с глухими и слабослышащими. Диск можно скачать бесплатно на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гугл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-диске, если попросить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вв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Центре доступ по электронной почте. Данного курса также представлена на канале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ютуб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ссылка на слайде </a:t>
            </a: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www.youtube.com/watch?v=gB8zSMSf2J8&amp;list=PLbnWmVvet_0zq_SLvVWRwz-ofj9VrO-u-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494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412" y="167325"/>
            <a:ext cx="11142483" cy="14859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Веб сайт «Город жестов», группа в сети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vk.com/jestovnet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«Город Жестов» — игровое обучение русскому языку же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73" y="1206629"/>
            <a:ext cx="5440880" cy="266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8534" t="18007" r="2462" b="7767"/>
          <a:stretch/>
        </p:blipFill>
        <p:spPr>
          <a:xfrm>
            <a:off x="978773" y="3954344"/>
            <a:ext cx="5440880" cy="28359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84833" y="1206629"/>
            <a:ext cx="544088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Веб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«Город Жестов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— это ресурс для обучения русском жестовому языку в игровой форме. На сайте вы сможете найти тексты, картинки, видеословарь и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видеоуроки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обучающие жестовому языку. Кроме того, этот ресурс поможет вам углубить понимание тонкостей жестового языка и психологии глухих людей.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На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сегодняшний день на сайте идут профилактические работы, но вы можете посетить группу на сайте ВКонтакте </a:t>
            </a:r>
            <a:r>
              <a:rPr lang="ru-RU" sz="2000" spc="-3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https://vk.com/jestovnet</a:t>
            </a:r>
            <a:r>
              <a:rPr lang="ru-RU" sz="2000" spc="-3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также на страницах </a:t>
            </a:r>
            <a:r>
              <a:rPr lang="ru-RU" sz="2000" spc="-3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Ютуб</a:t>
            </a:r>
            <a:r>
              <a:rPr lang="ru-RU" sz="2000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ru-RU" sz="2000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ru-RU" sz="2000" spc="-3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www.youtube.com/watch?v=khDODpoC9XI</a:t>
            </a:r>
            <a:endParaRPr lang="ru-RU" sz="2000" spc="-3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13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895" y="331276"/>
            <a:ext cx="11357105" cy="73395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Группа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https://vk.com/club18353589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2" descr="Группа для тех, кто хочет выучить язык глухи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667" t="20344" r="3752" b="10241"/>
          <a:stretch/>
        </p:blipFill>
        <p:spPr>
          <a:xfrm>
            <a:off x="834895" y="917592"/>
            <a:ext cx="5684363" cy="2692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925" t="21580" r="7445" b="19176"/>
          <a:stretch/>
        </p:blipFill>
        <p:spPr>
          <a:xfrm>
            <a:off x="834895" y="3781534"/>
            <a:ext cx="5707918" cy="2411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9908" t="18694" r="2463" b="12278"/>
          <a:stretch/>
        </p:blipFill>
        <p:spPr>
          <a:xfrm>
            <a:off x="6631989" y="917592"/>
            <a:ext cx="5469654" cy="26928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96725" y="3781534"/>
            <a:ext cx="483357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Группа для тех, кто хочет выучить язык жестов Школа жестового языка «Образ»,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г.Санкт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Петербург социальная сеть ВКонтакте.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сообщество, которое помогает освоить настоящий, живой, современный русский жестовый язык. Как обещают авторы в Школе жестового языка «Образ» вы научитесь понимать глухих, общаться с ними, узнаете об особенностях их психологии и мышления. Группа </a:t>
            </a:r>
            <a:r>
              <a:rPr lang="ru-RU" sz="1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Вконтакте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vk.com/</a:t>
            </a:r>
            <a:r>
              <a:rPr lang="ru-RU" sz="1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surdo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канал на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Ютуб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u="sng" dirty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https://www.youtube.com/c/ШколажестовогоязыкаОБРАЗ/about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0317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6441" y="42863"/>
            <a:ext cx="9601200" cy="82440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жестовый язык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компьютер </a:t>
            </a:r>
            <a:r>
              <a:rPr lang="ru-RU" sz="3200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https://appnapc.com/5726641/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s://play-lh.googleusercontent.com/2PoWR7zdrIRxDSURBYvAICix7ajTKlu11FQN-N1C3jGsOGtVwNhxNOGuBjYIdrsYEMA=w5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5818" y="1189429"/>
            <a:ext cx="4223208" cy="206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8019" t="13883" r="34507" b="9003"/>
          <a:stretch/>
        </p:blipFill>
        <p:spPr>
          <a:xfrm>
            <a:off x="825818" y="3459891"/>
            <a:ext cx="4223208" cy="3233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7933" t="14984" r="34422" b="13952"/>
          <a:stretch/>
        </p:blipFill>
        <p:spPr>
          <a:xfrm>
            <a:off x="5147035" y="1168924"/>
            <a:ext cx="6956981" cy="552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24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6181" y="129619"/>
            <a:ext cx="10924095" cy="63395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 для компьютера и телефона от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ARK-MEDIA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://surdo.me/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7039" t="4673" r="9078" b="9415"/>
          <a:stretch/>
        </p:blipFill>
        <p:spPr>
          <a:xfrm>
            <a:off x="6919275" y="763570"/>
            <a:ext cx="4852448" cy="3526488"/>
          </a:xfrm>
          <a:prstGeom prst="rect">
            <a:avLst/>
          </a:prstGeom>
        </p:spPr>
      </p:pic>
      <p:pic>
        <p:nvPicPr>
          <p:cNvPr id="9" name="Picture 2" descr="https://sun9-66.userapi.com/sun9-20/impg/74n7jF3AIok-h32yEqjDSPkDnJO2uGut-49AoQ/iKvCqhyGz0U.jpg?size=572x604&amp;quality=96&amp;sign=3e2770147f3528f8a0288aacfbe0b2e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276" y="22389"/>
            <a:ext cx="688158" cy="72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5974" t="12371" r="23940" b="9003"/>
          <a:stretch/>
        </p:blipFill>
        <p:spPr>
          <a:xfrm>
            <a:off x="780067" y="763570"/>
            <a:ext cx="6101138" cy="59860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26346" y="4304582"/>
            <a:ext cx="48453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Приложение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которое предлагает поиск жестов как в алфавитном порядке, так и по разделам: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счет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числительные, общеупотребительные слова, календарь, времена года и 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мн.др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причем материал представлен очень удобно, актеры демонстрируют жесты в анфас и профиль в двух вариантах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Удобен как для учителей, так и родителей.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679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29" y="129618"/>
            <a:ext cx="9601200" cy="699941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 для телефона</a:t>
            </a:r>
            <a:b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Язык </a:t>
            </a:r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жестов (обучение дактилю)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Язык жестов (обучение дактилю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929" y="1216058"/>
            <a:ext cx="7618273" cy="425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84081" y="5693789"/>
            <a:ext cx="106805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Приложение для телефона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 жестов, обучение дактилю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для детей с большими и понятными изображениями жестов. Приложение содержит большую базу слов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Особенно будет полезно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детям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самостоятельно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 с помощью родителей изучающим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жесты в игровой форме.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803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522" y="0"/>
            <a:ext cx="11142482" cy="86962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 для телефона (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IOS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Android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Язык жестов - Азбука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https://image.winudf.com/v2/image/cnUuYXZyb3JhdmVudHVyZXMuY29tLnJ1c3NpYW5zaW5nbGFuZ3VhZ2Vfc2NyZWVuc2hvdHNfMF85OTg3NmIwNw/screen-0.jpg?fakeurl=1&amp;type=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6"/>
          <a:stretch/>
        </p:blipFill>
        <p:spPr bwMode="auto">
          <a:xfrm>
            <a:off x="838028" y="958099"/>
            <a:ext cx="3008109" cy="513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image.winudf.com/v2/image/cnUuYXZyb3JhdmVudHVyZXMuY29tLnJ1c3NpYW5zaW5nbGFuZ3VhZ2Vfc2NyZWVuc2hvdHNfMl9lMjVhYTE3Mg/screen-2.jpg?fakeurl=1&amp;type=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1" b="1810"/>
          <a:stretch/>
        </p:blipFill>
        <p:spPr bwMode="auto">
          <a:xfrm>
            <a:off x="4792201" y="958099"/>
            <a:ext cx="3088639" cy="513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image.winudf.com/v2/image/cnUuYXZyb3JhdmVudHVyZXMuY29tLnJ1c3NpYW5zaW5nbGFuZ3VhZ2Vfc2NyZWVuc2hvdHNfMV80YjU5NmJjOQ/screen-1.jpg?fakeurl=1&amp;type=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" t="4154"/>
          <a:stretch/>
        </p:blipFill>
        <p:spPr bwMode="auto">
          <a:xfrm>
            <a:off x="8930600" y="958099"/>
            <a:ext cx="2995392" cy="513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38028" y="6182221"/>
            <a:ext cx="11331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Приложение для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IOS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Android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 жестов - Азбука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 его состав входит несколько мини-игр, позволяющих в легкой игровой форме изучить буквы и закрепить навыки в словах.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338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39046"/>
            <a:ext cx="9601200" cy="454843"/>
          </a:xfrm>
        </p:spPr>
        <p:txBody>
          <a:bodyPr>
            <a:noAutofit/>
          </a:bodyPr>
          <a:lstStyle/>
          <a:p>
            <a:pPr algn="ctr"/>
            <a:r>
              <a:rPr lang="ru-RU" sz="3200" spc="-2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Приложение для </a:t>
            </a:r>
            <a: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телефона</a:t>
            </a:r>
            <a:r>
              <a:rPr lang="ru-RU" sz="3200" b="1" spc="-25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200" b="1" spc="-2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Словарь РЖЯ 112</a:t>
            </a:r>
            <a:r>
              <a:rPr lang="ru-RU" sz="3200" spc="-2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4" name="Picture 4" descr="https://play-lh.googleusercontent.com/qot5RW-NG-rpEeGS4sPRW53b528VF6-WqwYU7CltY0uQ7abAUaGE8kszAiO_6mxvtg=h1024-no-tmp_112_apk_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371" y="805070"/>
            <a:ext cx="2510711" cy="446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mage.winudf.com/v2/image1/cnUuZGVhZm1vcy5zaWdubGFuZ2RpY3Rfc2NyZWVuXzRfMTYwOTA4ODEzMV8wNDM/screen-4.jpg?fakeurl=1&amp;type=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16" y="805070"/>
            <a:ext cx="2563666" cy="446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image.winudf.com/v2/image1/cnUuZGVhZm1vcy5zaWdubGFuZ2RpY3Rfc2NyZWVuXzJfMTYwOTA4ODEyN18wNDU/screen-2.jpg?h=710&amp;fakeurl=1&amp;type=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736" y="805070"/>
            <a:ext cx="2573278" cy="446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0388" y="5479739"/>
            <a:ext cx="110105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spc="-25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Данный </a:t>
            </a:r>
            <a:r>
              <a:rPr lang="ru-RU" sz="1600" spc="-2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видеословарь содержит дактильную азбуку, жесты и жестовые предложения, слова нужные для общения с неслышащим человеком на русском языке. Слова часто употребляются сотрудниками экстренных служб, системы УВД, ГИБДД, здравоохранения, МЧС. Жесты и жестовые предложения сгруппированы по 4 категориям: 1. Общие. Дактильная азбука. 2. Полиция, ГИБДД 3. Медицина, скорая помощь. </a:t>
            </a:r>
            <a:endParaRPr lang="ru-RU" sz="1600" spc="-25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1600" spc="-25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 </a:t>
            </a:r>
            <a:r>
              <a:rPr lang="ru-RU" sz="1600" spc="-2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МЧС, пожарная служба.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47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132" y="176753"/>
            <a:ext cx="11255604" cy="50197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для телефона, планшета, компьютера Яндекс разговор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902" t="12371" r="6500" b="10790"/>
          <a:stretch/>
        </p:blipFill>
        <p:spPr>
          <a:xfrm>
            <a:off x="1831157" y="754144"/>
            <a:ext cx="8529686" cy="47302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7522" y="5559810"/>
            <a:ext cx="10840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Приложение,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которое помогает глухим и слабослышащим общаться со знакомыми и незнакомыми людьми – переводя устную речь в текст и обратно. Все что вам говорят, показывается на экране смартфона в виде текста. Можно также набрать нужные слова, после чего приложение озвучит их. Все реплики записываются в виде диалогов. Очень похоже на данное приложение 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Адаптис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059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278" y="129619"/>
            <a:ext cx="11246177" cy="106758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РЕСУРСЫ РЖЯ</a:t>
            </a:r>
            <a:b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Словарь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РЖЯ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Базоев В. З.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Гаврилова Г.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Н.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Егорова И. А.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3" t="15926" r="8851" b="8574"/>
          <a:stretch/>
        </p:blipFill>
        <p:spPr>
          <a:xfrm>
            <a:off x="937446" y="1197204"/>
            <a:ext cx="1452649" cy="2136799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3" t="5844" r="8118" b="9250"/>
          <a:stretch/>
        </p:blipFill>
        <p:spPr>
          <a:xfrm>
            <a:off x="937446" y="3544479"/>
            <a:ext cx="4057833" cy="32182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2449" y="1536568"/>
            <a:ext cx="682500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Словарь РЖЯ авторы: Автор: </a:t>
            </a:r>
            <a:r>
              <a:rPr lang="ru-RU" sz="1600" b="1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Базоев В. З.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 </a:t>
            </a:r>
            <a:r>
              <a:rPr lang="ru-RU" sz="1600" b="1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Гаврилова Г. Н.</a:t>
            </a: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 </a:t>
            </a:r>
            <a:r>
              <a:rPr lang="ru-RU" sz="1600" b="1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Егорова И. А.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Издательство: </a:t>
            </a:r>
            <a:r>
              <a:rPr lang="ru-RU" sz="1600" dirty="0">
                <a:solidFill>
                  <a:srgbClr val="2F2F2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Флинта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2021.г. В словаре 497 страниц жестов, а вместе с содержанием 525 страниц. Словарь очень информативный, содержит около 3 тысяч жестов. Многие жесты показаны в разных вариантах исполнения. Книга содержит дактилологию, жесты на разные темы. Данный словарь содержит незначительную часть самых основных слов-жестов, применение которых возможно в повседневной жизни, что, безусловно, поможет наладить контакт между слышащими и </a:t>
            </a:r>
            <a:r>
              <a:rPr lang="ru-RU" sz="16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неслышащими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Словарь может быть использован как учебное пособие для изучения русского жестового языка. Рассчитан на тех, кто хочет самостоятельно освоить жестовый язык.</a:t>
            </a:r>
          </a:p>
          <a:p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  Этот словарь может быть полезен родителям неслышащих детей, их близким, знакомым, тем, кто желает изучить жестовый язык «на всякий случай», а также педагогам, работающим с глухими и слабослышащими детьми, специалистам по социальной работе и всем заинтересованным группам населения.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44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4204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РЕСУРСЫ РЖЯ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571" y="838986"/>
            <a:ext cx="10897386" cy="5910606"/>
          </a:xfrm>
        </p:spPr>
        <p:txBody>
          <a:bodyPr>
            <a:normAutofit fontScale="77500" lnSpcReduction="20000"/>
          </a:bodyPr>
          <a:lstStyle/>
          <a:p>
            <a:pPr marL="457200" indent="-457200" algn="just" fontAlgn="base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Изучение жестового языка следует начинать с азбуки жестов — выучите, каким жестом обозначается каждая буква. С помощью букв вы будете передавать имена собственные и те слова, для которых нет отдельного жеста.</a:t>
            </a:r>
          </a:p>
          <a:p>
            <a:pPr marL="457200" indent="-457200" algn="just" fontAlgn="base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Изучив буквы, можно перейти к цифрам, потом — словам. Первым делом изучите слова, которые используете чаще всего. Приветствие, прощание, извинения, благодарность, популярные вопросы.</a:t>
            </a:r>
          </a:p>
          <a:p>
            <a:pPr marL="457200" indent="-457200" algn="just" fontAlgn="base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Потом самостоятельно определите вектор движения в зависимости от того, на какие темы вы чаще всего общаетесь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практикуйте все изученное как можно чаще и общайтесь с теми, кто знает жестовый язык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Пробуйте обратный перевод.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 уделяйте внимание постановке пальцев. В общении на жестовом языке играет роль каждое движение и положение рук. Значение слов может кардинально меняться от малейшего движения пальцев. Так что учиться жестовому языку следует не спеша, досконально прорабатывая технику постановки пальцев и каждый жест.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Самое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помнить, что обучение не подкрепленное практическими умениями вряд ли принесет должный результат.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167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914" y="0"/>
            <a:ext cx="11632676" cy="9921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русского жестового языка для детей «Радуга»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23" y="610662"/>
            <a:ext cx="1631901" cy="23450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0" r="13669" b="8969"/>
          <a:stretch/>
        </p:blipFill>
        <p:spPr>
          <a:xfrm>
            <a:off x="871022" y="3119040"/>
            <a:ext cx="3978111" cy="36357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9328" y="610662"/>
            <a:ext cx="66836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Словарь русского жестового языка для детей «Радуга»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издательство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При-Терра-Дизайн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Волгоград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2019г. 180 стр. Авторы идеи: </a:t>
            </a:r>
            <a:r>
              <a:rPr lang="ru-RU" sz="2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Алхимовы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Геннадий и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Альфия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под руководством консультанта, старшего преподавателя кафедры специальной педагогики и психологии. В пособии представлены основные жесты, необходимые для полноценного общения со сверстниками и взрослыми. В каждом слове есть свой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куар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код, который можно сканировать через смартфон, при переходе на который открывается видеоролик с заданным жестом. Эта книга создана специально для родителей и детей. Авторы рекомендуют уделять занятиям 15 минут в день, благодаря данным занятиям ребенок легко и быстро выучит жесты, овладеет первыми навыками разговора на жестовом языке, все эти знания обязательно пригодятся ему при обучении в школе и общении со сверстниками.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37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8223" y="50150"/>
            <a:ext cx="9601200" cy="7093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Краткий словарь РЖЯ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39" y="348792"/>
            <a:ext cx="1856924" cy="2736963"/>
          </a:xfrm>
        </p:spPr>
      </p:pic>
      <p:pic>
        <p:nvPicPr>
          <p:cNvPr id="1026" name="Picture 2" descr="https://img2.labirint.ru/rcimg/b84797deaf0ad35f46218d3f1bcb7d24/1920x1080/books67/669938/ph_01.jpg?15641518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39" y="3158154"/>
            <a:ext cx="4591619" cy="353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93237" y="943242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Краткий словарь русского жестового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языка, издательство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 ИНФРА-М, 2019 г. г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Москва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состоит из 206 страниц. Автор Ватага Светлана Григорьевна. Данный словарь содержит основные слова-жесты, применение которых возможно в повседневной жизни, что, безусловно, поможет наладить контакт между слышащими и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неслышащими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Этот словарь может быть полезен родителям неслышащих детей, их близким, знакомым, тем, кто желает изучить жестовый язык «на всякий случай», а также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сурдопереводчикам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сурдологам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педагогам, работающим с глухими и слабослышащими детьми, специалистам по социальной работе и всем заинтересованным группам населения.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144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694" y="46225"/>
            <a:ext cx="11466305" cy="51970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Учебник Жестовая речь. Дактилология. Автор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Г.В.Зайцева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https://img1.labirint.ru/rcimg/40e6249157fe7fafd57d69bd0af99593/960x540/books30/297275/ph_1.jpg?15636229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30" y="3470192"/>
            <a:ext cx="4082231" cy="323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3877" t="14708" r="40522" b="8316"/>
          <a:stretch/>
        </p:blipFill>
        <p:spPr>
          <a:xfrm>
            <a:off x="2969330" y="755592"/>
            <a:ext cx="1762925" cy="2628554"/>
          </a:xfrm>
          <a:prstGeom prst="rect">
            <a:avLst/>
          </a:prstGeom>
        </p:spPr>
      </p:pic>
      <p:pic>
        <p:nvPicPr>
          <p:cNvPr id="4098" name="Picture 2" descr="http://vlados.ru/wp-content/uploads/148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78" y="755592"/>
            <a:ext cx="1791294" cy="261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29287" y="807924"/>
            <a:ext cx="64447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Автор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Галина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Лазаревна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Зайцева, издательство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Владос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Москва 2020г. 192с. Данное пособие рекомендуем при планировании работы по изучению Русского жестового языка.  В учебнике освещаются вопросы структуры жестовой речи и ее функционирования в коммуникативной деятельности глухих; рассматриваются взгляды представителей различных систем обучения глухих на роль жестовой речи в учебно-воспитательном процессе специальной школы. Читатели познакомятся с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дактильным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алфавитом, лексикой и грамматикой русского жестового языка; приводится краткий словарь жестов. Адресован студентам дефектологических факультетов педвузов и колледжей, сурдопедагогам, психологам, лингвистам, </a:t>
            </a:r>
            <a:r>
              <a:rPr lang="ru-RU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сурдопереводчикам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 также родителям глухих детей.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12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559" y="139045"/>
            <a:ext cx="11133055" cy="5491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проекты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КОУ «Излучинская школа – интернат»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1305" r="16123" b="12303"/>
          <a:stretch/>
        </p:blipFill>
        <p:spPr>
          <a:xfrm>
            <a:off x="922356" y="796022"/>
            <a:ext cx="5393147" cy="28441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832" t="17732" r="13803" b="10790"/>
          <a:stretch/>
        </p:blipFill>
        <p:spPr>
          <a:xfrm>
            <a:off x="922356" y="3870635"/>
            <a:ext cx="5393147" cy="28558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317" t="18282" r="12171" b="11753"/>
          <a:stretch/>
        </p:blipFill>
        <p:spPr>
          <a:xfrm>
            <a:off x="6532774" y="796021"/>
            <a:ext cx="5626927" cy="2844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-315" t="17044" r="12944" b="11890"/>
          <a:stretch/>
        </p:blipFill>
        <p:spPr>
          <a:xfrm>
            <a:off x="6532773" y="3870635"/>
            <a:ext cx="5617777" cy="285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61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6123" y="64169"/>
            <a:ext cx="9601200" cy="12048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 РЕСУРСЫ </a:t>
            </a:r>
            <a:b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КОУ «Излучинская школа – интернат»</a:t>
            </a:r>
            <a:endParaRPr lang="ru-RU" sz="18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52481" y="755166"/>
            <a:ext cx="3941701" cy="389222"/>
          </a:xfrm>
        </p:spPr>
        <p:txBody>
          <a:bodyPr/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2007 год 38 педагогов (84%)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870" t="11547" r="4955" b="10928"/>
          <a:stretch/>
        </p:blipFill>
        <p:spPr>
          <a:xfrm>
            <a:off x="6674177" y="2943362"/>
            <a:ext cx="5280138" cy="28689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613" t="19244" r="13717" b="5705"/>
          <a:stretch/>
        </p:blipFill>
        <p:spPr>
          <a:xfrm>
            <a:off x="935233" y="1138010"/>
            <a:ext cx="4190966" cy="2436919"/>
          </a:xfrm>
          <a:prstGeom prst="rect">
            <a:avLst/>
          </a:prstGeom>
        </p:spPr>
      </p:pic>
      <p:sp>
        <p:nvSpPr>
          <p:cNvPr id="11" name="Текст 4"/>
          <p:cNvSpPr txBox="1">
            <a:spLocks/>
          </p:cNvSpPr>
          <p:nvPr/>
        </p:nvSpPr>
        <p:spPr>
          <a:xfrm>
            <a:off x="1375569" y="3636995"/>
            <a:ext cx="3095527" cy="3020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3000" b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b="1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2011 год  4 педагога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13087" t="17457" r="12085" b="5430"/>
          <a:stretch/>
        </p:blipFill>
        <p:spPr>
          <a:xfrm>
            <a:off x="974923" y="3952843"/>
            <a:ext cx="4322630" cy="2784151"/>
          </a:xfrm>
          <a:prstGeom prst="rect">
            <a:avLst/>
          </a:prstGeom>
        </p:spPr>
      </p:pic>
      <p:sp>
        <p:nvSpPr>
          <p:cNvPr id="15" name="Текст 4"/>
          <p:cNvSpPr>
            <a:spLocks noGrp="1"/>
          </p:cNvSpPr>
          <p:nvPr>
            <p:ph type="body" idx="1"/>
          </p:nvPr>
        </p:nvSpPr>
        <p:spPr>
          <a:xfrm>
            <a:off x="7219138" y="1372587"/>
            <a:ext cx="3643461" cy="303933"/>
          </a:xfrm>
        </p:spPr>
        <p:txBody>
          <a:bodyPr/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2014 год 22 педагога (58%)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Текст 4"/>
          <p:cNvSpPr>
            <a:spLocks noGrp="1"/>
          </p:cNvSpPr>
          <p:nvPr>
            <p:ph type="body" idx="1"/>
          </p:nvPr>
        </p:nvSpPr>
        <p:spPr>
          <a:xfrm>
            <a:off x="7183225" y="1878072"/>
            <a:ext cx="4044098" cy="337441"/>
          </a:xfrm>
        </p:spPr>
        <p:txBody>
          <a:bodyPr/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2018 год  12 педагогов (33%)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Текст 4"/>
          <p:cNvSpPr>
            <a:spLocks noGrp="1"/>
          </p:cNvSpPr>
          <p:nvPr>
            <p:ph type="body" idx="1"/>
          </p:nvPr>
        </p:nvSpPr>
        <p:spPr>
          <a:xfrm>
            <a:off x="7300966" y="2465744"/>
            <a:ext cx="3808615" cy="290363"/>
          </a:xfrm>
        </p:spPr>
        <p:txBody>
          <a:bodyPr/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2022 год  27 педагогов (50%)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872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42940" y="176753"/>
            <a:ext cx="9601200" cy="520831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можно научиться русскому жестовому языку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3826" y="904972"/>
            <a:ext cx="5169031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Учебно-методический </a:t>
            </a: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Всероссийского общества глухих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(курсы обучения русскому жестовому языку)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Измайловский бульвар, д. 39/41.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Эл.почта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umc@voginfo.ru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Директор: 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Соловейчик Елена Владимировна</a:t>
            </a:r>
            <a:b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http://nochuvog.ru/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Московский государственный лингвистический институт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(высшее образование, бакалавриат)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ул. Остоженка, д. 38.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kafstyleeng@yandex.ru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8-499-245-13-60.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Заведующая кафедрой стилистики английского языка: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Ирисханова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Кира Максимовна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Российский государственный социальный университет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(высшее образование, бакалавриат)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ул. 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Лосиноостровская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24.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Тел.: 8-903-298-71-33.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Заведующая лабораторией жестового языка: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Камнева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Валентина Петровна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 социальных технологий и реабилитации  Новосибирского государственного технического университета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(высшее образование (бакалавриат), среднее профессиональное образование)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Новосибирск, пр-т Маркса, д. 20, корпус 8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istr@adm.nstu.ru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(383) 315-28-55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Осьмук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Людмила Алексеевна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Заведующая лабораторией жестового языка:</a:t>
            </a: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Варинова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Ольга Александровна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varinova@list.ru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75109" y="603315"/>
            <a:ext cx="516903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 </a:t>
            </a: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управления «ТИСБИ»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(среднее профессиональное образование)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Казань, ул. Горького, д.29/19.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ugadeeva@tisbi.ru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8-843-238-32-85, 8-843-238-31-69.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центра 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сурдоперевода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Гадеева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Юлия 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Шаяздановна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Межрегиональный  центр реабилитации лиц с нарушением слуха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(среднее специальное образование)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  Санкт-Петербург – Павловск, ул. Березовая, д. 18.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Телефон/факс: 8-812-452-14-13.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Директор: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Бабков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Владимир Иванович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образования глухих и жестового языка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(курсы обучения русскому жестовому языку)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Измайловский бульвар, д. 32/23, стр. 1.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deafsign@yandex.ru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http://deafsign.ulcraft.com/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Директор: 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Комарова Анна Анатольевна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Самарский национальный исследовательский университет имени академика </a:t>
            </a:r>
            <a:r>
              <a:rPr lang="ru-RU" sz="1200" b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С.П.Королева</a:t>
            </a:r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(курсы обучения русскому жестовому языку)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443011, г. Самара, ул. Академика Павлова, д. 1, корп. 24, 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каб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111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тел: 8-846-337-99-98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https://ssau.ru/info/struct/otd/educproc/cino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https://vk.com/club131589037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Центр инклюзивного образования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inkluz-samgu@yandex.ru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Директор: 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Родина Лариса Игоревна</a:t>
            </a:r>
            <a:endParaRPr lang="ru-RU" sz="1200" dirty="0">
              <a:solidFill>
                <a:srgbClr val="2125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КРОО «Вятский духовно-просветительский центр «Елена»</a:t>
            </a:r>
            <a:br>
              <a:rPr lang="ru-RU" sz="1200" b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6100320, г. Киров, ул. Свободы, 70а.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(8332) 35-777-5</a:t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200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r>
              <a:rPr lang="ru-RU" sz="1200" dirty="0">
                <a:solidFill>
                  <a:srgbClr val="E35C2D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dpc-elena43@yandex.ru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Председатель: иерей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Шиляев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Игорь Александрович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Секретарь: </a:t>
            </a:r>
            <a:r>
              <a:rPr lang="ru-RU" sz="1200" b="1" i="1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Загарских</a:t>
            </a:r>
            <a:r>
              <a:rPr lang="ru-RU" sz="1200" b="1" i="1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Татьяна Ивановна</a:t>
            </a:r>
            <a:r>
              <a:rPr lang="ru-RU" sz="1200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+7-909-134-4857</a:t>
            </a:r>
            <a:endParaRPr lang="ru-RU" sz="1200" b="0" i="0" dirty="0">
              <a:solidFill>
                <a:srgbClr val="212529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64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014" y="110765"/>
            <a:ext cx="10251650" cy="95446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Шрифт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«Азбука дактиля» для установки на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компьютер </a:t>
            </a:r>
            <a:r>
              <a:rPr lang="ru-RU" sz="3200" u="sng" dirty="0">
                <a:hlinkClick r:id="rId2"/>
              </a:rPr>
              <a:t>http://www.kopilochka.net.ru/SURDO/POSOBI/004.php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56" y="1548694"/>
            <a:ext cx="4751110" cy="518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99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yshared.ru/19/1213059/slide_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3" t="8742" r="5300" b="23463"/>
          <a:stretch/>
        </p:blipFill>
        <p:spPr bwMode="auto">
          <a:xfrm>
            <a:off x="1904214" y="612741"/>
            <a:ext cx="9191204" cy="53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704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656" y="75807"/>
            <a:ext cx="10303497" cy="567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Веб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приложение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компьютера и телефона </a:t>
            </a:r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Сурдосервер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2.0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surdoserver.ru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46" t="14082" r="9654" b="5111"/>
          <a:stretch/>
        </p:blipFill>
        <p:spPr>
          <a:xfrm>
            <a:off x="4070169" y="2875676"/>
            <a:ext cx="2994069" cy="18998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128" t="14708" r="9851" b="5429"/>
          <a:stretch/>
        </p:blipFill>
        <p:spPr>
          <a:xfrm>
            <a:off x="4001679" y="934878"/>
            <a:ext cx="3062559" cy="18193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301" t="11959" r="11827" b="6804"/>
          <a:stretch/>
        </p:blipFill>
        <p:spPr>
          <a:xfrm>
            <a:off x="791853" y="2875676"/>
            <a:ext cx="3121564" cy="18998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6816" t="13471" r="6072" b="5292"/>
          <a:stretch/>
        </p:blipFill>
        <p:spPr>
          <a:xfrm>
            <a:off x="791853" y="934878"/>
            <a:ext cx="3121564" cy="1819373"/>
          </a:xfrm>
          <a:prstGeom prst="rect">
            <a:avLst/>
          </a:prstGeom>
        </p:spPr>
      </p:pic>
      <p:pic>
        <p:nvPicPr>
          <p:cNvPr id="1026" name="Picture 2" descr="http://surdoserver.ru/img/front-end/mobile/surdo_mobile_qr_cod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494" y="4896977"/>
            <a:ext cx="1810282" cy="181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52500" y="934878"/>
            <a:ext cx="48949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Сурдосервер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2.0. 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создан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для помощи глухим и слабослышащим людям и всем желающим в онлайн доступе к ресурсам русского жестового языка и жестовых языков мира.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Основными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составляющими веб-приложения являются: удобная система поиска и просмотра видео, изображающих жесты для русского языка; дактильные азбуки мира; ссылки на сайты других жестовых языков мира: международного, американского, немецкого и многих других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страницах сайта вы сможете ознакомиться с письменным жестовым языком (ПЖЯ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мобильная версия сайта «Мобильный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Сурдосервер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 в качестве учебного пособия.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Дикторы – профессиональные переводчики ЖЯ.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452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291" y="139046"/>
            <a:ext cx="11312165" cy="92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образования глухих и жестового языка им.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Г.Л.Зайцевой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http://deafsign.ulcraft.com/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31" t="16233" r="1922" b="4848"/>
          <a:stretch/>
        </p:blipFill>
        <p:spPr>
          <a:xfrm>
            <a:off x="848517" y="1395168"/>
            <a:ext cx="8084481" cy="4901937"/>
          </a:xfrm>
          <a:prstGeom prst="rect">
            <a:avLst/>
          </a:prstGeom>
        </p:spPr>
      </p:pic>
      <p:sp>
        <p:nvSpPr>
          <p:cNvPr id="5" name="AutoShape 2" descr="https://www.deafnet.ru/images/vog/20201012zajceva011.webp"/>
          <p:cNvSpPr>
            <a:spLocks noChangeAspect="1" noChangeArrowheads="1"/>
          </p:cNvSpPr>
          <p:nvPr/>
        </p:nvSpPr>
        <p:spPr bwMode="auto">
          <a:xfrm>
            <a:off x="8187212" y="2051982"/>
            <a:ext cx="3029055" cy="302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610" y="1159498"/>
            <a:ext cx="2718641" cy="3162188"/>
          </a:xfrm>
          <a:prstGeom prst="rect">
            <a:avLst/>
          </a:prstGeom>
        </p:spPr>
      </p:pic>
      <p:pic>
        <p:nvPicPr>
          <p:cNvPr id="2052" name="Picture 4" descr="https://static-pano.maps.yandex.ru/v1/?panoid=1299210376_672782201_23_1623064576&amp;size=500%2C240&amp;azimuth=-110.9&amp;tilt=10&amp;api_key=maps&amp;signature=JzhChdKbE_kTctWWDUXItsbJAqZhJoKJU1ID8m5bshY=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0" b="1449"/>
          <a:stretch/>
        </p:blipFill>
        <p:spPr bwMode="auto">
          <a:xfrm>
            <a:off x="9120610" y="4415954"/>
            <a:ext cx="2718641" cy="212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610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52107" y="139046"/>
            <a:ext cx="11239893" cy="59624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Видеословарь русского жестового языка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809" t="5360" r="6672" b="22062"/>
          <a:stretch/>
        </p:blipFill>
        <p:spPr>
          <a:xfrm>
            <a:off x="2146169" y="830531"/>
            <a:ext cx="8691513" cy="44041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1852" y="5329917"/>
            <a:ext cx="11400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Уникальный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видео-словарь наиболее "сложных" жестов русского жестового языка (РЖЯ), не использующихся в калькирующей жестовой речи.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состоит из 122 словарных статьи с примерами, возможен просмотр в замедленном режиме.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Представлен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как на CD-диске, так и на канале  Youtube</a:t>
            </a:r>
            <a:r>
              <a:rPr lang="ru-RU" dirty="0"/>
              <a:t> </a:t>
            </a:r>
            <a:endParaRPr lang="ru-RU" dirty="0" smtClean="0"/>
          </a:p>
          <a:p>
            <a:pPr algn="just">
              <a:spcAft>
                <a:spcPts val="0"/>
              </a:spcAft>
            </a:pP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www.youtube.com/watch?v=fHsBBv504CQ&amp;list=PLbnWmVvet_0xylwaOtIHIvUfUDT_09iWh&amp;index=3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551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942" t="20764" r="33946" b="14850"/>
          <a:stretch/>
        </p:blipFill>
        <p:spPr>
          <a:xfrm>
            <a:off x="6565878" y="2488678"/>
            <a:ext cx="5554475" cy="36575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6929" y="431276"/>
            <a:ext cx="11217897" cy="6150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Видеословари «Глоссарий медицинских терминов и глоссарий финансовых и банковских терминов на жестовом языке (РЖЯ)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183" t="20756" r="34679" b="13419"/>
          <a:stretch/>
        </p:blipFill>
        <p:spPr>
          <a:xfrm>
            <a:off x="846056" y="2488678"/>
            <a:ext cx="5346428" cy="3657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11660" y="1955219"/>
            <a:ext cx="5015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4"/>
              </a:rPr>
              <a:t>https://www.youtube.com/watch?v=Kw_-1yN-_</a:t>
            </a:r>
            <a:r>
              <a:rPr lang="ru-RU" dirty="0" smtClean="0">
                <a:hlinkClick r:id="rId4"/>
              </a:rPr>
              <a:t>IE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44987" y="1955219"/>
            <a:ext cx="498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383838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5"/>
              </a:rPr>
              <a:t>https://www.youtube.com/watch?v=NX2bcCrQIvI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59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116" y="148472"/>
            <a:ext cx="10102391" cy="8601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Видеословарь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лингвистических терминов для преподавания грамматики русского языка глухим и </a:t>
            </a: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слабослышащим 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- книга с Q-кодами и видео (Инициатива Л. </a:t>
            </a:r>
            <a:r>
              <a:rPr lang="ru-RU" sz="2700" dirty="0" err="1">
                <a:latin typeface="Arial" panose="020B0604020202020204" pitchFamily="34" charset="0"/>
                <a:cs typeface="Arial" panose="020B0604020202020204" pitchFamily="34" charset="0"/>
              </a:rPr>
              <a:t>Жадан</a:t>
            </a: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, поддержка </a:t>
            </a:r>
            <a:r>
              <a:rPr lang="ru-RU" sz="2700" dirty="0" smtClean="0"/>
              <a:t>фонда Вог инфо</a:t>
            </a:r>
            <a:br>
              <a:rPr lang="ru-RU" sz="2700" dirty="0" smtClean="0"/>
            </a:br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://voginfo.ru/zhestovyj-jazyk/obuchajushhie-videomaterialy/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3722" t="12233" r="7618" b="5430"/>
          <a:stretch/>
        </p:blipFill>
        <p:spPr>
          <a:xfrm>
            <a:off x="1106079" y="1743990"/>
            <a:ext cx="4242531" cy="29092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9651" t="12645" r="41552" b="5568"/>
          <a:stretch/>
        </p:blipFill>
        <p:spPr>
          <a:xfrm>
            <a:off x="7032396" y="1576116"/>
            <a:ext cx="4958499" cy="51942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0091" y="4738993"/>
            <a:ext cx="56246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Содержание: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Краткая информация о глухих и слабослышащих.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- 100 наиболее употребляемых жестов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Видеоклипы о правилах общения с глухими.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Распространенные фразы/диалоги, используемые в общении.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Финансовая грамотность глухих.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678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033" y="87197"/>
            <a:ext cx="9601200" cy="63395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Приложение для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IOS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Android Spread Signs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https://play-lh.googleusercontent.com/l98xKDa_QvQeU8pX4oj714cJ678bJ6W0wFJXPOinXt_C2isvrV0tmnQd4tgz4OADwv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155" y="87197"/>
            <a:ext cx="1428160" cy="142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22" y="721150"/>
            <a:ext cx="2387798" cy="4515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1"/>
          <a:stretch/>
        </p:blipFill>
        <p:spPr>
          <a:xfrm>
            <a:off x="4599416" y="721149"/>
            <a:ext cx="2268433" cy="45154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"/>
          <a:stretch/>
        </p:blipFill>
        <p:spPr>
          <a:xfrm>
            <a:off x="7768945" y="721149"/>
            <a:ext cx="2285508" cy="45154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4718" y="5271735"/>
            <a:ext cx="114472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Spread Signs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самый большой словарь язык жестов в мире с более чем 200 тысяч жестов.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Spread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sign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современный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мультиязыковой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видеословарь жестовых языков, конкретно Центр занимается разработкой русскоязычной части словаря. 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Spreadthesign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в переводе "Распространим жест" – интернациональный проект имени Леонардо да Винчи (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Leonardo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Vinci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project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в рамках программы Передача инноваций, которую поддерживает Европейская Комиссия в лице Шведского Международного Отделения Образования и Обучения (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European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Commission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thru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Swedish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International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Office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Education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Training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 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 можете один и тот же жест посмотреть, как выглядит на разных языках, тем самым заинтересовать детей к изучению языка жестов на разных языках.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52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1" y="71400"/>
            <a:ext cx="11070076" cy="70681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Видеокурс-самоучитель для родителей маленьких глухих детей (в 2 частях).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050" t="13883" r="5641" b="5567"/>
          <a:stretch/>
        </p:blipFill>
        <p:spPr>
          <a:xfrm>
            <a:off x="1188429" y="1648403"/>
            <a:ext cx="4132601" cy="24387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33680" y="1112209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http://zhit-vmeste.ru/course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/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722" t="21582" r="8821" b="15739"/>
          <a:stretch/>
        </p:blipFill>
        <p:spPr>
          <a:xfrm>
            <a:off x="6194416" y="3108200"/>
            <a:ext cx="5867881" cy="30550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71616" y="1112209"/>
            <a:ext cx="47665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5"/>
              </a:rPr>
              <a:t>https://</a:t>
            </a:r>
            <a:r>
              <a:rPr lang="ru-RU" dirty="0" smtClean="0">
                <a:hlinkClick r:id="rId5"/>
              </a:rPr>
              <a:t>www.youtube.com/watch?v=bGJizYIc12k&amp;list=PLbnWmVvet_0ykKggsI_B5HosCLsd5pgJY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67855" y="21653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6"/>
              </a:rPr>
              <a:t>https://www.youtube.com/watch?v=X5ok_Qb-Uf8&amp;list=PLbnWmVvet_0yZ-K8TshHdYVc3DZ4jsouU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8540" t="17162" r="7151" b="11349"/>
          <a:stretch/>
        </p:blipFill>
        <p:spPr>
          <a:xfrm>
            <a:off x="1118681" y="4254040"/>
            <a:ext cx="4202349" cy="222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0515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1002</TotalTime>
  <Words>1272</Words>
  <Application>Microsoft Office PowerPoint</Application>
  <PresentationFormat>Широкоэкранный</PresentationFormat>
  <Paragraphs>84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Franklin Gothic Book</vt:lpstr>
      <vt:lpstr>Times New Roman</vt:lpstr>
      <vt:lpstr>Crop</vt:lpstr>
      <vt:lpstr>   Информационные, методические и образовательные РЕСУРСЫ педагогов, работающих с детьми с нарушениями слуха</vt:lpstr>
      <vt:lpstr>ИНФОРМАЦИОННЫЕ РЕСУРСЫ РЖЯ</vt:lpstr>
      <vt:lpstr>Веб приложение для компьютера и телефона Сурдосервер 2.0 http://surdoserver.ru</vt:lpstr>
      <vt:lpstr>Центр образования глухих и жестового языка им. Г.Л.Зайцевой http://deafsign.ulcraft.com/</vt:lpstr>
      <vt:lpstr>Видеословарь русского жестового языка</vt:lpstr>
      <vt:lpstr>Видеословари «Глоссарий медицинских терминов и глоссарий финансовых и банковских терминов на жестовом языке (РЖЯ)</vt:lpstr>
      <vt:lpstr>Видеословарь лингвистических терминов для преподавания грамматики русского языка глухим и слабослышащим - книга с Q-кодами и видео (Инициатива Л. Жадан, поддержка фонда Вог инфо https://voginfo.ru/zhestovyj-jazyk/obuchajushhie-videomaterialy/  </vt:lpstr>
      <vt:lpstr>Приложение для IOS и Android Spread Signs</vt:lpstr>
      <vt:lpstr>Видеокурс-самоучитель для родителей маленьких глухих детей (в 2 частях).</vt:lpstr>
      <vt:lpstr>"Давай знакомиться!" - самоучитель для начинающих изучать жестовый язык</vt:lpstr>
      <vt:lpstr>Веб сайт «Город жестов», группа в сети Вконтакте : https://vk.com/jestovnet</vt:lpstr>
      <vt:lpstr>Группа Вконтакте https://vk.com/club18353589</vt:lpstr>
      <vt:lpstr>Русский жестовый язык на компьютер https://appnapc.com/5726641/ </vt:lpstr>
      <vt:lpstr>Приложение для компьютера и телефона от ARK-MEDIA    https://surdo.me/  </vt:lpstr>
      <vt:lpstr>Приложение для телефона  Язык жестов (обучение дактилю) </vt:lpstr>
      <vt:lpstr>Приложение для телефона (IOS и Android) Язык жестов - Азбука</vt:lpstr>
      <vt:lpstr>Приложение для телефона Словарь РЖЯ 112.</vt:lpstr>
      <vt:lpstr>Приложение для телефона, планшета, компьютера Яндекс разговор</vt:lpstr>
      <vt:lpstr>МЕТОДИЧЕСКИЕ РЕСУРСЫ РЖЯ Словарь РЖЯ Базоев В. З., Гаврилова Г. Н., Егорова И. А.</vt:lpstr>
      <vt:lpstr>Словарь русского жестового языка для детей «Радуга» </vt:lpstr>
      <vt:lpstr>Краткий словарь РЖЯ</vt:lpstr>
      <vt:lpstr>Учебник Жестовая речь. Дактилология. Автор Г.В.Зайцева.</vt:lpstr>
      <vt:lpstr>Педагогические проекты КОУ «Излучинская школа – интернат»</vt:lpstr>
      <vt:lpstr>ОБУЧАЮЩИЕ РЕСУРСЫ  КОУ «Излучинская школа – интернат»</vt:lpstr>
      <vt:lpstr>Где можно научиться русскому жестовому языку </vt:lpstr>
      <vt:lpstr>Шрифт «Азбука дактиля» для установки на компьютер http://www.kopilochka.net.ru/SURDO/POSOBI/004.php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71</cp:revision>
  <dcterms:created xsi:type="dcterms:W3CDTF">2022-04-08T11:39:47Z</dcterms:created>
  <dcterms:modified xsi:type="dcterms:W3CDTF">2022-04-27T04:24:34Z</dcterms:modified>
</cp:coreProperties>
</file>