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70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56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852936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Решение примеров и задач на умножение</a:t>
            </a:r>
            <a:endParaRPr lang="ru-RU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ВАСЯ и АИДА\Desktop\нвер\Image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4. </a:t>
            </a: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Работа </a:t>
            </a:r>
            <a:r>
              <a:rPr lang="ru-RU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 учебником</a:t>
            </a:r>
          </a:p>
          <a:p>
            <a:pPr algn="ctr">
              <a:buNone/>
            </a:pPr>
            <a:r>
              <a:rPr lang="ru-RU" sz="6000" b="1" dirty="0">
                <a:solidFill>
                  <a:srgbClr val="FF0000"/>
                </a:solidFill>
              </a:rPr>
              <a:t>№940(задача</a:t>
            </a:r>
            <a:r>
              <a:rPr lang="ru-RU" sz="6000" b="1" dirty="0" smtClean="0">
                <a:solidFill>
                  <a:srgbClr val="FF0000"/>
                </a:solidFill>
              </a:rPr>
              <a:t>)</a:t>
            </a:r>
          </a:p>
          <a:p>
            <a:pPr algn="ctr">
              <a:buNone/>
            </a:pPr>
            <a:r>
              <a:rPr lang="ru-RU" sz="6000" b="1" u="sng" dirty="0" smtClean="0">
                <a:solidFill>
                  <a:schemeClr val="tx2">
                    <a:lumMod val="75000"/>
                  </a:schemeClr>
                </a:solidFill>
              </a:rPr>
              <a:t>453,33 км</a:t>
            </a:r>
            <a:endParaRPr lang="ru-RU" sz="6000" b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>
              <a:buNone/>
            </a:pP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5.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Стратегия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«Исправь ошибку»</a:t>
            </a:r>
          </a:p>
          <a:p>
            <a:pPr algn="ctr">
              <a:buNone/>
            </a:pPr>
            <a:r>
              <a:rPr lang="ru-RU" b="1" u="sng" dirty="0"/>
              <a:t>Задача (957</a:t>
            </a:r>
            <a:r>
              <a:rPr lang="ru-RU" b="1" u="sng" dirty="0" smtClean="0"/>
              <a:t>)</a:t>
            </a:r>
          </a:p>
          <a:p>
            <a:pPr marL="514350" indent="-514350">
              <a:buAutoNum type="arabicParenR"/>
            </a:pPr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</a:rPr>
              <a:t>12*3,4=40,8 с.</a:t>
            </a:r>
          </a:p>
          <a:p>
            <a:pPr marL="514350" indent="-514350">
              <a:buAutoNum type="arabicParenR"/>
            </a:pPr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</a:rPr>
              <a:t>7,5*2,6=19,5 с.</a:t>
            </a:r>
          </a:p>
          <a:p>
            <a:pPr marL="514350" indent="-514350">
              <a:buAutoNum type="arabicParenR"/>
            </a:pPr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</a:rPr>
              <a:t>14*1,5=21 с.</a:t>
            </a:r>
          </a:p>
          <a:p>
            <a:pPr marL="514350" indent="-514350">
              <a:buAutoNum type="arabicParenR"/>
            </a:pPr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</a:rPr>
              <a:t>100-(40,8+19,5+21)=1,87с.</a:t>
            </a:r>
            <a:endParaRPr lang="ru-RU" sz="4400" b="1" i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11560" y="332656"/>
          <a:ext cx="8064896" cy="59046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32448"/>
                <a:gridCol w="4032448"/>
              </a:tblGrid>
              <a:tr h="16667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2000" b="1" i="1" dirty="0">
                          <a:solidFill>
                            <a:srgbClr val="0070C0"/>
                          </a:solidFill>
                        </a:rPr>
                        <a:t>1) Знаю алгоритм умножение десятичной дроби на десятичную дробь.</a:t>
                      </a:r>
                      <a:endParaRPr lang="ru-RU" sz="2000" b="1" i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73025" marR="73025" marT="0" marB="0"/>
                </a:tc>
              </a:tr>
              <a:tr h="11111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2000" b="1" i="1" dirty="0">
                          <a:solidFill>
                            <a:srgbClr val="0070C0"/>
                          </a:solidFill>
                        </a:rPr>
                        <a:t>2)Применяю алгоритм умножение десятичной дроби на десятичную дробь.</a:t>
                      </a:r>
                      <a:endParaRPr lang="ru-RU" sz="2000" b="1" i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73025" marR="73025" marT="0" marB="0"/>
                </a:tc>
              </a:tr>
              <a:tr h="11111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2000" b="1" i="1" dirty="0">
                          <a:solidFill>
                            <a:srgbClr val="0070C0"/>
                          </a:solidFill>
                        </a:rPr>
                        <a:t>3) Применяю изученные правила при решении задач.</a:t>
                      </a:r>
                      <a:endParaRPr lang="ru-RU" sz="2000" b="1" i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73025" marR="73025" marT="0" marB="0"/>
                </a:tc>
              </a:tr>
              <a:tr h="11111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2000" b="1" i="1" dirty="0">
                          <a:solidFill>
                            <a:srgbClr val="0070C0"/>
                          </a:solidFill>
                        </a:rPr>
                        <a:t>4)Могу находить площадь прямоугольника</a:t>
                      </a:r>
                      <a:endParaRPr lang="ru-RU" sz="2000" b="1" i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73025" marR="73025" marT="0" marB="0"/>
                </a:tc>
              </a:tr>
              <a:tr h="9043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2000" b="1" i="1" dirty="0">
                          <a:solidFill>
                            <a:srgbClr val="0070C0"/>
                          </a:solidFill>
                        </a:rPr>
                        <a:t>5) знаю выполнять порядок действий</a:t>
                      </a:r>
                      <a:endParaRPr lang="ru-RU" sz="2000" b="1" i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73025" marR="73025" marT="0" marB="0"/>
                </a:tc>
              </a:tr>
            </a:tbl>
          </a:graphicData>
        </a:graphic>
      </p:graphicFrame>
      <p:sp>
        <p:nvSpPr>
          <p:cNvPr id="12" name="Плюс 11"/>
          <p:cNvSpPr/>
          <p:nvPr/>
        </p:nvSpPr>
        <p:spPr>
          <a:xfrm>
            <a:off x="6228184" y="548680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люс 12"/>
          <p:cNvSpPr/>
          <p:nvPr/>
        </p:nvSpPr>
        <p:spPr>
          <a:xfrm>
            <a:off x="6228184" y="2132856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6300192" y="3212976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люс 14"/>
          <p:cNvSpPr/>
          <p:nvPr/>
        </p:nvSpPr>
        <p:spPr>
          <a:xfrm>
            <a:off x="6372200" y="4293096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люс 15"/>
          <p:cNvSpPr/>
          <p:nvPr/>
        </p:nvSpPr>
        <p:spPr>
          <a:xfrm>
            <a:off x="6372200" y="5301208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b="1" dirty="0"/>
              <a:t> </a:t>
            </a:r>
            <a:r>
              <a:rPr lang="ru-RU" sz="4400" b="1" i="1" u="sng" dirty="0"/>
              <a:t>Задание на дом:</a:t>
            </a:r>
            <a:endParaRPr lang="ru-RU" sz="4400" i="1" u="sng" dirty="0"/>
          </a:p>
          <a:p>
            <a:r>
              <a:rPr lang="ru-RU" sz="4400" b="1" dirty="0"/>
              <a:t> №</a:t>
            </a:r>
            <a:r>
              <a:rPr lang="ru-RU" sz="4400" b="1" dirty="0" smtClean="0"/>
              <a:t>949</a:t>
            </a:r>
          </a:p>
          <a:p>
            <a:pPr>
              <a:buNone/>
            </a:pPr>
            <a:r>
              <a:rPr lang="ru-RU" sz="4400" b="1" dirty="0" smtClean="0"/>
              <a:t>(</a:t>
            </a:r>
            <a:r>
              <a:rPr lang="ru-RU" sz="4400" dirty="0"/>
              <a:t>на выбор любые 2 примера</a:t>
            </a:r>
            <a:r>
              <a:rPr lang="ru-RU" sz="4400" b="1" dirty="0" smtClean="0"/>
              <a:t>)</a:t>
            </a:r>
          </a:p>
          <a:p>
            <a:r>
              <a:rPr lang="ru-RU" sz="4400" b="1" dirty="0" smtClean="0"/>
              <a:t> </a:t>
            </a:r>
            <a:r>
              <a:rPr lang="ru-RU" sz="4400" b="1" dirty="0"/>
              <a:t>№ 958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836712"/>
            <a:ext cx="8075240" cy="49685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Благодарю всех </a:t>
            </a:r>
            <a:endParaRPr lang="ru-RU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buNone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 сотрудничество. </a:t>
            </a:r>
          </a:p>
          <a:p>
            <a:pPr algn="ctr">
              <a:buNone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ребята, урок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окончен!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ВАСЯ и АИДА\Desktop\нвер\Image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ВАСЯ и АИДА\Desktop\нвер\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ВАСЯ и АИДА\Desktop\нвер\kisspng-star-gold-clip-art-red-star-5ab70a111f5b59.42162170152194510512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2492896"/>
            <a:ext cx="864096" cy="761999"/>
          </a:xfrm>
          <a:prstGeom prst="rect">
            <a:avLst/>
          </a:prstGeom>
          <a:noFill/>
        </p:spPr>
      </p:pic>
      <p:pic>
        <p:nvPicPr>
          <p:cNvPr id="6" name="Picture 3" descr="C:\Users\ВАСЯ и АИДА\Desktop\нвер\kisspng-star-gold-clip-art-red-star-5ab70a111f5b59.42162170152194510512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3212976"/>
            <a:ext cx="1224136" cy="761999"/>
          </a:xfrm>
          <a:prstGeom prst="rect">
            <a:avLst/>
          </a:prstGeom>
          <a:noFill/>
        </p:spPr>
      </p:pic>
      <p:pic>
        <p:nvPicPr>
          <p:cNvPr id="7" name="Picture 3" descr="C:\Users\ВАСЯ и АИДА\Desktop\нвер\kisspng-star-gold-clip-art-red-star-5ab70a111f5b59.42162170152194510512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4005064"/>
            <a:ext cx="1512168" cy="761999"/>
          </a:xfrm>
          <a:prstGeom prst="rect">
            <a:avLst/>
          </a:prstGeom>
          <a:noFill/>
        </p:spPr>
      </p:pic>
      <p:pic>
        <p:nvPicPr>
          <p:cNvPr id="8" name="Picture 3" descr="C:\Users\ВАСЯ и АИДА\Desktop\нвер\kisspng-star-gold-clip-art-red-star-5ab70a111f5b59.421621701521945105128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4797152"/>
            <a:ext cx="1656184" cy="864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ВАСЯ и АИДА\Desktop\нвер\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C:\Users\ВАСЯ и АИДА\Desktop\нвер\kisspng-star-gold-clip-art-red-star-5ab70a111f5b59.42162170152194510512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420888"/>
            <a:ext cx="1656184" cy="864096"/>
          </a:xfrm>
          <a:prstGeom prst="rect">
            <a:avLst/>
          </a:prstGeom>
          <a:noFill/>
        </p:spPr>
      </p:pic>
      <p:pic>
        <p:nvPicPr>
          <p:cNvPr id="6" name="Picture 3" descr="C:\Users\ВАСЯ и АИДА\Desktop\нвер\kisspng-star-gold-clip-art-red-star-5ab70a111f5b59.42162170152194510512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284984"/>
            <a:ext cx="1656184" cy="864096"/>
          </a:xfrm>
          <a:prstGeom prst="rect">
            <a:avLst/>
          </a:prstGeom>
          <a:noFill/>
        </p:spPr>
      </p:pic>
      <p:pic>
        <p:nvPicPr>
          <p:cNvPr id="7" name="Picture 3" descr="C:\Users\ВАСЯ и АИДА\Desktop\нвер\kisspng-star-gold-clip-art-red-star-5ab70a111f5b59.42162170152194510512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4077072"/>
            <a:ext cx="1872208" cy="864096"/>
          </a:xfrm>
          <a:prstGeom prst="rect">
            <a:avLst/>
          </a:prstGeom>
          <a:noFill/>
        </p:spPr>
      </p:pic>
      <p:pic>
        <p:nvPicPr>
          <p:cNvPr id="8" name="Picture 3" descr="C:\Users\ВАСЯ и АИДА\Desktop\нвер\kisspng-star-gold-clip-art-red-star-5ab70a111f5b59.42162170152194510512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4869160"/>
            <a:ext cx="2016224" cy="93610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72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1.</a:t>
            </a:r>
            <a:r>
              <a:rPr lang="ru-RU" sz="7200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i="1" dirty="0" smtClean="0"/>
              <a:t>Индивидуальная работа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2060848"/>
          <a:ext cx="8229600" cy="32665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6600" b="1" dirty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6600" b="1" dirty="0"/>
                        <a:t>32,4</a:t>
                      </a:r>
                      <a:endParaRPr lang="ru-RU" sz="6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6600" b="1" dirty="0"/>
                        <a:t>23,1</a:t>
                      </a:r>
                      <a:endParaRPr lang="ru-RU" sz="6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6600" b="1" dirty="0"/>
                        <a:t>5,34</a:t>
                      </a:r>
                      <a:endParaRPr lang="ru-RU" sz="6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6600" b="1" dirty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6600" b="1" dirty="0"/>
                        <a:t>0,2</a:t>
                      </a:r>
                      <a:endParaRPr lang="ru-RU" sz="6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6600" b="1" dirty="0"/>
                        <a:t>0,3</a:t>
                      </a:r>
                      <a:endParaRPr lang="ru-RU" sz="6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6600" b="1" dirty="0"/>
                        <a:t>0,1</a:t>
                      </a:r>
                      <a:endParaRPr lang="ru-RU" sz="6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6600" b="1" dirty="0">
                          <a:solidFill>
                            <a:srgbClr val="FF0000"/>
                          </a:solidFill>
                        </a:rPr>
                        <a:t>а*в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endParaRPr lang="ru-RU" sz="6600" b="1" dirty="0"/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endParaRPr lang="ru-RU" sz="6600" b="1" dirty="0"/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endParaRPr lang="ru-RU" sz="6600" b="1" dirty="0"/>
                    </a:p>
                  </a:txBody>
                  <a:tcPr marL="73025" marR="73025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Ответы: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552" y="1124744"/>
          <a:ext cx="8147248" cy="30529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6812"/>
                <a:gridCol w="2036812"/>
                <a:gridCol w="2036812"/>
                <a:gridCol w="2036812"/>
              </a:tblGrid>
              <a:tr h="10176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4800" b="1" dirty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4800" b="1" dirty="0"/>
                        <a:t>32,4</a:t>
                      </a:r>
                      <a:endParaRPr lang="ru-RU" sz="4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4800" b="1" dirty="0"/>
                        <a:t>23,1</a:t>
                      </a:r>
                      <a:endParaRPr lang="ru-RU" sz="4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4800" b="1" dirty="0"/>
                        <a:t>5,34</a:t>
                      </a:r>
                      <a:endParaRPr lang="ru-RU" sz="4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</a:tr>
              <a:tr h="10176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4800" b="1" dirty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4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4800" b="1" dirty="0"/>
                        <a:t>0,2</a:t>
                      </a:r>
                      <a:endParaRPr lang="ru-RU" sz="4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4800" b="1" dirty="0"/>
                        <a:t>0,3</a:t>
                      </a:r>
                      <a:endParaRPr lang="ru-RU" sz="4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4800" b="1" dirty="0"/>
                        <a:t>0,1</a:t>
                      </a:r>
                      <a:endParaRPr lang="ru-RU" sz="4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</a:tr>
              <a:tr h="10176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10"/>
                        </a:spcAft>
                      </a:pPr>
                      <a:r>
                        <a:rPr lang="ru-RU" sz="4800" b="1" dirty="0">
                          <a:solidFill>
                            <a:srgbClr val="FF0000"/>
                          </a:solidFill>
                        </a:rPr>
                        <a:t>а*в</a:t>
                      </a:r>
                      <a:endParaRPr lang="ru-RU" sz="4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4800" b="1" dirty="0" smtClean="0">
                          <a:solidFill>
                            <a:schemeClr val="tx2"/>
                          </a:solidFill>
                          <a:latin typeface="Calibri"/>
                          <a:ea typeface="Times New Roman"/>
                        </a:rPr>
                        <a:t>0,68</a:t>
                      </a:r>
                      <a:endParaRPr lang="ru-RU" sz="4800" b="1" dirty="0">
                        <a:solidFill>
                          <a:schemeClr val="tx2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4800" b="1" dirty="0" smtClean="0">
                          <a:solidFill>
                            <a:schemeClr val="tx2"/>
                          </a:solidFill>
                          <a:latin typeface="Calibri"/>
                          <a:ea typeface="Times New Roman"/>
                        </a:rPr>
                        <a:t>6,93</a:t>
                      </a:r>
                      <a:endParaRPr lang="ru-RU" sz="4800" b="1" dirty="0">
                        <a:solidFill>
                          <a:schemeClr val="tx2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4800" b="1" dirty="0" smtClean="0">
                          <a:solidFill>
                            <a:schemeClr val="tx2"/>
                          </a:solidFill>
                          <a:latin typeface="Calibri"/>
                          <a:ea typeface="Times New Roman"/>
                        </a:rPr>
                        <a:t>0,534</a:t>
                      </a:r>
                      <a:endParaRPr lang="ru-RU" sz="4800" b="1" dirty="0">
                        <a:solidFill>
                          <a:schemeClr val="tx2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73025" marR="73025" marT="0" marB="0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755576" y="4437112"/>
          <a:ext cx="7776864" cy="11521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76864"/>
              </a:tblGrid>
              <a:tr h="1152128"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latin typeface="+mn-lt"/>
                        </a:rPr>
                        <a:t>0,68+6,93+0,534=</a:t>
                      </a:r>
                      <a:r>
                        <a:rPr lang="ru-RU" sz="60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8,144</a:t>
                      </a:r>
                      <a:endParaRPr lang="ru-RU" sz="60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2.</a:t>
            </a:r>
            <a:r>
              <a:rPr lang="ru-RU" sz="6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Решите </a:t>
            </a:r>
            <a:r>
              <a:rPr lang="ru-RU" sz="5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уравнение</a:t>
            </a:r>
            <a:endParaRPr lang="ru-RU" sz="5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852936"/>
            <a:ext cx="8363272" cy="17567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800" b="1" dirty="0" smtClean="0"/>
              <a:t>Х :</a:t>
            </a:r>
            <a:r>
              <a:rPr lang="ru-RU" sz="8800" b="1" dirty="0"/>
              <a:t>2,4=6,3</a:t>
            </a:r>
            <a:endParaRPr lang="ru-RU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3.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Взаимопроверка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4" name="Picture 2" descr="C:\Users\ВАСЯ и АИДА\Desktop\нвер\Image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052736"/>
            <a:ext cx="7488832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Ответ: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204864"/>
            <a:ext cx="8075240" cy="29089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1) 5,4*3,6=19,44 м2</a:t>
            </a:r>
          </a:p>
          <a:p>
            <a:pPr>
              <a:buNone/>
            </a:pPr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2) 19,44*85=</a:t>
            </a:r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1652,4 </a:t>
            </a:r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р. </a:t>
            </a:r>
            <a:endParaRPr lang="ru-RU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</TotalTime>
  <Words>145</Words>
  <Application>Microsoft Office PowerPoint</Application>
  <PresentationFormat>Экран (4:3)</PresentationFormat>
  <Paragraphs>52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Решение примеров и задач на умножение</vt:lpstr>
      <vt:lpstr>Слайд 2</vt:lpstr>
      <vt:lpstr>Слайд 3</vt:lpstr>
      <vt:lpstr>Слайд 4</vt:lpstr>
      <vt:lpstr>1. Индивидуальная работа</vt:lpstr>
      <vt:lpstr> Ответы: </vt:lpstr>
      <vt:lpstr>2. Решите уравнение</vt:lpstr>
      <vt:lpstr>3. Взаимопроверка </vt:lpstr>
      <vt:lpstr>Ответ: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ВАСЯ и АИДА</dc:creator>
  <cp:lastModifiedBy>ВАСЯ и АИДА</cp:lastModifiedBy>
  <cp:revision>19</cp:revision>
  <dcterms:created xsi:type="dcterms:W3CDTF">2022-04-04T16:55:48Z</dcterms:created>
  <dcterms:modified xsi:type="dcterms:W3CDTF">2022-04-04T19:46:07Z</dcterms:modified>
</cp:coreProperties>
</file>