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7" r:id="rId2"/>
    <p:sldId id="260" r:id="rId3"/>
    <p:sldId id="261" r:id="rId4"/>
    <p:sldId id="262" r:id="rId5"/>
    <p:sldId id="263" r:id="rId6"/>
    <p:sldId id="264" r:id="rId7"/>
    <p:sldId id="265" r:id="rId8"/>
    <p:sldId id="266" r:id="rId9"/>
    <p:sldId id="256" r:id="rId10"/>
    <p:sldId id="257" r:id="rId11"/>
    <p:sldId id="258" r:id="rId12"/>
    <p:sldId id="259" r:id="rId1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2" d="100"/>
          <a:sy n="82" d="100"/>
        </p:scale>
        <p:origin x="691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71D0771-E487-43F7-BF95-049FF0A0745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F280D348-83B8-4750-9183-2759B54BD4D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4FBF612D-039A-4CBA-891A-38BF473CDA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3F41BE-B06A-4985-B892-4BC4F1350042}" type="datetimeFigureOut">
              <a:rPr lang="ru-RU" smtClean="0"/>
              <a:t>12.05.2022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EA203416-2EF0-447E-A548-511CCDD9C0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13BAD9CC-6529-4814-AB31-7F12F8BB9F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1C2372-4D98-44AC-B419-F0282B916C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367485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C18BF24-9E49-43E1-8B5F-10CB9C0C21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9B97C7D8-495B-456E-8020-3CB2353EACD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375601B8-4B1F-4410-938A-CB7702CBA0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3F41BE-B06A-4985-B892-4BC4F1350042}" type="datetimeFigureOut">
              <a:rPr lang="ru-RU" smtClean="0"/>
              <a:t>12.05.2022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63B20F7-68EB-406C-9ED5-F96A4970C3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A4B91C64-7AE5-47FB-9ADC-0E76C2C1B9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1C2372-4D98-44AC-B419-F0282B916C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377433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63124652-5AA5-4A16-BD98-42E4BA3BDDE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80D081A6-92CC-4DE1-ACD6-91E39734998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32FD0EA2-B197-49C2-BC76-E61262C755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3F41BE-B06A-4985-B892-4BC4F1350042}" type="datetimeFigureOut">
              <a:rPr lang="ru-RU" smtClean="0"/>
              <a:t>12.05.2022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0AE511CA-A231-4BB0-8ADC-648809E64B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A058061-D7C0-4A3C-9DB9-5D8C4DB22F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1C2372-4D98-44AC-B419-F0282B916C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043551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B03EEB2-E3BB-40B5-B92E-7D50A6F99D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33CED9C-098A-4690-A2F9-AFDBBEA7C0E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F64E111C-26A3-4F5D-AAB0-BA4C0FDB88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3F41BE-B06A-4985-B892-4BC4F1350042}" type="datetimeFigureOut">
              <a:rPr lang="ru-RU" smtClean="0"/>
              <a:t>12.05.2022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D528E300-9CAA-40EF-83A6-5475C5B27F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05CF1ACA-4639-4379-9CC9-DCEE6F7F5E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1C2372-4D98-44AC-B419-F0282B916C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216610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7AD1849-0A50-4E80-BE8D-3823255A16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5B1BF7CC-F0E8-4589-B67B-79D19EF88BA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430EECA3-BEE7-4CFC-A2B7-7DB4D708BB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3F41BE-B06A-4985-B892-4BC4F1350042}" type="datetimeFigureOut">
              <a:rPr lang="ru-RU" smtClean="0"/>
              <a:t>12.05.2022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27D11F8F-81AB-4907-823F-C3F4E3A71A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0CDFA55-0C26-476A-8B6B-11AED9E43E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1C2372-4D98-44AC-B419-F0282B916C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461068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0AB4322-ACC9-457B-8A87-19052132F4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DE1283F-A82E-4CD6-AE06-FE490DA4F23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48E0C358-1B49-4BF7-9270-20102E41D4F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BC6C40CB-9731-4223-A5BD-E77281EB2C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3F41BE-B06A-4985-B892-4BC4F1350042}" type="datetimeFigureOut">
              <a:rPr lang="ru-RU" smtClean="0"/>
              <a:t>12.05.2022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2A58B5FA-5D11-4C58-BF06-29A9892B3A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3FFF1BCE-0AF4-4B89-913D-C1830EF138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1C2372-4D98-44AC-B419-F0282B916C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549992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27A9238-FBE6-4095-8B97-69DA3D4BB5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9CEF7B71-E0A9-478E-AE9F-5B55884544A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DEC19293-BE31-40FD-BB94-F39DF8E6952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9E615A2E-C9E4-4159-86A8-6AC31A3C763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5B786358-AF2C-45FA-8454-B25DE9C143C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E9E9FC47-7C43-4022-916F-F544AE9C5C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3F41BE-B06A-4985-B892-4BC4F1350042}" type="datetimeFigureOut">
              <a:rPr lang="ru-RU" smtClean="0"/>
              <a:t>12.05.2022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4E12E181-B5FA-4BFC-A6F8-1268029B87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20458BEA-1871-4549-84EE-7589D96BF9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1C2372-4D98-44AC-B419-F0282B916C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023562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BE1A4B5-41F0-4734-8CA8-3C6DC4FCCD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91D9A9DD-E99E-4BF9-BFBA-8D9FE070F1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3F41BE-B06A-4985-B892-4BC4F1350042}" type="datetimeFigureOut">
              <a:rPr lang="ru-RU" smtClean="0"/>
              <a:t>12.05.2022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F07BAEA4-1136-4008-853C-E82D4C7DCE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5C72C791-A82D-4210-8117-89CDE4E4E3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1C2372-4D98-44AC-B419-F0282B916C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944308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F66EAFBA-A820-4EF6-8781-F9A3BA75E5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3F41BE-B06A-4985-B892-4BC4F1350042}" type="datetimeFigureOut">
              <a:rPr lang="ru-RU" smtClean="0"/>
              <a:t>12.05.2022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E7D71782-7AE1-4BA5-AA9B-A4B844A1B3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9ED6255E-8382-44EA-BC6B-9831051992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1C2372-4D98-44AC-B419-F0282B916C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553248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CC9A27A-4511-4C74-89F0-3D2BCC34DC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1C1DBE8-BCFD-4861-BEB7-D63B2388A29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F05C38FD-A585-4670-B88E-1BF70AAB379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8DA930EC-B31A-42F4-987A-D1AE25238F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3F41BE-B06A-4985-B892-4BC4F1350042}" type="datetimeFigureOut">
              <a:rPr lang="ru-RU" smtClean="0"/>
              <a:t>12.05.2022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88CAB34D-435C-4E1C-A8D9-894B8E321E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F5962719-D26C-4C86-A774-134D33582B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1C2372-4D98-44AC-B419-F0282B916C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509789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F78AF95-4145-4605-81BF-D9CFDC24A5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D007C1D8-DF7B-4359-9EF7-39A33511BAC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DB87A33D-5891-42E0-BEF7-F0D6B8E6C5B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F34149C1-202C-468B-B23A-6E1AB1373D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3F41BE-B06A-4985-B892-4BC4F1350042}" type="datetimeFigureOut">
              <a:rPr lang="ru-RU" smtClean="0"/>
              <a:t>12.05.2022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3EAEB120-5EA8-4A40-994F-160FCD8458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31E4622E-B54B-4AF6-BFBD-4A83FE3D58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1C2372-4D98-44AC-B419-F0282B916C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080689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356225A-5E64-453A-8F02-FCAED78040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E1AF0281-1502-4349-9520-B884EB9DB95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3549134E-F1B2-4BF2-9256-DA158F73EFD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3F41BE-B06A-4985-B892-4BC4F1350042}" type="datetimeFigureOut">
              <a:rPr lang="ru-RU" smtClean="0"/>
              <a:t>12.05.2022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2701BB45-EEAC-4F16-9B03-33E5B46728C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98887FD5-F60C-4A34-8CAD-470FC9B62A5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01C2372-4D98-44AC-B419-F0282B916C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009647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hyperlink" Target="https://ienglish.ru/articles/grammar/conjunctions-although-though-however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1D501DE-BFFB-4AA8-A049-C2825E1A22B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8000" dirty="0">
                <a:solidFill>
                  <a:schemeClr val="accent1"/>
                </a:solidFill>
                <a:latin typeface="Showcard Gothic" panose="04020904020102020604" pitchFamily="82" charset="0"/>
              </a:rPr>
              <a:t>Weekend fun</a:t>
            </a:r>
            <a:endParaRPr lang="ru-RU" sz="8000" dirty="0">
              <a:solidFill>
                <a:schemeClr val="accent1"/>
              </a:solidFill>
            </a:endParaRP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E187BE3E-F323-4A19-9CA6-AE9470281A1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 lnSpcReduction="10000"/>
          </a:bodyPr>
          <a:lstStyle/>
          <a:p>
            <a:pPr algn="r"/>
            <a:endParaRPr lang="en-US" dirty="0">
              <a:solidFill>
                <a:schemeClr val="accent1"/>
              </a:solidFill>
              <a:latin typeface="Showcard Gothic" panose="04020904020102020604" pitchFamily="82" charset="0"/>
            </a:endParaRPr>
          </a:p>
          <a:p>
            <a:pPr algn="r"/>
            <a:endParaRPr lang="en-US" dirty="0">
              <a:solidFill>
                <a:schemeClr val="accent1"/>
              </a:solidFill>
              <a:latin typeface="Showcard Gothic" panose="04020904020102020604" pitchFamily="82" charset="0"/>
            </a:endParaRPr>
          </a:p>
          <a:p>
            <a:pPr algn="r"/>
            <a:endParaRPr lang="en-US">
              <a:solidFill>
                <a:schemeClr val="accent1"/>
              </a:solidFill>
              <a:latin typeface="Showcard Gothic" panose="04020904020102020604" pitchFamily="82" charset="0"/>
            </a:endParaRPr>
          </a:p>
          <a:p>
            <a:pPr algn="r"/>
            <a:r>
              <a:rPr lang="en-US">
                <a:solidFill>
                  <a:schemeClr val="accent1"/>
                </a:solidFill>
                <a:latin typeface="Showcard Gothic" panose="04020904020102020604" pitchFamily="82" charset="0"/>
              </a:rPr>
              <a:t>10c </a:t>
            </a:r>
            <a:r>
              <a:rPr lang="en-US" dirty="0">
                <a:solidFill>
                  <a:schemeClr val="accent1"/>
                </a:solidFill>
                <a:latin typeface="Showcard Gothic" panose="04020904020102020604" pitchFamily="82" charset="0"/>
              </a:rPr>
              <a:t>Spotlight 6</a:t>
            </a:r>
            <a:endParaRPr lang="ru-RU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269845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63595AB-B1BE-41A1-8505-77FAA8FECB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6600" b="1" dirty="0">
                <a:solidFill>
                  <a:schemeClr val="accent1"/>
                </a:solidFill>
                <a:effectLst/>
                <a:latin typeface="open-sans-bold"/>
              </a:rPr>
              <a:t> </a:t>
            </a:r>
            <a:r>
              <a:rPr lang="ru-RU" sz="6600" b="1" dirty="0" err="1">
                <a:solidFill>
                  <a:schemeClr val="accent1"/>
                </a:solidFill>
                <a:effectLst/>
                <a:latin typeface="open-sans-bold"/>
              </a:rPr>
              <a:t>So</a:t>
            </a:r>
            <a:r>
              <a:rPr lang="ru-RU" sz="6600" b="1" dirty="0">
                <a:solidFill>
                  <a:schemeClr val="accent1"/>
                </a:solidFill>
                <a:effectLst/>
              </a:rPr>
              <a:t> </a:t>
            </a:r>
            <a:endParaRPr lang="ru-RU" sz="6600" b="1" dirty="0">
              <a:solidFill>
                <a:schemeClr val="accent1"/>
              </a:solidFill>
            </a:endParaRPr>
          </a:p>
        </p:txBody>
      </p:sp>
      <p:graphicFrame>
        <p:nvGraphicFramePr>
          <p:cNvPr id="4" name="Объект 3">
            <a:extLst>
              <a:ext uri="{FF2B5EF4-FFF2-40B4-BE49-F238E27FC236}">
                <a16:creationId xmlns:a16="http://schemas.microsoft.com/office/drawing/2014/main" id="{80F3EF5C-D735-469D-AABF-7AEE2DD4D731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745288283"/>
              </p:ext>
            </p:extLst>
          </p:nvPr>
        </p:nvGraphicFramePr>
        <p:xfrm>
          <a:off x="838200" y="1690688"/>
          <a:ext cx="10515600" cy="5730240"/>
        </p:xfrm>
        <a:graphic>
          <a:graphicData uri="http://schemas.openxmlformats.org/drawingml/2006/table">
            <a:tbl>
              <a:tblPr/>
              <a:tblGrid>
                <a:gridCol w="10515600">
                  <a:extLst>
                    <a:ext uri="{9D8B030D-6E8A-4147-A177-3AD203B41FA5}">
                      <a16:colId xmlns:a16="http://schemas.microsoft.com/office/drawing/2014/main" val="1478993168"/>
                    </a:ext>
                  </a:extLst>
                </a:gridCol>
              </a:tblGrid>
              <a:tr h="4924716">
                <a:tc>
                  <a:txBody>
                    <a:bodyPr/>
                    <a:lstStyle/>
                    <a:p>
                      <a:pPr algn="l"/>
                      <a:r>
                        <a:rPr lang="ru-RU" b="1" dirty="0">
                          <a:effectLst/>
                          <a:latin typeface="open-sans-bold"/>
                        </a:rPr>
                        <a:t> </a:t>
                      </a:r>
                      <a:r>
                        <a:rPr lang="ru-RU" sz="3200" b="1" dirty="0" err="1">
                          <a:solidFill>
                            <a:schemeClr val="accent1"/>
                          </a:solidFill>
                          <a:effectLst/>
                          <a:latin typeface="open-sans-bold"/>
                        </a:rPr>
                        <a:t>So</a:t>
                      </a:r>
                      <a:r>
                        <a:rPr lang="ru-RU" sz="3200" dirty="0">
                          <a:effectLst/>
                        </a:rPr>
                        <a:t> служит для соединения двух частей сложного предложения, в одном из которых указывает на результат или следствие. На русский язык переводится: </a:t>
                      </a:r>
                      <a:r>
                        <a:rPr lang="ru-RU" sz="3200" i="1" dirty="0">
                          <a:solidFill>
                            <a:schemeClr val="accent1"/>
                          </a:solidFill>
                          <a:effectLst/>
                        </a:rPr>
                        <a:t>поэтому, таким образом, следовательно.</a:t>
                      </a:r>
                      <a:r>
                        <a:rPr lang="ru-RU" sz="3200" dirty="0">
                          <a:solidFill>
                            <a:schemeClr val="accent1"/>
                          </a:solidFill>
                          <a:effectLst/>
                        </a:rPr>
                        <a:t> </a:t>
                      </a:r>
                      <a:endParaRPr lang="en-US" sz="3200" dirty="0">
                        <a:effectLst/>
                      </a:endParaRPr>
                    </a:p>
                    <a:p>
                      <a:pPr algn="l"/>
                      <a:endParaRPr lang="en-US" sz="3200" dirty="0">
                        <a:effectLst/>
                      </a:endParaRPr>
                    </a:p>
                    <a:p>
                      <a:pPr algn="l"/>
                      <a:r>
                        <a:rPr lang="en-US" sz="3200" b="0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r>
                        <a:rPr lang="en-US" sz="3200" b="1" i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I’ve got a test next week, </a:t>
                      </a:r>
                      <a:r>
                        <a:rPr lang="en-US" sz="3200" b="1" i="1" kern="1200" dirty="0">
                          <a:solidFill>
                            <a:schemeClr val="accen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so</a:t>
                      </a:r>
                      <a:r>
                        <a:rPr lang="en-US" sz="3200" b="1" i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I can’t go hiking with you.</a:t>
                      </a:r>
                    </a:p>
                    <a:p>
                      <a:pPr algn="l"/>
                      <a:endParaRPr lang="en-US" sz="3200" b="1" i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l"/>
                      <a:r>
                        <a:rPr lang="ru-RU" sz="2800" b="0" i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У меня тест на следующей неделе, поэтому я не могу пойти с тобой в поход.</a:t>
                      </a:r>
                      <a:endParaRPr lang="en-US" sz="2800" b="1" i="1" dirty="0">
                        <a:effectLst/>
                      </a:endParaRPr>
                    </a:p>
                    <a:p>
                      <a:pPr algn="l"/>
                      <a:endParaRPr lang="en-US" dirty="0">
                        <a:effectLst/>
                      </a:endParaRPr>
                    </a:p>
                    <a:p>
                      <a:pPr algn="l"/>
                      <a:endParaRPr lang="en-US" dirty="0">
                        <a:effectLst/>
                      </a:endParaRPr>
                    </a:p>
                    <a:p>
                      <a:pPr algn="l"/>
                      <a:endParaRPr lang="en-US" dirty="0">
                        <a:effectLst/>
                      </a:endParaRPr>
                    </a:p>
                    <a:p>
                      <a:pPr algn="l"/>
                      <a:endParaRPr lang="en-US" dirty="0">
                        <a:effectLst/>
                      </a:endParaRPr>
                    </a:p>
                    <a:p>
                      <a:pPr algn="l"/>
                      <a:endParaRPr lang="ru-RU" dirty="0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2477864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390782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0F4FBAB-6239-4A83-A8D3-07894AE6C4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>
                <a:solidFill>
                  <a:schemeClr val="accent1"/>
                </a:solidFill>
                <a:latin typeface="Showcard Gothic" panose="04020904020102020604" pitchFamily="82" charset="0"/>
              </a:rPr>
              <a:t>Because</a:t>
            </a:r>
            <a:br>
              <a:rPr lang="en-US" dirty="0"/>
            </a:br>
            <a:endParaRPr lang="ru-RU" dirty="0"/>
          </a:p>
        </p:txBody>
      </p:sp>
      <p:graphicFrame>
        <p:nvGraphicFramePr>
          <p:cNvPr id="4" name="Объект 3">
            <a:extLst>
              <a:ext uri="{FF2B5EF4-FFF2-40B4-BE49-F238E27FC236}">
                <a16:creationId xmlns:a16="http://schemas.microsoft.com/office/drawing/2014/main" id="{571EC6CE-48A1-4129-89B4-689687945B8F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89238883"/>
              </p:ext>
            </p:extLst>
          </p:nvPr>
        </p:nvGraphicFramePr>
        <p:xfrm>
          <a:off x="709128" y="1576873"/>
          <a:ext cx="10644672" cy="4553339"/>
        </p:xfrm>
        <a:graphic>
          <a:graphicData uri="http://schemas.openxmlformats.org/drawingml/2006/table">
            <a:tbl>
              <a:tblPr/>
              <a:tblGrid>
                <a:gridCol w="10644672">
                  <a:extLst>
                    <a:ext uri="{9D8B030D-6E8A-4147-A177-3AD203B41FA5}">
                      <a16:colId xmlns:a16="http://schemas.microsoft.com/office/drawing/2014/main" val="1058743752"/>
                    </a:ext>
                  </a:extLst>
                </a:gridCol>
              </a:tblGrid>
              <a:tr h="4553339">
                <a:tc>
                  <a:txBody>
                    <a:bodyPr/>
                    <a:lstStyle/>
                    <a:p>
                      <a:r>
                        <a:rPr lang="ru-RU" dirty="0">
                          <a:effectLst/>
                        </a:rPr>
                        <a:t> </a:t>
                      </a:r>
                      <a:r>
                        <a:rPr lang="ru-RU" sz="2800" dirty="0">
                          <a:effectLst/>
                        </a:rPr>
                        <a:t>Союз </a:t>
                      </a:r>
                      <a:r>
                        <a:rPr lang="ru-RU" sz="2800" b="1" dirty="0" err="1">
                          <a:solidFill>
                            <a:schemeClr val="accent1"/>
                          </a:solidFill>
                          <a:effectLst/>
                          <a:latin typeface="open-sans-bold"/>
                        </a:rPr>
                        <a:t>because</a:t>
                      </a:r>
                      <a:r>
                        <a:rPr lang="ru-RU" sz="2800" dirty="0">
                          <a:effectLst/>
                        </a:rPr>
                        <a:t> используется для указания причины. </a:t>
                      </a:r>
                      <a:r>
                        <a:rPr lang="ru-RU" sz="2800" b="1" dirty="0" err="1">
                          <a:solidFill>
                            <a:schemeClr val="accent1"/>
                          </a:solidFill>
                          <a:effectLst/>
                          <a:latin typeface="open-sans-bold"/>
                        </a:rPr>
                        <a:t>Because</a:t>
                      </a:r>
                      <a:r>
                        <a:rPr lang="ru-RU" sz="2800" dirty="0">
                          <a:effectLst/>
                        </a:rPr>
                        <a:t> обычно стоит в середине предложения и переводится: </a:t>
                      </a:r>
                      <a:r>
                        <a:rPr lang="ru-RU" sz="2800" i="1" dirty="0">
                          <a:solidFill>
                            <a:schemeClr val="accent1"/>
                          </a:solidFill>
                          <a:effectLst/>
                        </a:rPr>
                        <a:t>потому что, так как</a:t>
                      </a:r>
                      <a:r>
                        <a:rPr lang="ru-RU" sz="2800" i="1" dirty="0">
                          <a:effectLst/>
                        </a:rPr>
                        <a:t>. </a:t>
                      </a:r>
                      <a:r>
                        <a:rPr lang="ru-RU" sz="2800" dirty="0">
                          <a:effectLst/>
                        </a:rPr>
                        <a:t>Если </a:t>
                      </a:r>
                      <a:r>
                        <a:rPr lang="ru-RU" sz="2800" b="0" dirty="0" err="1">
                          <a:effectLst/>
                          <a:latin typeface="open-sans-bold"/>
                        </a:rPr>
                        <a:t>because</a:t>
                      </a:r>
                      <a:r>
                        <a:rPr lang="ru-RU" sz="2800" dirty="0">
                          <a:effectLst/>
                        </a:rPr>
                        <a:t> употребляется в начале, эта часть предложения отделяется запятой. </a:t>
                      </a:r>
                      <a:endParaRPr lang="en-US" sz="2800" dirty="0">
                        <a:effectLst/>
                      </a:endParaRPr>
                    </a:p>
                    <a:p>
                      <a:endParaRPr lang="en-US" sz="2800" dirty="0">
                        <a:effectLst/>
                      </a:endParaRPr>
                    </a:p>
                    <a:p>
                      <a:r>
                        <a:rPr lang="en-US" sz="2800" b="1" i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She apologized </a:t>
                      </a:r>
                      <a:r>
                        <a:rPr lang="en-US" sz="2800" b="1" i="1" kern="1200" dirty="0">
                          <a:solidFill>
                            <a:schemeClr val="accen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because </a:t>
                      </a:r>
                      <a:r>
                        <a:rPr lang="en-US" sz="2800" b="1" i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she came late.</a:t>
                      </a:r>
                    </a:p>
                    <a:p>
                      <a:r>
                        <a:rPr lang="ru-RU" sz="2400" b="0" i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Она извинилась, потому что опоздала.</a:t>
                      </a:r>
                      <a:endParaRPr lang="en-US" sz="2400" b="0" i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en-US" sz="2400" b="1" i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en-US" sz="2800" b="1" i="1" kern="1200" dirty="0">
                          <a:solidFill>
                            <a:schemeClr val="accen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Because</a:t>
                      </a:r>
                      <a:r>
                        <a:rPr lang="en-US" sz="2800" b="1" i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it was raining, we didn’t walk long.</a:t>
                      </a:r>
                    </a:p>
                    <a:p>
                      <a:r>
                        <a:rPr lang="ru-RU" sz="2400" b="0" i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Так как шел дождь, мы не гуляли долго.</a:t>
                      </a:r>
                      <a:endParaRPr lang="ru-RU" sz="2400" b="1" i="1" dirty="0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5660997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7367281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1B4377C-650E-4748-BDA9-1F5C54A468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43474" y="3429000"/>
            <a:ext cx="10515600" cy="2945986"/>
          </a:xfrm>
        </p:spPr>
        <p:txBody>
          <a:bodyPr>
            <a:normAutofit fontScale="90000"/>
          </a:bodyPr>
          <a:lstStyle/>
          <a:p>
            <a:pPr>
              <a:lnSpc>
                <a:spcPct val="100000"/>
              </a:lnSpc>
            </a:pPr>
            <a:r>
              <a:rPr lang="en-US" sz="2400" b="1" dirty="0"/>
              <a:t>visit the art gallery                         go to the cinema</a:t>
            </a:r>
            <a:br>
              <a:rPr lang="en-US" sz="2400" b="1" dirty="0"/>
            </a:br>
            <a:r>
              <a:rPr lang="en-US" sz="2400" b="1" dirty="0"/>
              <a:t>have a picnic                                  walk in the park</a:t>
            </a:r>
            <a:br>
              <a:rPr lang="en-US" sz="2400" b="1" dirty="0"/>
            </a:br>
            <a:r>
              <a:rPr lang="en-US" sz="2400" b="1" dirty="0"/>
              <a:t>go to the local theatre                  meet friends</a:t>
            </a:r>
            <a:br>
              <a:rPr lang="en-US" sz="2400" b="1" dirty="0"/>
            </a:br>
            <a:r>
              <a:rPr lang="en-US" sz="2400" b="1" dirty="0"/>
              <a:t>go shopping                                    go swimming</a:t>
            </a:r>
            <a:br>
              <a:rPr lang="en-US" sz="2400" b="1" dirty="0"/>
            </a:br>
            <a:r>
              <a:rPr lang="ru-RU" sz="2400" b="1" dirty="0"/>
              <a:t> </a:t>
            </a:r>
            <a:r>
              <a:rPr lang="en-US" sz="2400" b="1" dirty="0"/>
              <a:t>head back home                           visit museum</a:t>
            </a:r>
            <a:br>
              <a:rPr lang="en-US" sz="2400" b="1" dirty="0"/>
            </a:br>
            <a:r>
              <a:rPr lang="en-US" sz="2400" b="1" dirty="0"/>
              <a:t>have a party                                   go skiing</a:t>
            </a:r>
            <a:br>
              <a:rPr lang="en-US" sz="2400" b="1" dirty="0"/>
            </a:br>
            <a:r>
              <a:rPr lang="en-US" sz="2400" b="1" dirty="0"/>
              <a:t>play basketball                                fly to Rome</a:t>
            </a:r>
            <a:br>
              <a:rPr lang="en-US" sz="1800" dirty="0"/>
            </a:br>
            <a:br>
              <a:rPr lang="en-US" sz="1800" dirty="0"/>
            </a:br>
            <a:br>
              <a:rPr lang="en-US" sz="1800" dirty="0"/>
            </a:br>
            <a:endParaRPr lang="ru-RU" sz="1800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E6BA270-FC20-4DA5-8208-66C5FA6F749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88910" y="478664"/>
            <a:ext cx="5181600" cy="2827273"/>
          </a:xfrm>
        </p:spPr>
        <p:txBody>
          <a:bodyPr/>
          <a:lstStyle/>
          <a:p>
            <a:pPr marL="0" indent="0">
              <a:buNone/>
            </a:pPr>
            <a:r>
              <a:rPr lang="en-US" sz="4400" b="1" dirty="0">
                <a:solidFill>
                  <a:schemeClr val="accent1"/>
                </a:solidFill>
              </a:rPr>
              <a:t>Saturday</a:t>
            </a:r>
          </a:p>
          <a:p>
            <a:r>
              <a:rPr lang="en-US" dirty="0"/>
              <a:t>Morning</a:t>
            </a:r>
          </a:p>
          <a:p>
            <a:r>
              <a:rPr lang="en-US" dirty="0"/>
              <a:t>Afternoon</a:t>
            </a:r>
          </a:p>
          <a:p>
            <a:r>
              <a:rPr lang="en-US" dirty="0"/>
              <a:t>Evening</a:t>
            </a:r>
            <a:endParaRPr lang="ru-RU" dirty="0"/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B29907F9-6C7D-413C-B69B-E0D0B188A1A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780315" y="483014"/>
            <a:ext cx="5181600" cy="2747963"/>
          </a:xfrm>
        </p:spPr>
        <p:txBody>
          <a:bodyPr/>
          <a:lstStyle/>
          <a:p>
            <a:pPr marL="0" indent="0">
              <a:buNone/>
            </a:pPr>
            <a:r>
              <a:rPr lang="en-US" sz="4400" b="1" dirty="0">
                <a:solidFill>
                  <a:schemeClr val="accent1"/>
                </a:solidFill>
              </a:rPr>
              <a:t>Sunday </a:t>
            </a:r>
          </a:p>
          <a:p>
            <a:r>
              <a:rPr lang="en-US" dirty="0"/>
              <a:t>Morning</a:t>
            </a:r>
          </a:p>
          <a:p>
            <a:r>
              <a:rPr lang="en-US" dirty="0"/>
              <a:t>Afternoon</a:t>
            </a:r>
          </a:p>
          <a:p>
            <a:r>
              <a:rPr lang="en-US" dirty="0"/>
              <a:t>Evening</a:t>
            </a:r>
            <a:endParaRPr lang="ru-RU" dirty="0"/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5204110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845EED0-EC06-40BB-BDBC-A2A7C1FAC4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>
                <a:solidFill>
                  <a:schemeClr val="accent1"/>
                </a:solidFill>
                <a:latin typeface="Showcard Gothic" panose="04020904020102020604" pitchFamily="82" charset="0"/>
              </a:rPr>
              <a:t>Have a party</a:t>
            </a:r>
            <a:endParaRPr lang="ru-RU" b="1" dirty="0">
              <a:solidFill>
                <a:schemeClr val="accent1"/>
              </a:solidFill>
            </a:endParaRP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F9D7BF59-5E5D-4D34-88C4-99DF9A3BB69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2146" y="1595535"/>
            <a:ext cx="7688425" cy="4897340"/>
          </a:xfrm>
        </p:spPr>
      </p:pic>
    </p:spTree>
    <p:extLst>
      <p:ext uri="{BB962C8B-B14F-4D97-AF65-F5344CB8AC3E}">
        <p14:creationId xmlns:p14="http://schemas.microsoft.com/office/powerpoint/2010/main" val="184346762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8A23411-C874-445F-8D9F-D5F0C14CDB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>
                <a:solidFill>
                  <a:schemeClr val="accent1"/>
                </a:solidFill>
                <a:latin typeface="Showcard Gothic" panose="04020904020102020604" pitchFamily="82" charset="0"/>
              </a:rPr>
              <a:t>Play basketball</a:t>
            </a:r>
            <a:endParaRPr lang="ru-RU" b="1" dirty="0">
              <a:solidFill>
                <a:schemeClr val="accent1"/>
              </a:solidFill>
            </a:endParaRP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BEAA0065-A805-4D34-BD2C-7D7B7645AC6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3568" y="1436914"/>
            <a:ext cx="9423918" cy="5169159"/>
          </a:xfrm>
        </p:spPr>
      </p:pic>
    </p:spTree>
    <p:extLst>
      <p:ext uri="{BB962C8B-B14F-4D97-AF65-F5344CB8AC3E}">
        <p14:creationId xmlns:p14="http://schemas.microsoft.com/office/powerpoint/2010/main" val="52524149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78FA28A-47B0-442A-A2A9-298395BA4E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>
                <a:solidFill>
                  <a:schemeClr val="accent1"/>
                </a:solidFill>
                <a:latin typeface="Showcard Gothic" panose="04020904020102020604" pitchFamily="82" charset="0"/>
              </a:rPr>
              <a:t>Go shopping</a:t>
            </a:r>
            <a:endParaRPr lang="ru-RU" b="1" dirty="0">
              <a:solidFill>
                <a:schemeClr val="accent1"/>
              </a:solidFill>
            </a:endParaRP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8CDE9A10-F44F-48C4-AC83-21CE95E02DE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2857" y="1690688"/>
            <a:ext cx="9032033" cy="5008691"/>
          </a:xfrm>
        </p:spPr>
      </p:pic>
    </p:spTree>
    <p:extLst>
      <p:ext uri="{BB962C8B-B14F-4D97-AF65-F5344CB8AC3E}">
        <p14:creationId xmlns:p14="http://schemas.microsoft.com/office/powerpoint/2010/main" val="207621166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DE8768C-4651-4AB2-B072-F3FB24B849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>
                <a:solidFill>
                  <a:schemeClr val="accent1"/>
                </a:solidFill>
                <a:latin typeface="Showcard Gothic" panose="04020904020102020604" pitchFamily="82" charset="0"/>
              </a:rPr>
              <a:t>Fly to Rome</a:t>
            </a:r>
            <a:endParaRPr lang="ru-RU" b="1" dirty="0">
              <a:solidFill>
                <a:schemeClr val="accent1"/>
              </a:solidFill>
            </a:endParaRP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21EC4972-4F57-4A22-9250-2A622A4B6FD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4278" y="1390262"/>
            <a:ext cx="9610530" cy="5309118"/>
          </a:xfrm>
        </p:spPr>
      </p:pic>
    </p:spTree>
    <p:extLst>
      <p:ext uri="{BB962C8B-B14F-4D97-AF65-F5344CB8AC3E}">
        <p14:creationId xmlns:p14="http://schemas.microsoft.com/office/powerpoint/2010/main" val="339244701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A821A71-E063-4D66-94AA-A572D2EEBB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>
                <a:solidFill>
                  <a:schemeClr val="accent1"/>
                </a:solidFill>
                <a:latin typeface="Showcard Gothic" panose="04020904020102020604" pitchFamily="82" charset="0"/>
              </a:rPr>
              <a:t>Have a picnic</a:t>
            </a:r>
            <a:endParaRPr lang="ru-RU" b="1" dirty="0">
              <a:solidFill>
                <a:schemeClr val="accent1"/>
              </a:solidFill>
            </a:endParaRP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6C68A03D-3013-4536-B433-D6F703BF6C2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2980" y="1334278"/>
            <a:ext cx="10058400" cy="5309118"/>
          </a:xfrm>
        </p:spPr>
      </p:pic>
    </p:spTree>
    <p:extLst>
      <p:ext uri="{BB962C8B-B14F-4D97-AF65-F5344CB8AC3E}">
        <p14:creationId xmlns:p14="http://schemas.microsoft.com/office/powerpoint/2010/main" val="276978944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8968104-4DDD-4913-B0B5-5A0BAC7473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>
                <a:solidFill>
                  <a:schemeClr val="accent1"/>
                </a:solidFill>
                <a:latin typeface="Showcard Gothic" panose="04020904020102020604" pitchFamily="82" charset="0"/>
              </a:rPr>
              <a:t>Go skiing</a:t>
            </a:r>
            <a:endParaRPr lang="ru-RU" b="1" dirty="0">
              <a:solidFill>
                <a:schemeClr val="accent1"/>
              </a:solidFill>
            </a:endParaRP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FA7D0DE7-480E-4A90-9D6F-898B183D9F7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1641" y="1306285"/>
            <a:ext cx="9965094" cy="5355771"/>
          </a:xfrm>
        </p:spPr>
      </p:pic>
    </p:spTree>
    <p:extLst>
      <p:ext uri="{BB962C8B-B14F-4D97-AF65-F5344CB8AC3E}">
        <p14:creationId xmlns:p14="http://schemas.microsoft.com/office/powerpoint/2010/main" val="166672072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B323362-9932-40A7-8760-6AC41BCF1C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>
                <a:solidFill>
                  <a:schemeClr val="accent1"/>
                </a:solidFill>
                <a:latin typeface="Showcard Gothic" panose="04020904020102020604" pitchFamily="82" charset="0"/>
              </a:rPr>
              <a:t>Visit the art gallery</a:t>
            </a:r>
            <a:endParaRPr lang="ru-RU" b="1" dirty="0">
              <a:solidFill>
                <a:schemeClr val="accent1"/>
              </a:solidFill>
            </a:endParaRP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A45994C9-48DC-4D69-8F46-007A50EF0AF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0261" y="1464907"/>
            <a:ext cx="8808097" cy="5243804"/>
          </a:xfrm>
        </p:spPr>
      </p:pic>
    </p:spTree>
    <p:extLst>
      <p:ext uri="{BB962C8B-B14F-4D97-AF65-F5344CB8AC3E}">
        <p14:creationId xmlns:p14="http://schemas.microsoft.com/office/powerpoint/2010/main" val="229811107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DABD775-85F5-4992-9DDA-59F43574694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2"/>
            <a:ext cx="9144000" cy="3169719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chemeClr val="accent1"/>
                </a:solidFill>
                <a:latin typeface="Showcard Gothic" panose="04020904020102020604" pitchFamily="82" charset="0"/>
              </a:rPr>
              <a:t>LINKERS</a:t>
            </a:r>
            <a:br>
              <a:rPr lang="en-US" dirty="0">
                <a:solidFill>
                  <a:schemeClr val="accent1"/>
                </a:solidFill>
                <a:latin typeface="Showcard Gothic" panose="04020904020102020604" pitchFamily="82" charset="0"/>
              </a:rPr>
            </a:br>
            <a:br>
              <a:rPr lang="en-US" dirty="0">
                <a:solidFill>
                  <a:schemeClr val="accent1"/>
                </a:solidFill>
                <a:latin typeface="Showcard Gothic" panose="04020904020102020604" pitchFamily="82" charset="0"/>
              </a:rPr>
            </a:br>
            <a:r>
              <a:rPr lang="en-US" dirty="0">
                <a:solidFill>
                  <a:schemeClr val="accent1"/>
                </a:solidFill>
                <a:latin typeface="Showcard Gothic" panose="04020904020102020604" pitchFamily="82" charset="0"/>
              </a:rPr>
              <a:t>Because / so</a:t>
            </a:r>
            <a:endParaRPr lang="ru-RU" dirty="0">
              <a:solidFill>
                <a:schemeClr val="accent1"/>
              </a:solidFill>
            </a:endParaRP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079D1685-3F76-4C0D-97DD-1E7BF7CEFF7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525347"/>
            <a:ext cx="8310465" cy="1492898"/>
          </a:xfrm>
        </p:spPr>
        <p:txBody>
          <a:bodyPr>
            <a:normAutofit/>
          </a:bodyPr>
          <a:lstStyle/>
          <a:p>
            <a:r>
              <a:rPr lang="ru-RU" sz="3200" b="1" dirty="0">
                <a:hlinkClick r:id="rId2"/>
              </a:rPr>
              <a:t>Союзы</a:t>
            </a:r>
            <a:r>
              <a:rPr lang="ru-RU" sz="3200" b="1" dirty="0"/>
              <a:t> служат для соединения слов, словосочетаний и простых предложений в сложные. </a:t>
            </a:r>
          </a:p>
        </p:txBody>
      </p:sp>
    </p:spTree>
    <p:extLst>
      <p:ext uri="{BB962C8B-B14F-4D97-AF65-F5344CB8AC3E}">
        <p14:creationId xmlns:p14="http://schemas.microsoft.com/office/powerpoint/2010/main" val="515876052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53</TotalTime>
  <Words>261</Words>
  <Application>Microsoft Office PowerPoint</Application>
  <PresentationFormat>Широкоэкранный</PresentationFormat>
  <Paragraphs>40</Paragraphs>
  <Slides>12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8" baseType="lpstr">
      <vt:lpstr>Arial</vt:lpstr>
      <vt:lpstr>Calibri</vt:lpstr>
      <vt:lpstr>Calibri Light</vt:lpstr>
      <vt:lpstr>open-sans-bold</vt:lpstr>
      <vt:lpstr>Showcard Gothic</vt:lpstr>
      <vt:lpstr>Тема Office</vt:lpstr>
      <vt:lpstr>Weekend fun</vt:lpstr>
      <vt:lpstr>Have a party</vt:lpstr>
      <vt:lpstr>Play basketball</vt:lpstr>
      <vt:lpstr>Go shopping</vt:lpstr>
      <vt:lpstr>Fly to Rome</vt:lpstr>
      <vt:lpstr>Have a picnic</vt:lpstr>
      <vt:lpstr>Go skiing</vt:lpstr>
      <vt:lpstr>Visit the art gallery</vt:lpstr>
      <vt:lpstr>LINKERS  Because / so</vt:lpstr>
      <vt:lpstr> So </vt:lpstr>
      <vt:lpstr>Because </vt:lpstr>
      <vt:lpstr>visit the art gallery                         go to the cinema have a picnic                                  walk in the park go to the local theatre                  meet friends go shopping                                    go swimming  head back home                           visit museum have a party                                   go skiing play basketball                                fly to Rome  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LINKERS  Because / so</dc:title>
  <dc:creator>Админ</dc:creator>
  <cp:lastModifiedBy>Админ</cp:lastModifiedBy>
  <cp:revision>6</cp:revision>
  <dcterms:created xsi:type="dcterms:W3CDTF">2022-05-12T15:36:58Z</dcterms:created>
  <dcterms:modified xsi:type="dcterms:W3CDTF">2022-05-12T16:30:27Z</dcterms:modified>
</cp:coreProperties>
</file>