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71" r:id="rId8"/>
    <p:sldId id="274" r:id="rId9"/>
    <p:sldId id="263" r:id="rId10"/>
    <p:sldId id="262" r:id="rId11"/>
    <p:sldId id="264" r:id="rId12"/>
    <p:sldId id="269" r:id="rId13"/>
    <p:sldId id="261" r:id="rId14"/>
    <p:sldId id="267" r:id="rId15"/>
    <p:sldId id="268" r:id="rId16"/>
    <p:sldId id="272" r:id="rId17"/>
    <p:sldId id="273" r:id="rId18"/>
    <p:sldId id="275" r:id="rId19"/>
    <p:sldId id="276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9027" autoAdjust="0"/>
    <p:restoredTop sz="94660"/>
  </p:normalViewPr>
  <p:slideViewPr>
    <p:cSldViewPr>
      <p:cViewPr varScale="1">
        <p:scale>
          <a:sx n="106" d="100"/>
          <a:sy n="106" d="100"/>
        </p:scale>
        <p:origin x="130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C43908-CA84-4A97-A0CF-5354396DE3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38375F4-1F20-407B-B825-C77669E0CA3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2FDBCE-7AEA-456C-90CE-26AF2CFA76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4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132856"/>
            <a:ext cx="5760640" cy="1687072"/>
          </a:xfrm>
        </p:spPr>
        <p:txBody>
          <a:bodyPr/>
          <a:lstStyle/>
          <a:p>
            <a:r>
              <a:rPr lang="ru-RU" b="0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Чёрные дыры</a:t>
            </a:r>
            <a:r>
              <a:rPr lang="ru-RU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0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48264" y="5943600"/>
            <a:ext cx="2037928" cy="914400"/>
          </a:xfrm>
        </p:spPr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0"/>
            <a:ext cx="8820472" cy="1988840"/>
          </a:xfrm>
        </p:spPr>
        <p:txBody>
          <a:bodyPr>
            <a:normAutofit/>
          </a:bodyPr>
          <a:lstStyle/>
          <a:p>
            <a:pPr marL="0" indent="179388">
              <a:spcBef>
                <a:spcPts val="0"/>
              </a:spcBef>
              <a:buNone/>
            </a:pPr>
            <a:r>
              <a:rPr lang="ru-RU" dirty="0" smtClean="0"/>
              <a:t>Чёрные дыры нельзя непосредственно увидеть, но о их присутствии иногда можно судить по действию их гравитационного поля на ближайшие объекты.</a:t>
            </a:r>
            <a:endParaRPr lang="ru-RU" dirty="0"/>
          </a:p>
        </p:txBody>
      </p:sp>
      <p:pic>
        <p:nvPicPr>
          <p:cNvPr id="17410" name="Picture 2" descr="http://img-fotki.yandex.ru/get/4122/137106206.27b/0_ad31c_82cf95c4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44824"/>
            <a:ext cx="5004048" cy="3330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8" descr="_ae_1_1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76056" y="3140968"/>
            <a:ext cx="3901431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77072"/>
            <a:ext cx="8820472" cy="2780928"/>
          </a:xfrm>
        </p:spPr>
        <p:txBody>
          <a:bodyPr>
            <a:normAutofit/>
          </a:bodyPr>
          <a:lstStyle/>
          <a:p>
            <a:pPr marL="6350" indent="128588">
              <a:buNone/>
            </a:pPr>
            <a:r>
              <a:rPr lang="ru-RU" altLang="zh-CN" dirty="0" smtClean="0"/>
              <a:t>Как известно, «черные дыры» нельзя обнаружить непосредственными наблюдениями — их существование устанавливается по тому мощному влиянию, которое они оказывают на другие объекты или по мощному рентгеновскому излучению.</a:t>
            </a:r>
            <a:endParaRPr lang="ru-RU" dirty="0"/>
          </a:p>
        </p:txBody>
      </p:sp>
      <p:pic>
        <p:nvPicPr>
          <p:cNvPr id="4" name="Picture 12" descr="chernajady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0"/>
            <a:ext cx="3776663" cy="360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3" descr="blackho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932040" y="0"/>
            <a:ext cx="3960812" cy="3743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0"/>
            <a:ext cx="4680520" cy="3573016"/>
          </a:xfrm>
        </p:spPr>
        <p:txBody>
          <a:bodyPr>
            <a:normAutofit/>
          </a:bodyPr>
          <a:lstStyle/>
          <a:p>
            <a:pPr marL="0" indent="90488">
              <a:buNone/>
            </a:pPr>
            <a:r>
              <a:rPr lang="ru-RU" sz="2000" dirty="0" smtClean="0"/>
              <a:t>Если тело, образовавшее Черную дыру, вращалось, то вокруг Черной дыры сохраняется «вихревое» гравитационное поле, увлекающее все тела вблизи Черной дыры во вращательное движение вокруг неё. </a:t>
            </a:r>
            <a:r>
              <a:rPr lang="ru-RU" sz="2000" b="1" dirty="0" smtClean="0"/>
              <a:t>Чем ближе к черной дыре, тем больше скорость кругового движения.</a:t>
            </a:r>
            <a:endParaRPr lang="ru-RU" sz="2000" dirty="0" smtClean="0"/>
          </a:p>
          <a:p>
            <a:pPr marL="0" indent="90488">
              <a:buNone/>
            </a:pPr>
            <a:r>
              <a:rPr lang="ru-RU" sz="2000" dirty="0" smtClean="0"/>
              <a:t>«Вихрь»</a:t>
            </a:r>
          </a:p>
        </p:txBody>
      </p:sp>
      <p:pic>
        <p:nvPicPr>
          <p:cNvPr id="4" name="Picture 9" descr="3919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0"/>
            <a:ext cx="4067944" cy="3195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076056" y="3501008"/>
            <a:ext cx="4067944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0488"/>
            <a:r>
              <a:rPr lang="ru-RU" sz="2000" dirty="0" smtClean="0"/>
              <a:t>Если Черная дыра возникает при сжатии </a:t>
            </a:r>
            <a:r>
              <a:rPr lang="ru-RU" sz="2000" dirty="0" err="1" smtClean="0"/>
              <a:t>невращающегося</a:t>
            </a:r>
            <a:r>
              <a:rPr lang="ru-RU" sz="2000" dirty="0" smtClean="0"/>
              <a:t> незаряженного тела, то её внешнее поле тяготения оказывается строго сферическим. </a:t>
            </a:r>
          </a:p>
          <a:p>
            <a:pPr indent="90488"/>
            <a:r>
              <a:rPr lang="ru-RU" sz="2000" dirty="0" smtClean="0"/>
              <a:t>«Пылесос»</a:t>
            </a:r>
          </a:p>
          <a:p>
            <a:endParaRPr lang="ru-RU" sz="2300" dirty="0"/>
          </a:p>
        </p:txBody>
      </p:sp>
      <p:pic>
        <p:nvPicPr>
          <p:cNvPr id="6" name="Picture 4" descr="270px-BH_LM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12976"/>
            <a:ext cx="4248428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_ae_4_1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691680" y="1700808"/>
            <a:ext cx="5544616" cy="5000881"/>
          </a:xfrm>
          <a:prstGeom prst="rect">
            <a:avLst/>
          </a:prstGeom>
          <a:noFill/>
          <a:ln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0"/>
            <a:ext cx="8820472" cy="2060848"/>
          </a:xfrm>
        </p:spPr>
        <p:txBody>
          <a:bodyPr>
            <a:normAutofit/>
          </a:bodyPr>
          <a:lstStyle/>
          <a:p>
            <a:pPr marL="6350" indent="128588">
              <a:buNone/>
            </a:pPr>
            <a:r>
              <a:rPr lang="ru-RU" dirty="0" smtClean="0"/>
              <a:t>Астрономы наблюдали взрывы сверхновых звёзд и обнаружили на их месте пятнистые объекты, которые, по их мнению, и являются чёрными дырами.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3068960"/>
            <a:ext cx="212026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Нейтронная звезда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95936" y="1700808"/>
            <a:ext cx="147905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Чёрная дыра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35" name="Picture 11" descr="09-010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748464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Черные дыры во Вселенной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23528" y="764704"/>
            <a:ext cx="8363272" cy="5688632"/>
          </a:xfrm>
        </p:spPr>
        <p:txBody>
          <a:bodyPr>
            <a:normAutofit fontScale="70000" lnSpcReduction="20000"/>
          </a:bodyPr>
          <a:lstStyle/>
          <a:p>
            <a:pPr fontAlgn="base"/>
            <a:r>
              <a:rPr lang="ru-RU" dirty="0" smtClean="0"/>
              <a:t>Существование черных дыр подтверждено относительно недавно (сентябрь 2015 г.), однако до того времени существовал уже немалый теоретический материал по природе ЧД, а также множество объектов-кандидатов на роль черной дыры. Прежде всего следует учесть размеры ЧД, так как от них зависит и сама природа явления:</a:t>
            </a:r>
          </a:p>
          <a:p>
            <a:pPr fontAlgn="base"/>
            <a:r>
              <a:rPr lang="ru-RU" b="1" dirty="0" smtClean="0"/>
              <a:t>Черная дыра звездной массы</a:t>
            </a:r>
            <a:r>
              <a:rPr lang="ru-RU" dirty="0" smtClean="0"/>
              <a:t>. </a:t>
            </a:r>
          </a:p>
          <a:p>
            <a:pPr fontAlgn="base">
              <a:buNone/>
            </a:pPr>
            <a:r>
              <a:rPr lang="ru-RU" dirty="0" smtClean="0"/>
              <a:t>       Такие объекты образуются в результате коллапса звезды. Как уже упоминалось ранее, минимальная масса тела, способного образовать такую черную дыру составляет 2.5 – 3 солнечных масс.</a:t>
            </a:r>
          </a:p>
          <a:p>
            <a:pPr fontAlgn="base"/>
            <a:r>
              <a:rPr lang="ru-RU" b="1" dirty="0" smtClean="0"/>
              <a:t>Черные дыры средней массы</a:t>
            </a:r>
            <a:r>
              <a:rPr lang="ru-RU" dirty="0" smtClean="0"/>
              <a:t>. </a:t>
            </a:r>
          </a:p>
          <a:p>
            <a:pPr fontAlgn="base">
              <a:buNone/>
            </a:pPr>
            <a:r>
              <a:rPr lang="ru-RU" dirty="0" smtClean="0"/>
              <a:t>       Условный промежуточный тип черных дыр, которые увеличились за счет поглощения близлежащих объектов, вроде скопления газа, соседней звезды (в системах двух звезд) и других космических тел.</a:t>
            </a:r>
          </a:p>
          <a:p>
            <a:pPr fontAlgn="base"/>
            <a:r>
              <a:rPr lang="ru-RU" b="1" dirty="0" smtClean="0"/>
              <a:t>Сверхмассивная черная дыра</a:t>
            </a:r>
            <a:r>
              <a:rPr lang="ru-RU" dirty="0" smtClean="0"/>
              <a:t>.</a:t>
            </a:r>
          </a:p>
          <a:p>
            <a:pPr fontAlgn="base">
              <a:buNone/>
            </a:pPr>
            <a:r>
              <a:rPr lang="ru-RU" dirty="0" smtClean="0"/>
              <a:t>       Компактные объекты с 10</a:t>
            </a:r>
            <a:r>
              <a:rPr lang="ru-RU" baseline="30000" dirty="0" smtClean="0"/>
              <a:t>5</a:t>
            </a:r>
            <a:r>
              <a:rPr lang="ru-RU" dirty="0" smtClean="0"/>
              <a:t>—10</a:t>
            </a:r>
            <a:r>
              <a:rPr lang="ru-RU" baseline="30000" dirty="0" smtClean="0"/>
              <a:t>10</a:t>
            </a:r>
            <a:r>
              <a:rPr lang="ru-RU" dirty="0" smtClean="0"/>
              <a:t> масс Солнца. Отличительными свойствами таких ЧД является парадоксально невысокая плотность, а также слабые приливные силы, о которых говорилось ранее. Именно такая сверхмассивная черная дыра в центре нашей галактики Млечного пути (Стрелец А*, </a:t>
            </a:r>
            <a:r>
              <a:rPr lang="ru-RU" dirty="0" err="1" smtClean="0"/>
              <a:t>Sgr</a:t>
            </a:r>
            <a:r>
              <a:rPr lang="ru-RU" dirty="0" smtClean="0"/>
              <a:t> A*), а также большинстве других галактик.</a:t>
            </a:r>
          </a:p>
          <a:p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5"/>
          <p:cNvGraphicFramePr>
            <a:graphicFrameLocks noChangeAspect="1"/>
          </p:cNvGraphicFramePr>
          <p:nvPr/>
        </p:nvGraphicFramePr>
        <p:xfrm>
          <a:off x="0" y="0"/>
          <a:ext cx="4427538" cy="322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" name="Точечный рисунок" r:id="rId3" imgW="5504762" imgH="3914286" progId="PBrush">
                  <p:embed/>
                </p:oleObj>
              </mc:Choice>
              <mc:Fallback>
                <p:oleObj name="Точечный рисунок" r:id="rId3" imgW="5504762" imgH="3914286" progId="PBrush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4427538" cy="322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1403350" y="3141663"/>
            <a:ext cx="2520950" cy="376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Линии наблюдения</a:t>
            </a:r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539552" y="4005064"/>
            <a:ext cx="30972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Поле тяготения Черной дыры искривляет траектории лучей света. Чем ближе к </a:t>
            </a:r>
            <a:r>
              <a:rPr lang="ru-RU" dirty="0" smtClean="0"/>
              <a:t>чёрной дыре </a:t>
            </a:r>
            <a:r>
              <a:rPr lang="ru-RU" dirty="0"/>
              <a:t>траектории, тем сильнее они искривлены. </a:t>
            </a: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4499992" y="476672"/>
            <a:ext cx="46440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Траектория лучей света испущенных на различных расстояниях от Черной дыры.</a:t>
            </a:r>
          </a:p>
        </p:txBody>
      </p:sp>
      <p:pic>
        <p:nvPicPr>
          <p:cNvPr id="6151" name="Picture 9" descr="image0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2780928"/>
            <a:ext cx="4787900" cy="3716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52" name="Line 12"/>
          <p:cNvSpPr>
            <a:spLocks noChangeShapeType="1"/>
          </p:cNvSpPr>
          <p:nvPr/>
        </p:nvSpPr>
        <p:spPr bwMode="auto">
          <a:xfrm flipV="1">
            <a:off x="3924300" y="3212975"/>
            <a:ext cx="1007740" cy="1445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3" name="Line 13"/>
          <p:cNvSpPr>
            <a:spLocks noChangeShapeType="1"/>
          </p:cNvSpPr>
          <p:nvPr/>
        </p:nvSpPr>
        <p:spPr bwMode="auto">
          <a:xfrm flipV="1">
            <a:off x="2700338" y="2492375"/>
            <a:ext cx="358775" cy="6492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6"/>
          <p:cNvGraphicFramePr>
            <a:graphicFrameLocks noChangeAspect="1"/>
          </p:cNvGraphicFramePr>
          <p:nvPr/>
        </p:nvGraphicFramePr>
        <p:xfrm>
          <a:off x="0" y="1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Точечный рисунок" r:id="rId3" imgW="6485714" imgH="4676190" progId="PBrush">
                  <p:embed/>
                </p:oleObj>
              </mc:Choice>
              <mc:Fallback>
                <p:oleObj name="Точечный рисунок" r:id="rId3" imgW="6485714" imgH="4676190" progId="PBrush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Text Box 7"/>
          <p:cNvSpPr txBox="1">
            <a:spLocks noChangeArrowheads="1"/>
          </p:cNvSpPr>
          <p:nvPr/>
        </p:nvSpPr>
        <p:spPr bwMode="auto">
          <a:xfrm>
            <a:off x="0" y="607317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Tx/>
              <a:buChar char="-"/>
            </a:pPr>
            <a:r>
              <a:rPr lang="ru-RU" sz="2000" dirty="0" smtClean="0"/>
              <a:t>Из </a:t>
            </a:r>
            <a:r>
              <a:rPr lang="ru-RU" sz="2000" dirty="0"/>
              <a:t>чего состоит сама черная </a:t>
            </a:r>
            <a:r>
              <a:rPr lang="ru-RU" sz="2000" dirty="0" smtClean="0"/>
              <a:t>дыра? </a:t>
            </a:r>
          </a:p>
          <a:p>
            <a:pPr algn="ctr"/>
            <a:r>
              <a:rPr lang="ru-RU" sz="2000" dirty="0" smtClean="0"/>
              <a:t>- На этот вопрос никто не знает ответа!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875"/>
            <a:r>
              <a:rPr lang="ru-RU" sz="2000" dirty="0" smtClean="0"/>
              <a:t>Черная дыра может терять энергию, за счет того, что в </a:t>
            </a:r>
            <a:r>
              <a:rPr lang="ru-RU" sz="2000" dirty="0" err="1" smtClean="0"/>
              <a:t>эргосфере</a:t>
            </a:r>
            <a:r>
              <a:rPr lang="ru-RU" sz="2000" dirty="0" smtClean="0"/>
              <a:t> могут протекать квантовые процессы рождения  частиц, т. е. образуются фотоны, нейтрино, гравитоны.</a:t>
            </a:r>
          </a:p>
          <a:p>
            <a:pPr indent="269875"/>
            <a:r>
              <a:rPr lang="ru-RU" sz="2000" dirty="0" smtClean="0"/>
              <a:t>Рождённые частицы, улетая из </a:t>
            </a:r>
            <a:r>
              <a:rPr lang="ru-RU" sz="2000" dirty="0" err="1" smtClean="0"/>
              <a:t>эргосферы</a:t>
            </a:r>
            <a:r>
              <a:rPr lang="ru-RU" sz="2000" dirty="0" smtClean="0"/>
              <a:t>, уносят энергию Черной дыры.</a:t>
            </a:r>
            <a:endParaRPr lang="ru-RU" sz="2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s://upload.wikimedia.org/wikipedia/commons/thumb/5/5e/Artist%E2%80%99s_impression_of_the_black_hole_inside_NGC_300_X-1_%28ESO_1004a%29.jpg/800px-Artist%E2%80%99s_impression_of_the_black_hole_inside_NGC_300_X-1_%28ESO_1004a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айл:BlackHole Lens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0"/>
            <a:ext cx="85725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hi-news.ru/wp-content/uploads/2015/03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8831" y="620688"/>
            <a:ext cx="4375169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748464" cy="725760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chemeClr val="bg1"/>
                </a:solidFill>
                <a:latin typeface="+mn-lt"/>
              </a:rPr>
              <a:t>Понятие «чёрная дыра»</a:t>
            </a:r>
            <a:endParaRPr lang="ru-RU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3888432" cy="6237312"/>
          </a:xfrm>
        </p:spPr>
        <p:txBody>
          <a:bodyPr>
            <a:normAutofit/>
          </a:bodyPr>
          <a:lstStyle/>
          <a:p>
            <a:pPr marL="6350" indent="263525">
              <a:spcBef>
                <a:spcPts val="0"/>
              </a:spcBef>
              <a:buNone/>
            </a:pPr>
            <a:r>
              <a:rPr lang="ru-RU" sz="16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Чёрная дыра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 это конечный результат деятельности звёзд, масса которых выше солнечной в 5 и более раз. </a:t>
            </a:r>
          </a:p>
          <a:p>
            <a:pPr marL="6350" indent="263525"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Чёрные дыры были предсказаны в 1916 году Карлом Шварцшильдом, а сам термин "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черная дыра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" появился совсем недавно. Его ввел в обиход в 1969 г. американский ученый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Джон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Уилер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6350" indent="263525"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 этого их называли "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коллапсар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" или "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застывшая звезда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”.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xn--24-dlcyxgbyj.xn--80asehdb/wp-content/uploads/2015/02/holl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40696"/>
            <a:ext cx="4675956" cy="3117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924944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</a:t>
            </a:r>
            <a:endParaRPr lang="ru-RU" sz="5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8" descr="270px-BH_LM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476250"/>
            <a:ext cx="50038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5" name="Object 9"/>
          <p:cNvGraphicFramePr>
            <a:graphicFrameLocks noChangeAspect="1"/>
          </p:cNvGraphicFramePr>
          <p:nvPr/>
        </p:nvGraphicFramePr>
        <p:xfrm>
          <a:off x="3059113" y="3860800"/>
          <a:ext cx="3384550" cy="255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Точечный рисунок" r:id="rId4" imgW="2647619" imgH="2000000" progId="PBrush">
                  <p:embed/>
                </p:oleObj>
              </mc:Choice>
              <mc:Fallback>
                <p:oleObj name="Точечный рисунок" r:id="rId4" imgW="2647619" imgH="2000000" progId="PBrush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3860800"/>
                        <a:ext cx="3384550" cy="2557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3563888" y="6237312"/>
            <a:ext cx="27368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 </a:t>
            </a:r>
            <a:r>
              <a:rPr lang="ru-RU" sz="2400" b="1" u="sng" dirty="0">
                <a:solidFill>
                  <a:schemeClr val="bg1"/>
                </a:solidFill>
              </a:rPr>
              <a:t>Черная   дыра</a:t>
            </a:r>
            <a:r>
              <a:rPr lang="ru-RU" sz="2400" b="1" u="sng" dirty="0">
                <a:solidFill>
                  <a:srgbClr val="FF0000"/>
                </a:solidFill>
              </a:rPr>
              <a:t> </a:t>
            </a:r>
            <a:r>
              <a:rPr lang="ru-RU" sz="2400" b="1" u="sng" dirty="0" smtClean="0">
                <a:solidFill>
                  <a:srgbClr val="FF0000"/>
                </a:solidFill>
              </a:rPr>
              <a:t>     </a:t>
            </a:r>
            <a:endParaRPr lang="ru-RU" sz="2400" b="1" u="sng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ru-RU" sz="2400" dirty="0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H="1" flipV="1">
            <a:off x="4788024" y="5301207"/>
            <a:ext cx="144016" cy="1008111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 flipH="1" flipV="1">
            <a:off x="4500562" y="2420937"/>
            <a:ext cx="1871637" cy="316830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0" y="4509120"/>
            <a:ext cx="298767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u="sng" dirty="0" err="1">
                <a:solidFill>
                  <a:schemeClr val="bg1"/>
                </a:solidFill>
              </a:rPr>
              <a:t>Эргосфера</a:t>
            </a:r>
            <a:r>
              <a:rPr lang="ru-RU" b="1" u="sng" dirty="0">
                <a:solidFill>
                  <a:schemeClr val="bg1"/>
                </a:solidFill>
              </a:rPr>
              <a:t>  -</a:t>
            </a:r>
          </a:p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пространство между горизонтом событий и пределом статичности.</a:t>
            </a:r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>
            <a:off x="2555775" y="4869160"/>
            <a:ext cx="1295499" cy="14416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 flipH="1" flipV="1">
            <a:off x="4859338" y="2349500"/>
            <a:ext cx="1008062" cy="142875"/>
          </a:xfrm>
          <a:prstGeom prst="line">
            <a:avLst/>
          </a:prstGeom>
          <a:noFill/>
          <a:ln w="9525">
            <a:solidFill>
              <a:srgbClr val="00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24"/>
          <p:cNvSpPr>
            <a:spLocks noChangeShapeType="1"/>
          </p:cNvSpPr>
          <p:nvPr/>
        </p:nvSpPr>
        <p:spPr bwMode="auto">
          <a:xfrm flipH="1">
            <a:off x="4787900" y="2492375"/>
            <a:ext cx="1079500" cy="2089150"/>
          </a:xfrm>
          <a:prstGeom prst="line">
            <a:avLst/>
          </a:prstGeom>
          <a:noFill/>
          <a:ln w="9525">
            <a:solidFill>
              <a:srgbClr val="00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5867400" y="2205038"/>
            <a:ext cx="32766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 i="1" u="sng" dirty="0">
                <a:solidFill>
                  <a:srgbClr val="00FFFF"/>
                </a:solidFill>
              </a:rPr>
              <a:t> Черной дырой</a:t>
            </a:r>
            <a:r>
              <a:rPr lang="ru-RU" b="1" i="1" dirty="0">
                <a:solidFill>
                  <a:srgbClr val="00FFFF"/>
                </a:solidFill>
              </a:rPr>
              <a:t> </a:t>
            </a:r>
          </a:p>
          <a:p>
            <a:pPr algn="just">
              <a:spcBef>
                <a:spcPct val="50000"/>
              </a:spcBef>
            </a:pP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называется область пространства-времени, в которой гравитационное поле столь 	сильно,  что ни один объект (даже свет) не может вырваться из нее. </a:t>
            </a:r>
          </a:p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6372225" y="4653136"/>
            <a:ext cx="2771775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u="sng" dirty="0">
                <a:solidFill>
                  <a:schemeClr val="bg1"/>
                </a:solidFill>
              </a:rPr>
              <a:t>Предел статичности  -</a:t>
            </a:r>
          </a:p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внешняя граница области в которой все тела и частицы увлекаются в движение вокруг черной дыры.</a:t>
            </a:r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flipH="1" flipV="1">
            <a:off x="5651499" y="4868862"/>
            <a:ext cx="720700" cy="86439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0" y="3141663"/>
            <a:ext cx="2592388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 u="sng" dirty="0">
                <a:solidFill>
                  <a:schemeClr val="bg1"/>
                </a:solidFill>
              </a:rPr>
              <a:t>Горизонт событий</a:t>
            </a:r>
            <a:r>
              <a:rPr lang="ru-RU" b="1" dirty="0">
                <a:solidFill>
                  <a:schemeClr val="bg1"/>
                </a:solidFill>
              </a:rPr>
              <a:t> </a:t>
            </a:r>
          </a:p>
          <a:p>
            <a:pPr algn="just">
              <a:spcBef>
                <a:spcPct val="50000"/>
              </a:spcBef>
            </a:pPr>
            <a:r>
              <a:rPr lang="ru-RU" dirty="0">
                <a:solidFill>
                  <a:srgbClr val="CCFF33"/>
                </a:solidFill>
              </a:rPr>
              <a:t> </a:t>
            </a: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</a:rPr>
              <a:t>это граница области за которую не выходит свет.</a:t>
            </a:r>
          </a:p>
        </p:txBody>
      </p:sp>
      <p:sp>
        <p:nvSpPr>
          <p:cNvPr id="16" name="Line 26"/>
          <p:cNvSpPr>
            <a:spLocks noChangeShapeType="1"/>
          </p:cNvSpPr>
          <p:nvPr/>
        </p:nvSpPr>
        <p:spPr bwMode="auto">
          <a:xfrm flipV="1">
            <a:off x="2195513" y="2349500"/>
            <a:ext cx="1871662" cy="10795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27"/>
          <p:cNvSpPr>
            <a:spLocks noChangeShapeType="1"/>
          </p:cNvSpPr>
          <p:nvPr/>
        </p:nvSpPr>
        <p:spPr bwMode="auto">
          <a:xfrm>
            <a:off x="2195513" y="3429000"/>
            <a:ext cx="2089150" cy="10795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0" y="0"/>
            <a:ext cx="7200800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1"/>
                </a:solidFill>
              </a:rPr>
              <a:t>Скорость тел на горизонте событий имеют одну и </a:t>
            </a:r>
            <a:r>
              <a:rPr lang="ru-RU" dirty="0" smtClean="0">
                <a:solidFill>
                  <a:schemeClr val="bg1"/>
                </a:solidFill>
              </a:rPr>
              <a:t>ту же </a:t>
            </a:r>
            <a:r>
              <a:rPr lang="ru-RU" dirty="0">
                <a:solidFill>
                  <a:schemeClr val="bg1"/>
                </a:solidFill>
              </a:rPr>
              <a:t>скорость.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  <p:bldP spid="5132" grpId="0" animBg="1"/>
      <p:bldP spid="5135" grpId="0" animBg="1"/>
      <p:bldP spid="5136" grpId="0"/>
      <p:bldP spid="5137" grpId="0" animBg="1"/>
      <p:bldP spid="12" grpId="0" animBg="1"/>
      <p:bldP spid="13" grpId="0" animBg="1"/>
      <p:bldP spid="14" grpId="0"/>
      <p:bldP spid="5138" grpId="0"/>
      <p:bldP spid="5140" grpId="0" animBg="1"/>
      <p:bldP spid="15" grpId="0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748464" cy="797768"/>
          </a:xfrm>
        </p:spPr>
        <p:txBody>
          <a:bodyPr/>
          <a:lstStyle/>
          <a:p>
            <a:pPr algn="ctr"/>
            <a:r>
              <a:rPr lang="ru-RU" b="0" dirty="0" smtClean="0"/>
              <a:t>Структура чёрной дыры</a:t>
            </a:r>
            <a:endParaRPr lang="ru-RU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748464" cy="3240360"/>
          </a:xfrm>
        </p:spPr>
        <p:txBody>
          <a:bodyPr>
            <a:noAutofit/>
          </a:bodyPr>
          <a:lstStyle/>
          <a:p>
            <a:pPr marL="0" indent="269875">
              <a:spcBef>
                <a:spcPts val="0"/>
              </a:spcBef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Сингулярность</a:t>
            </a:r>
            <a:r>
              <a:rPr lang="ru-RU" sz="2000" dirty="0" smtClean="0"/>
              <a:t> - всё вещество черной дыры собранное в бесконечно малую точку бесконечной плотности в самом ее центре. </a:t>
            </a:r>
          </a:p>
          <a:p>
            <a:pPr marL="0" indent="269875">
              <a:spcBef>
                <a:spcPts val="0"/>
              </a:spcBef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Горизонт событий </a:t>
            </a:r>
            <a:r>
              <a:rPr lang="ru-RU" sz="2000" dirty="0" smtClean="0"/>
              <a:t>- граница черной дыры </a:t>
            </a:r>
          </a:p>
          <a:p>
            <a:pPr marL="0" indent="269875">
              <a:spcBef>
                <a:spcPts val="0"/>
              </a:spcBef>
              <a:buNone/>
            </a:pPr>
            <a:r>
              <a:rPr lang="ru-RU" sz="2000" dirty="0" smtClean="0"/>
              <a:t>Лучи света отклоняются мощным гравитационным полем, окружающим черную дыру. Вдали от дыры лучи искривляются слабо. Если же луч проходит совсем рядом с дырой, она может захватить его на круговую орбиту или засосать в себя совсем. </a:t>
            </a:r>
          </a:p>
        </p:txBody>
      </p:sp>
      <p:pic>
        <p:nvPicPr>
          <p:cNvPr id="4" name="Рисунок 13" descr="http://images.astronet.ru/pubd/2002/05/14/0001176804/kaufman-08/kaufman-08.files/image0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05064"/>
            <a:ext cx="4248150" cy="2747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11" descr="http://images.astronet.ru/pubd/2002/05/14/0001176804/kaufman-08/kaufman-08.files/image0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933056"/>
            <a:ext cx="4499992" cy="2798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820472" cy="9807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/>
              <a:t>Радиус Шварцшильда (гравитационный радиус)</a:t>
            </a:r>
            <a:endParaRPr lang="ru-RU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4896544" cy="5661248"/>
          </a:xfrm>
        </p:spPr>
        <p:txBody>
          <a:bodyPr>
            <a:normAutofit/>
          </a:bodyPr>
          <a:lstStyle/>
          <a:p>
            <a:pPr marL="0" indent="179388">
              <a:buNone/>
            </a:pPr>
            <a:r>
              <a:rPr lang="ru-RU" sz="2000" dirty="0" smtClean="0"/>
              <a:t>В 1906 году немецкий физик </a:t>
            </a:r>
            <a:r>
              <a:rPr lang="ru-RU" sz="2000" dirty="0" err="1" smtClean="0"/>
              <a:t>Шварцшильц</a:t>
            </a:r>
            <a:r>
              <a:rPr lang="ru-RU" sz="2000" dirty="0" smtClean="0"/>
              <a:t> получил решение уравнений общей теории относительности для поля тяготения сферического тела. </a:t>
            </a:r>
          </a:p>
          <a:p>
            <a:pPr marL="0" indent="179388">
              <a:buNone/>
            </a:pPr>
            <a:r>
              <a:rPr lang="ru-RU" sz="2000" dirty="0" smtClean="0"/>
              <a:t>Радиус Шварцшильда – критический радиус чёрной дыры. </a:t>
            </a:r>
          </a:p>
          <a:p>
            <a:pPr marL="0" indent="179388">
              <a:buNone/>
            </a:pPr>
            <a:r>
              <a:rPr lang="ru-RU" sz="2000" dirty="0" smtClean="0"/>
              <a:t>Для Земли – 9 мм.</a:t>
            </a:r>
          </a:p>
          <a:p>
            <a:pPr marL="0" indent="179388">
              <a:buNone/>
            </a:pPr>
            <a:r>
              <a:rPr lang="ru-RU" sz="2000" dirty="0" smtClean="0"/>
              <a:t>Для Солнца – 3 км.</a:t>
            </a: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1556792"/>
            <a:ext cx="2318258" cy="13681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436096" y="3212976"/>
            <a:ext cx="3385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G </a:t>
            </a:r>
            <a:r>
              <a:rPr lang="en-US" dirty="0" smtClean="0"/>
              <a:t>– </a:t>
            </a:r>
            <a:r>
              <a:rPr lang="ru-RU" dirty="0" smtClean="0"/>
              <a:t>гравитационная постоянная</a:t>
            </a:r>
          </a:p>
          <a:p>
            <a:r>
              <a:rPr lang="en-US" b="1" dirty="0" smtClean="0"/>
              <a:t>c </a:t>
            </a:r>
            <a:r>
              <a:rPr lang="en-US" dirty="0" smtClean="0"/>
              <a:t>– </a:t>
            </a:r>
            <a:r>
              <a:rPr lang="en-US" dirty="0" err="1" smtClean="0"/>
              <a:t>скорость</a:t>
            </a:r>
            <a:r>
              <a:rPr lang="en-US" dirty="0" smtClean="0"/>
              <a:t> </a:t>
            </a:r>
            <a:r>
              <a:rPr lang="en-US" dirty="0" err="1" smtClean="0"/>
              <a:t>света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1340768"/>
            <a:ext cx="3754760" cy="4572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Немецкий астроном Карл Шварцшильд (1873–1916) в последние годы своей жизни, используя уравнения общей теории относительности Эйнштейна, рассчитал гравитационное поле вокруг массы нулевого объема.)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004048" cy="630266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chemeClr val="bg1"/>
                </a:solidFill>
              </a:rPr>
              <a:t>Особый интерес представляет возможность гравитационного захвата тел Черной дырой.</a:t>
            </a:r>
          </a:p>
        </p:txBody>
      </p:sp>
      <p:graphicFrame>
        <p:nvGraphicFramePr>
          <p:cNvPr id="5122" name="Object 5"/>
          <p:cNvGraphicFramePr>
            <a:graphicFrameLocks noChangeAspect="1"/>
          </p:cNvGraphicFramePr>
          <p:nvPr/>
        </p:nvGraphicFramePr>
        <p:xfrm>
          <a:off x="6876256" y="692696"/>
          <a:ext cx="1947862" cy="219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7" name="Точечный рисунок" r:id="rId3" imgW="2266667" imgH="2553056" progId="PBrush">
                  <p:embed/>
                </p:oleObj>
              </mc:Choice>
              <mc:Fallback>
                <p:oleObj name="Точечный рисунок" r:id="rId3" imgW="2266667" imgH="2553056" progId="PBrush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692696"/>
                        <a:ext cx="1947862" cy="219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8" name="Text Box 6"/>
          <p:cNvSpPr txBox="1">
            <a:spLocks noChangeArrowheads="1"/>
          </p:cNvSpPr>
          <p:nvPr/>
        </p:nvSpPr>
        <p:spPr bwMode="auto">
          <a:xfrm>
            <a:off x="250825" y="765175"/>
            <a:ext cx="60499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1. Если скорость тела вдали от Черной дыры много меньше световой и траектория его движения подходит близко к окружности с                </a:t>
            </a:r>
            <a:r>
              <a:rPr lang="ru-RU" dirty="0" smtClean="0"/>
              <a:t>    , то </a:t>
            </a:r>
            <a:r>
              <a:rPr lang="ru-RU" dirty="0"/>
              <a:t>тело совершит много оборотов вокруг Черной дыры, прежде чем снова улетит в космос.</a:t>
            </a:r>
          </a:p>
        </p:txBody>
      </p:sp>
      <p:sp>
        <p:nvSpPr>
          <p:cNvPr id="512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3105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31" name="Text Box 12"/>
          <p:cNvSpPr txBox="1">
            <a:spLocks noChangeArrowheads="1"/>
          </p:cNvSpPr>
          <p:nvPr/>
        </p:nvSpPr>
        <p:spPr bwMode="auto">
          <a:xfrm>
            <a:off x="251520" y="2132856"/>
            <a:ext cx="60499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2. Если тело подойдет вплотную к указанной окружности, то его орбита будет неограниченно навиваться на окружность. Тело окажется </a:t>
            </a:r>
            <a:r>
              <a:rPr lang="ru-RU" dirty="0" err="1"/>
              <a:t>гравитационно</a:t>
            </a:r>
            <a:r>
              <a:rPr lang="ru-RU" dirty="0"/>
              <a:t> захваченным Черной дырой и никогда снова не улетит в космос.</a:t>
            </a:r>
          </a:p>
        </p:txBody>
      </p:sp>
      <p:graphicFrame>
        <p:nvGraphicFramePr>
          <p:cNvPr id="5124" name="Object 13"/>
          <p:cNvGraphicFramePr>
            <a:graphicFrameLocks noChangeAspect="1"/>
          </p:cNvGraphicFramePr>
          <p:nvPr/>
        </p:nvGraphicFramePr>
        <p:xfrm>
          <a:off x="6948264" y="3861048"/>
          <a:ext cx="1711895" cy="2407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8" name="Точечный рисунок" r:id="rId5" imgW="1895238" imgH="2666667" progId="PBrush">
                  <p:embed/>
                </p:oleObj>
              </mc:Choice>
              <mc:Fallback>
                <p:oleObj name="Точечный рисунок" r:id="rId5" imgW="1895238" imgH="2666667" progId="PBrush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3861048"/>
                        <a:ext cx="1711895" cy="24079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2" name="Text Box 14"/>
          <p:cNvSpPr txBox="1">
            <a:spLocks noChangeArrowheads="1"/>
          </p:cNvSpPr>
          <p:nvPr/>
        </p:nvSpPr>
        <p:spPr bwMode="auto">
          <a:xfrm>
            <a:off x="251520" y="3429000"/>
            <a:ext cx="611981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3. Если тело подлетит ещё ближе к Черной дыре, то после нескольких оборотов или даже не успев сделать ни одного оборота, оно упадет в Черную дыру.</a:t>
            </a:r>
          </a:p>
        </p:txBody>
      </p:sp>
      <p:graphicFrame>
        <p:nvGraphicFramePr>
          <p:cNvPr id="5125" name="Object 9"/>
          <p:cNvGraphicFramePr>
            <a:graphicFrameLocks noChangeAspect="1"/>
          </p:cNvGraphicFramePr>
          <p:nvPr/>
        </p:nvGraphicFramePr>
        <p:xfrm>
          <a:off x="7092280" y="2924944"/>
          <a:ext cx="1204506" cy="863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9" name="Формула" r:id="rId7" imgW="482400" imgH="241200" progId="Equation.3">
                  <p:embed/>
                </p:oleObj>
              </mc:Choice>
              <mc:Fallback>
                <p:oleObj name="Формула" r:id="rId7" imgW="482400" imgH="241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80" y="2924944"/>
                        <a:ext cx="1204506" cy="8637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11"/>
          <p:cNvGraphicFramePr>
            <a:graphicFrameLocks noChangeAspect="1"/>
          </p:cNvGraphicFramePr>
          <p:nvPr/>
        </p:nvGraphicFramePr>
        <p:xfrm>
          <a:off x="1691680" y="1340768"/>
          <a:ext cx="7921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0" name="Формула" r:id="rId9" imgW="482391" imgH="241195" progId="Equation.3">
                  <p:embed/>
                </p:oleObj>
              </mc:Choice>
              <mc:Fallback>
                <p:oleObj name="Формула" r:id="rId9" imgW="482391" imgH="241195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340768"/>
                        <a:ext cx="792162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296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4932040" cy="3755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5292080" y="0"/>
            <a:ext cx="3851920" cy="6717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100" dirty="0"/>
              <a:t>Чёрные дыры характеризуются тремя параметрами: </a:t>
            </a:r>
            <a:endParaRPr lang="ru-RU" sz="2100" dirty="0" smtClean="0"/>
          </a:p>
          <a:p>
            <a:pPr indent="360363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100" dirty="0" smtClean="0"/>
              <a:t>массой </a:t>
            </a:r>
            <a:r>
              <a:rPr lang="ru-RU" sz="2100" dirty="0"/>
              <a:t>(M), </a:t>
            </a:r>
          </a:p>
          <a:p>
            <a:pPr indent="360363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100" dirty="0" smtClean="0"/>
              <a:t>моментом </a:t>
            </a:r>
            <a:r>
              <a:rPr lang="ru-RU" sz="2100" dirty="0"/>
              <a:t>вращения (L</a:t>
            </a:r>
            <a:r>
              <a:rPr lang="ru-RU" sz="2100" dirty="0" smtClean="0"/>
              <a:t>),</a:t>
            </a:r>
          </a:p>
          <a:p>
            <a:pPr indent="360363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100" dirty="0" smtClean="0"/>
              <a:t>электрическим </a:t>
            </a:r>
            <a:r>
              <a:rPr lang="ru-RU" sz="2100" dirty="0"/>
              <a:t>зарядом (Q</a:t>
            </a:r>
            <a:r>
              <a:rPr lang="ru-RU" sz="2100" dirty="0" smtClean="0"/>
              <a:t>).</a:t>
            </a:r>
          </a:p>
          <a:p>
            <a:pPr>
              <a:spcBef>
                <a:spcPct val="50000"/>
              </a:spcBef>
            </a:pPr>
            <a:r>
              <a:rPr lang="ru-RU" sz="2100" dirty="0" smtClean="0"/>
              <a:t> </a:t>
            </a:r>
            <a:r>
              <a:rPr lang="ru-RU" sz="2100" dirty="0"/>
              <a:t>Все они складываются из соответствующих характеристик упавших в неё тел и излучения. </a:t>
            </a:r>
            <a:endParaRPr lang="ru-RU" sz="2100" dirty="0" smtClean="0"/>
          </a:p>
          <a:p>
            <a:pPr>
              <a:spcBef>
                <a:spcPct val="50000"/>
              </a:spcBef>
            </a:pPr>
            <a:endParaRPr lang="ru-RU" sz="2100" dirty="0" smtClean="0"/>
          </a:p>
          <a:p>
            <a:r>
              <a:rPr lang="ru-RU" sz="2100" i="1" dirty="0" smtClean="0"/>
              <a:t>По ту сторону чёрных дыр, как полагают некоторые астрофизики, расположены объекты не менее загадочные: „белые дыры“. Если чёрные дыры без устали поглощают материю, белые дыры неустанно порождают её.</a:t>
            </a:r>
            <a:endParaRPr lang="ru-RU" sz="2100" dirty="0"/>
          </a:p>
        </p:txBody>
      </p:sp>
      <p:graphicFrame>
        <p:nvGraphicFramePr>
          <p:cNvPr id="30722" name="Object 10"/>
          <p:cNvGraphicFramePr>
            <a:graphicFrameLocks noChangeAspect="1"/>
          </p:cNvGraphicFramePr>
          <p:nvPr/>
        </p:nvGraphicFramePr>
        <p:xfrm>
          <a:off x="395536" y="3789040"/>
          <a:ext cx="2016224" cy="2761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Точечный рисунок" r:id="rId4" imgW="1752381" imgH="2400635" progId="PBrush">
                  <p:embed/>
                </p:oleObj>
              </mc:Choice>
              <mc:Fallback>
                <p:oleObj name="Точечный рисунок" r:id="rId4" imgW="1752381" imgH="2400635" progId="PBrush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789040"/>
                        <a:ext cx="2016224" cy="27613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820472" cy="2304256"/>
          </a:xfrm>
        </p:spPr>
        <p:txBody>
          <a:bodyPr>
            <a:normAutofit/>
          </a:bodyPr>
          <a:lstStyle/>
          <a:p>
            <a:pPr marL="0" indent="90488">
              <a:buNone/>
            </a:pPr>
            <a:r>
              <a:rPr lang="ru-RU" sz="2400" dirty="0" smtClean="0"/>
              <a:t>Считается, что черные дыры, размером со звезду, являются телами больших звёзд, которые просто уменьшились до таких размеров после того, как израсходовали всё своё водородное поле.</a:t>
            </a:r>
            <a:endParaRPr lang="ru-RU" sz="2400" dirty="0"/>
          </a:p>
        </p:txBody>
      </p:sp>
      <p:pic>
        <p:nvPicPr>
          <p:cNvPr id="20482" name="Picture 2" descr="http://spacereal.ru/wp-content/uploads/2011/02/kolichestve-ch%E2%80%A6r-vo-vselenn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08920"/>
            <a:ext cx="4283968" cy="3841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8" descr="_ae_8_2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05971" y="1628800"/>
            <a:ext cx="4738029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</TotalTime>
  <Words>884</Words>
  <Application>Microsoft Office PowerPoint</Application>
  <PresentationFormat>Экран (4:3)</PresentationFormat>
  <Paragraphs>64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1" baseType="lpstr">
      <vt:lpstr>宋体</vt:lpstr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Точечный рисунок</vt:lpstr>
      <vt:lpstr>Формула</vt:lpstr>
      <vt:lpstr>Чёрные дыры.</vt:lpstr>
      <vt:lpstr>Понятие «чёрная дыра»</vt:lpstr>
      <vt:lpstr>Презентация PowerPoint</vt:lpstr>
      <vt:lpstr>Структура чёрной дыры</vt:lpstr>
      <vt:lpstr>Радиус Шварцшильда (гравитационный радиус)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Черные дыры во Вселенной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Чёрные дыры.</dc:title>
  <dc:creator>Алина</dc:creator>
  <cp:lastModifiedBy>андрей</cp:lastModifiedBy>
  <cp:revision>17</cp:revision>
  <dcterms:created xsi:type="dcterms:W3CDTF">2015-05-13T12:11:28Z</dcterms:created>
  <dcterms:modified xsi:type="dcterms:W3CDTF">2022-05-16T20:15:29Z</dcterms:modified>
</cp:coreProperties>
</file>