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4" r:id="rId3"/>
    <p:sldId id="264" r:id="rId4"/>
    <p:sldId id="266" r:id="rId5"/>
    <p:sldId id="265" r:id="rId6"/>
    <p:sldId id="268" r:id="rId7"/>
    <p:sldId id="273" r:id="rId8"/>
    <p:sldId id="267" r:id="rId9"/>
    <p:sldId id="269" r:id="rId10"/>
    <p:sldId id="263" r:id="rId11"/>
    <p:sldId id="270" r:id="rId12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0066"/>
    <a:srgbClr val="666699"/>
    <a:srgbClr val="00CC00"/>
    <a:srgbClr val="660033"/>
    <a:srgbClr val="CC0066"/>
    <a:srgbClr val="04374A"/>
    <a:srgbClr val="FF0066"/>
    <a:srgbClr val="00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604" autoAdjust="0"/>
  </p:normalViewPr>
  <p:slideViewPr>
    <p:cSldViewPr>
      <p:cViewPr varScale="1">
        <p:scale>
          <a:sx n="72" d="100"/>
          <a:sy n="72" d="100"/>
        </p:scale>
        <p:origin x="112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528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599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982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121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805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11960" y="1916832"/>
            <a:ext cx="4932040" cy="1224136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9512" y="53374"/>
            <a:ext cx="8784976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2"/>
          <p:cNvSpPr>
            <a:spLocks noGrp="1"/>
          </p:cNvSpPr>
          <p:nvPr>
            <p:ph idx="1"/>
          </p:nvPr>
        </p:nvSpPr>
        <p:spPr>
          <a:xfrm>
            <a:off x="1331640" y="1628800"/>
            <a:ext cx="7704856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3374"/>
            <a:ext cx="8784976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1640" y="1628800"/>
            <a:ext cx="7704856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geografianovestibular.com/2020/12/08/podcast-radio-geografica-geografia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hyperlink" Target="https://pxhere.com/ru/photo/857606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emf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692696"/>
            <a:ext cx="5724128" cy="1224136"/>
          </a:xfrm>
        </p:spPr>
        <p:txBody>
          <a:bodyPr>
            <a:noAutofit/>
          </a:bodyPr>
          <a:lstStyle/>
          <a:p>
            <a:br>
              <a:rPr lang="ru-RU" sz="7200" b="1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 </a:t>
            </a:r>
            <a:b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91880" y="580526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100375"/>
            <a:ext cx="6445222" cy="1185223"/>
          </a:xfrm>
        </p:spPr>
        <p:txBody>
          <a:bodyPr>
            <a:normAutofit/>
          </a:bodyPr>
          <a:lstStyle/>
          <a:p>
            <a:r>
              <a:rPr lang="ru-RU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Вопросы:</a:t>
            </a:r>
          </a:p>
        </p:txBody>
      </p:sp>
      <p:sp>
        <p:nvSpPr>
          <p:cNvPr id="24" name="Line 253"/>
          <p:cNvSpPr>
            <a:spLocks noChangeShapeType="1"/>
          </p:cNvSpPr>
          <p:nvPr/>
        </p:nvSpPr>
        <p:spPr bwMode="gray">
          <a:xfrm flipV="1">
            <a:off x="2500048" y="5879827"/>
            <a:ext cx="6266685" cy="16275"/>
          </a:xfrm>
          <a:prstGeom prst="line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5" name="Rectangle 254"/>
          <p:cNvSpPr>
            <a:spLocks noChangeArrowheads="1"/>
          </p:cNvSpPr>
          <p:nvPr/>
        </p:nvSpPr>
        <p:spPr bwMode="gray">
          <a:xfrm rot="3419336">
            <a:off x="2093803" y="5292898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2172466" y="532464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4</a:t>
            </a: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2349472" y="2288799"/>
            <a:ext cx="6362848" cy="0"/>
          </a:xfrm>
          <a:prstGeom prst="line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2093801" y="1672125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185086" y="1478136"/>
            <a:ext cx="6406179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ученные собирают информацию</a:t>
            </a:r>
          </a:p>
          <a:p>
            <a:pPr eaLnBrk="0" hangingPunct="0"/>
            <a:r>
              <a:rPr lang="ru-RU" sz="24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Земле?</a:t>
            </a:r>
            <a:endParaRPr lang="en-US" sz="2400" b="1" dirty="0">
              <a:solidFill>
                <a:srgbClr val="66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2172465" y="164955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 flipV="1">
            <a:off x="2513846" y="3364810"/>
            <a:ext cx="6283485" cy="4431"/>
          </a:xfrm>
          <a:prstGeom prst="line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2119530" y="2761606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2187496" y="279335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 flipV="1">
            <a:off x="2473801" y="4442925"/>
            <a:ext cx="6345083" cy="9064"/>
          </a:xfrm>
          <a:prstGeom prst="line">
            <a:avLst/>
          </a:prstGeom>
          <a:noFill/>
          <a:ln w="25400">
            <a:solidFill>
              <a:schemeClr val="bg1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2119531" y="3812875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2196098" y="384462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3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3185086" y="2533813"/>
            <a:ext cx="5492979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66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 источники информации.</a:t>
            </a:r>
          </a:p>
          <a:p>
            <a:pPr eaLnBrk="0" hangingPunct="0"/>
            <a:r>
              <a:rPr lang="ru-RU" sz="2400" b="1" dirty="0">
                <a:solidFill>
                  <a:srgbClr val="66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их роль для географии?</a:t>
            </a:r>
            <a:endParaRPr lang="en-US" sz="2400" b="1" dirty="0">
              <a:solidFill>
                <a:srgbClr val="6666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3165515" y="3620992"/>
            <a:ext cx="589257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значение космических технологий</a:t>
            </a:r>
          </a:p>
          <a:p>
            <a:pPr eaLnBrk="0" hangingPunct="0"/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географической науки?</a:t>
            </a:r>
            <a:endParaRPr lang="en-US" sz="2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 Box 271"/>
          <p:cNvSpPr txBox="1">
            <a:spLocks noChangeArrowheads="1"/>
          </p:cNvSpPr>
          <p:nvPr/>
        </p:nvSpPr>
        <p:spPr bwMode="gray">
          <a:xfrm>
            <a:off x="3165515" y="4766185"/>
            <a:ext cx="546303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000" b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в тексте параграфа ответ на вопрос:</a:t>
            </a:r>
          </a:p>
          <a:p>
            <a:pPr eaLnBrk="0" hangingPunct="0"/>
            <a:r>
              <a:rPr lang="ru-RU" sz="2000" b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наблюдения  и исследования в космосе </a:t>
            </a:r>
          </a:p>
          <a:p>
            <a:pPr eaLnBrk="0" hangingPunct="0"/>
            <a:r>
              <a:rPr lang="ru-RU" sz="2000" b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помогают решать земные проблемы?</a:t>
            </a:r>
            <a:endParaRPr lang="en-US" sz="2000" b="1" dirty="0">
              <a:solidFill>
                <a:srgbClr val="00CC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332656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772816"/>
            <a:ext cx="748883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§ 5 стр. 20-21</a:t>
            </a:r>
          </a:p>
          <a:p>
            <a:pPr algn="ctr"/>
            <a:endParaRPr lang="ru-RU" sz="4400" b="1" i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задание</a:t>
            </a:r>
          </a:p>
          <a:p>
            <a:pPr algn="ctr"/>
            <a:r>
              <a:rPr lang="ru-RU" sz="44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стр. 22 учебника</a:t>
            </a:r>
          </a:p>
        </p:txBody>
      </p:sp>
    </p:spTree>
    <p:extLst>
      <p:ext uri="{BB962C8B-B14F-4D97-AF65-F5344CB8AC3E}">
        <p14:creationId xmlns:p14="http://schemas.microsoft.com/office/powerpoint/2010/main" val="144264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8AFD6E-17A9-A420-90E3-64968F6B7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Повторение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5B4C28-87DA-EC61-AF4B-23C800639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1052736"/>
            <a:ext cx="6768752" cy="46085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/>
              <a:t>1)</a:t>
            </a:r>
            <a:r>
              <a:rPr lang="ru-RU" sz="1400" dirty="0"/>
              <a:t> </a:t>
            </a:r>
            <a:r>
              <a:rPr lang="ru-RU" sz="1600" b="1" dirty="0"/>
              <a:t>Кто впервые ввёл термина «география»:</a:t>
            </a:r>
          </a:p>
          <a:p>
            <a:r>
              <a:rPr lang="ru-RU" sz="1400" dirty="0"/>
              <a:t>А) Геродот          Б) Аристотель       В) Эратосфен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600" b="1" dirty="0"/>
              <a:t>2) Кто создал первую карту  </a:t>
            </a:r>
          </a:p>
          <a:p>
            <a:r>
              <a:rPr lang="ru-RU" sz="1400" dirty="0"/>
              <a:t>А) </a:t>
            </a:r>
            <a:r>
              <a:rPr lang="ru-RU" sz="1400" dirty="0" err="1"/>
              <a:t>Пифей</a:t>
            </a:r>
            <a:r>
              <a:rPr lang="ru-RU" sz="1400" dirty="0"/>
              <a:t>                Б) </a:t>
            </a:r>
            <a:r>
              <a:rPr lang="ru-RU" sz="1400" dirty="0" err="1"/>
              <a:t>Гекатей</a:t>
            </a:r>
            <a:r>
              <a:rPr lang="ru-RU" sz="1400" dirty="0"/>
              <a:t>           В) Птолемей</a:t>
            </a:r>
          </a:p>
          <a:p>
            <a:endParaRPr lang="ru-RU" sz="1400" dirty="0"/>
          </a:p>
          <a:p>
            <a:pPr marL="0" indent="0">
              <a:buNone/>
            </a:pPr>
            <a:r>
              <a:rPr lang="ru-RU" sz="1600" b="1" dirty="0"/>
              <a:t>3) Первым кругосветное путешествие  совершил:</a:t>
            </a:r>
          </a:p>
          <a:p>
            <a:r>
              <a:rPr lang="ru-RU" sz="1400" dirty="0"/>
              <a:t>А) Х. Колумб          Б) М. Поло         В) М. Лазарев       Г) Ф. Магеллан      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600" b="1" dirty="0"/>
              <a:t>4) Кто из путешественников открыл пролив между Евразией и Америкой</a:t>
            </a:r>
          </a:p>
          <a:p>
            <a:r>
              <a:rPr lang="ru-RU" sz="1400" dirty="0"/>
              <a:t>А) В. Атласов         Б) С. Дежнёв      В) А. Чириков         Г) В. Беринг  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600" b="1" dirty="0"/>
              <a:t>5)  Открытие Австралии  состоялось:</a:t>
            </a:r>
          </a:p>
          <a:p>
            <a:pPr marL="0" indent="0">
              <a:buNone/>
            </a:pPr>
            <a:r>
              <a:rPr lang="ru-RU" sz="1400" dirty="0"/>
              <a:t>              А) в 1492 г. Х. Колумбом</a:t>
            </a:r>
          </a:p>
          <a:p>
            <a:pPr marL="0" indent="0">
              <a:buNone/>
            </a:pPr>
            <a:r>
              <a:rPr lang="ru-RU" sz="1400" dirty="0"/>
              <a:t>              Б) в 1820 г. </a:t>
            </a:r>
            <a:r>
              <a:rPr lang="ru-RU" sz="1400" dirty="0" err="1"/>
              <a:t>Ф.Ф.Беллинсгаузеном</a:t>
            </a:r>
            <a:r>
              <a:rPr lang="ru-RU" sz="1400" dirty="0"/>
              <a:t> и М.П. Лазаревым</a:t>
            </a:r>
          </a:p>
          <a:p>
            <a:pPr marL="0" indent="0">
              <a:buNone/>
            </a:pPr>
            <a:r>
              <a:rPr lang="ru-RU" sz="1400" dirty="0"/>
              <a:t>              В) в 1521 г. Ф. Магелланом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600" b="1" dirty="0"/>
              <a:t>6) На каком материке совершал открытия Абель Тасман?</a:t>
            </a:r>
          </a:p>
          <a:p>
            <a:r>
              <a:rPr lang="ru-RU" sz="1400" dirty="0"/>
              <a:t>А) в Северной Америке      Б) в Африке</a:t>
            </a:r>
          </a:p>
          <a:p>
            <a:r>
              <a:rPr lang="ru-RU" sz="1400" dirty="0"/>
              <a:t>В) в Австралии                      Г) в Антарктиде</a:t>
            </a:r>
          </a:p>
        </p:txBody>
      </p:sp>
    </p:spTree>
    <p:extLst>
      <p:ext uri="{BB962C8B-B14F-4D97-AF65-F5344CB8AC3E}">
        <p14:creationId xmlns:p14="http://schemas.microsoft.com/office/powerpoint/2010/main" val="50206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этап научных географических исследований»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51042"/>
            <a:ext cx="3528392" cy="49987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Непрерывное наблюдение за поверхностью Земли, стало возможным с созданием </a:t>
            </a:r>
            <a:r>
              <a:rPr lang="ru-RU" sz="2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искусственных спутников в 1957 году </a:t>
            </a:r>
            <a:endParaRPr lang="ru-RU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" y="3916351"/>
            <a:ext cx="4347265" cy="2941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788024" y="1772816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B0F0"/>
              </a:solidFill>
            </a:endParaRPr>
          </a:p>
          <a:p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11" y="1475303"/>
            <a:ext cx="3403190" cy="2642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5231710" y="4149081"/>
            <a:ext cx="402080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500" b="1" i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5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12 апреля 1961 года- совершён и  первый пилотируемый полет: первым в мире космонавтом был  русский, уроженец Смоленской области </a:t>
            </a:r>
            <a:r>
              <a:rPr lang="ru-RU" sz="1600" b="1" i="1" dirty="0">
                <a:solidFill>
                  <a:srgbClr val="33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Юрий Гагарин.</a:t>
            </a:r>
          </a:p>
        </p:txBody>
      </p:sp>
    </p:spTree>
    <p:extLst>
      <p:ext uri="{BB962C8B-B14F-4D97-AF65-F5344CB8AC3E}">
        <p14:creationId xmlns:p14="http://schemas.microsoft.com/office/powerpoint/2010/main" val="180882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сегодня собирают информацию  о Земле?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486892" y="1426318"/>
            <a:ext cx="3456384" cy="4896544"/>
          </a:xfrm>
        </p:spPr>
        <p:txBody>
          <a:bodyPr>
            <a:normAutofit lnSpcReduction="1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1600" b="1" i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Спутники собирают информацию</a:t>
            </a:r>
            <a:r>
              <a:rPr lang="ru-RU" sz="1600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lvl="0" indent="0" algn="ctr">
              <a:spcBef>
                <a:spcPts val="0"/>
              </a:spcBef>
              <a:buNone/>
            </a:pPr>
            <a:endParaRPr lang="ru-RU" sz="16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buFontTx/>
              <a:buAutoNum type="arabicPeriod"/>
            </a:pPr>
            <a:r>
              <a:rPr lang="ru-RU" sz="1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биоспутники</a:t>
            </a:r>
            <a:r>
              <a:rPr lang="ru-RU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(выполнение в космосе научных исследований над животными</a:t>
            </a:r>
          </a:p>
          <a:p>
            <a:pPr lvl="0">
              <a:spcBef>
                <a:spcPts val="0"/>
              </a:spcBef>
              <a:buFontTx/>
              <a:buAutoNum type="arabicPeriod"/>
            </a:pPr>
            <a:r>
              <a:rPr lang="ru-RU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астрономические спутники (наблюдение за космическими объектами)</a:t>
            </a:r>
          </a:p>
          <a:p>
            <a:pPr lvl="0">
              <a:spcBef>
                <a:spcPts val="0"/>
              </a:spcBef>
              <a:buFontTx/>
              <a:buAutoNum type="arabicPeriod"/>
            </a:pPr>
            <a:r>
              <a:rPr lang="ru-RU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спутники (изучение и предсказание земного климата)</a:t>
            </a:r>
          </a:p>
          <a:p>
            <a:pPr lvl="0">
              <a:spcBef>
                <a:spcPts val="0"/>
              </a:spcBef>
              <a:buFontTx/>
              <a:buAutoNum type="arabicPeriod"/>
            </a:pPr>
            <a:r>
              <a:rPr lang="ru-RU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 спутники телекоммуникации, связи и навигации и др.</a:t>
            </a:r>
          </a:p>
          <a:p>
            <a:pPr lvl="0">
              <a:spcBef>
                <a:spcPts val="0"/>
              </a:spcBef>
              <a:buFontTx/>
              <a:buAutoNum type="arabicPeriod"/>
            </a:pPr>
            <a:endParaRPr lang="ru-RU" sz="16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b="1" i="1" dirty="0">
                <a:solidFill>
                  <a:srgbClr val="66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Информация, получаемая со спутников и пилотируемых космических кораблей, позволяет исследовать поверхность Земли.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238597"/>
            <a:ext cx="3960590" cy="26359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3" y="4004781"/>
            <a:ext cx="4270429" cy="2842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8883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505" y="-99392"/>
            <a:ext cx="8784976" cy="1185223"/>
          </a:xfrm>
        </p:spPr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получают и где хранят географическую информацию?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74023" y="1028090"/>
            <a:ext cx="7848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u="sng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ГЕОГРАФИЧЕСКОЙ ИНФОРМАЦИИ </a:t>
            </a:r>
          </a:p>
        </p:txBody>
      </p:sp>
      <p:grpSp>
        <p:nvGrpSpPr>
          <p:cNvPr id="26" name="Group 11"/>
          <p:cNvGrpSpPr>
            <a:grpSpLocks/>
          </p:cNvGrpSpPr>
          <p:nvPr/>
        </p:nvGrpSpPr>
        <p:grpSpPr bwMode="auto">
          <a:xfrm>
            <a:off x="147953" y="2775207"/>
            <a:ext cx="1445429" cy="1796003"/>
            <a:chOff x="642" y="1572"/>
            <a:chExt cx="1359" cy="2158"/>
          </a:xfrm>
        </p:grpSpPr>
        <p:sp>
          <p:nvSpPr>
            <p:cNvPr id="27" name="Freeform 12"/>
            <p:cNvSpPr>
              <a:spLocks/>
            </p:cNvSpPr>
            <p:nvPr/>
          </p:nvSpPr>
          <p:spPr bwMode="ltGray">
            <a:xfrm>
              <a:off x="642" y="1572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rgbClr val="F07F09"/>
                </a:gs>
                <a:gs pos="100000">
                  <a:srgbClr val="F07F0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07F09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ltGray">
            <a:xfrm>
              <a:off x="650" y="1576"/>
              <a:ext cx="1348" cy="377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309" y="340"/>
                </a:cxn>
                <a:cxn ang="0">
                  <a:pos x="670" y="225"/>
                </a:cxn>
                <a:cxn ang="0">
                  <a:pos x="1042" y="9"/>
                </a:cxn>
                <a:cxn ang="0">
                  <a:pos x="1348" y="165"/>
                </a:cxn>
              </a:cxnLst>
              <a:rect l="0" t="0" r="r" b="b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ltGray">
            <a:xfrm>
              <a:off x="653" y="3473"/>
              <a:ext cx="1345" cy="255"/>
            </a:xfrm>
            <a:custGeom>
              <a:avLst/>
              <a:gdLst/>
              <a:ahLst/>
              <a:cxnLst>
                <a:cxn ang="0">
                  <a:pos x="1345" y="118"/>
                </a:cxn>
                <a:cxn ang="0">
                  <a:pos x="1015" y="1"/>
                </a:cxn>
                <a:cxn ang="0">
                  <a:pos x="718" y="112"/>
                </a:cxn>
                <a:cxn ang="0">
                  <a:pos x="295" y="253"/>
                </a:cxn>
                <a:cxn ang="0">
                  <a:pos x="0" y="102"/>
                </a:cxn>
              </a:cxnLst>
              <a:rect l="0" t="0" r="r" b="b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>
              <a:solidFill>
                <a:srgbClr val="000000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Group 19"/>
          <p:cNvGrpSpPr>
            <a:grpSpLocks/>
          </p:cNvGrpSpPr>
          <p:nvPr/>
        </p:nvGrpSpPr>
        <p:grpSpPr bwMode="auto">
          <a:xfrm>
            <a:off x="179512" y="2224830"/>
            <a:ext cx="720725" cy="822325"/>
            <a:chOff x="192" y="1917"/>
            <a:chExt cx="1042" cy="1102"/>
          </a:xfrm>
        </p:grpSpPr>
        <p:grpSp>
          <p:nvGrpSpPr>
            <p:cNvPr id="31" name="Group 2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33" name="Picture 21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</p:spPr>
          </p:pic>
          <p:pic>
            <p:nvPicPr>
              <p:cNvPr id="34" name="Picture 22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</p:spPr>
          </p:pic>
          <p:sp>
            <p:nvSpPr>
              <p:cNvPr id="35" name="Oval 2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07F09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F07F09">
                      <a:alpha val="55000"/>
                    </a:srgbClr>
                  </a:gs>
                  <a:gs pos="100000">
                    <a:srgbClr val="F07F09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32" name="Picture 24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</p:spPr>
        </p:pic>
      </p:grpSp>
      <p:sp>
        <p:nvSpPr>
          <p:cNvPr id="36" name="TextBox 35"/>
          <p:cNvSpPr txBox="1"/>
          <p:nvPr/>
        </p:nvSpPr>
        <p:spPr>
          <a:xfrm>
            <a:off x="263585" y="2345570"/>
            <a:ext cx="491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grpSp>
        <p:nvGrpSpPr>
          <p:cNvPr id="37" name="Group 6"/>
          <p:cNvGrpSpPr>
            <a:grpSpLocks/>
          </p:cNvGrpSpPr>
          <p:nvPr/>
        </p:nvGrpSpPr>
        <p:grpSpPr bwMode="auto">
          <a:xfrm>
            <a:off x="1685831" y="4061636"/>
            <a:ext cx="1608243" cy="1910669"/>
            <a:chOff x="642" y="1572"/>
            <a:chExt cx="1359" cy="2158"/>
          </a:xfrm>
        </p:grpSpPr>
        <p:sp>
          <p:nvSpPr>
            <p:cNvPr id="38" name="Freeform 7"/>
            <p:cNvSpPr>
              <a:spLocks/>
            </p:cNvSpPr>
            <p:nvPr/>
          </p:nvSpPr>
          <p:spPr bwMode="ltGray">
            <a:xfrm>
              <a:off x="642" y="1572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rgbClr val="9F2936"/>
                </a:gs>
                <a:gs pos="100000">
                  <a:srgbClr val="9F293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9F2936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ltGray">
            <a:xfrm>
              <a:off x="650" y="1576"/>
              <a:ext cx="1348" cy="377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309" y="340"/>
                </a:cxn>
                <a:cxn ang="0">
                  <a:pos x="670" y="225"/>
                </a:cxn>
                <a:cxn ang="0">
                  <a:pos x="1042" y="9"/>
                </a:cxn>
                <a:cxn ang="0">
                  <a:pos x="1348" y="165"/>
                </a:cxn>
              </a:cxnLst>
              <a:rect l="0" t="0" r="r" b="b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ltGray">
            <a:xfrm>
              <a:off x="653" y="3473"/>
              <a:ext cx="1345" cy="255"/>
            </a:xfrm>
            <a:custGeom>
              <a:avLst/>
              <a:gdLst/>
              <a:ahLst/>
              <a:cxnLst>
                <a:cxn ang="0">
                  <a:pos x="1345" y="118"/>
                </a:cxn>
                <a:cxn ang="0">
                  <a:pos x="1015" y="1"/>
                </a:cxn>
                <a:cxn ang="0">
                  <a:pos x="718" y="112"/>
                </a:cxn>
                <a:cxn ang="0">
                  <a:pos x="295" y="253"/>
                </a:cxn>
                <a:cxn ang="0">
                  <a:pos x="0" y="102"/>
                </a:cxn>
              </a:cxnLst>
              <a:rect l="0" t="0" r="r" b="b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>
              <a:solidFill>
                <a:srgbClr val="000000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6" name="Group 2"/>
          <p:cNvGrpSpPr>
            <a:grpSpLocks/>
          </p:cNvGrpSpPr>
          <p:nvPr/>
        </p:nvGrpSpPr>
        <p:grpSpPr bwMode="auto">
          <a:xfrm>
            <a:off x="3032448" y="2103275"/>
            <a:ext cx="1514789" cy="1844377"/>
            <a:chOff x="642" y="1572"/>
            <a:chExt cx="1359" cy="2158"/>
          </a:xfrm>
        </p:grpSpPr>
        <p:sp>
          <p:nvSpPr>
            <p:cNvPr id="57" name="Freeform 3"/>
            <p:cNvSpPr>
              <a:spLocks/>
            </p:cNvSpPr>
            <p:nvPr/>
          </p:nvSpPr>
          <p:spPr bwMode="ltGray">
            <a:xfrm>
              <a:off x="642" y="1572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rgbClr val="6B9F25"/>
                </a:gs>
                <a:gs pos="100000">
                  <a:srgbClr val="6B9F25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6B9F25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4"/>
            <p:cNvSpPr>
              <a:spLocks/>
            </p:cNvSpPr>
            <p:nvPr/>
          </p:nvSpPr>
          <p:spPr bwMode="ltGray">
            <a:xfrm>
              <a:off x="650" y="1576"/>
              <a:ext cx="1348" cy="377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309" y="340"/>
                </a:cxn>
                <a:cxn ang="0">
                  <a:pos x="670" y="225"/>
                </a:cxn>
                <a:cxn ang="0">
                  <a:pos x="1042" y="9"/>
                </a:cxn>
                <a:cxn ang="0">
                  <a:pos x="1348" y="165"/>
                </a:cxn>
              </a:cxnLst>
              <a:rect l="0" t="0" r="r" b="b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ltGray">
            <a:xfrm>
              <a:off x="653" y="3473"/>
              <a:ext cx="1345" cy="255"/>
            </a:xfrm>
            <a:custGeom>
              <a:avLst/>
              <a:gdLst/>
              <a:ahLst/>
              <a:cxnLst>
                <a:cxn ang="0">
                  <a:pos x="1345" y="118"/>
                </a:cxn>
                <a:cxn ang="0">
                  <a:pos x="1015" y="1"/>
                </a:cxn>
                <a:cxn ang="0">
                  <a:pos x="718" y="112"/>
                </a:cxn>
                <a:cxn ang="0">
                  <a:pos x="295" y="253"/>
                </a:cxn>
                <a:cxn ang="0">
                  <a:pos x="0" y="102"/>
                </a:cxn>
              </a:cxnLst>
              <a:rect l="0" t="0" r="r" b="b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>
              <a:solidFill>
                <a:srgbClr val="000000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0" name="Group 2"/>
          <p:cNvGrpSpPr>
            <a:grpSpLocks/>
          </p:cNvGrpSpPr>
          <p:nvPr/>
        </p:nvGrpSpPr>
        <p:grpSpPr bwMode="auto">
          <a:xfrm>
            <a:off x="7339757" y="2304273"/>
            <a:ext cx="1480716" cy="1878872"/>
            <a:chOff x="642" y="1572"/>
            <a:chExt cx="1359" cy="2158"/>
          </a:xfrm>
        </p:grpSpPr>
        <p:sp>
          <p:nvSpPr>
            <p:cNvPr id="61" name="Freeform 3"/>
            <p:cNvSpPr>
              <a:spLocks/>
            </p:cNvSpPr>
            <p:nvPr/>
          </p:nvSpPr>
          <p:spPr bwMode="ltGray">
            <a:xfrm>
              <a:off x="642" y="1572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rgbClr val="6B9F25"/>
                </a:gs>
                <a:gs pos="100000">
                  <a:srgbClr val="6B9F25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6B9F25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4"/>
            <p:cNvSpPr>
              <a:spLocks/>
            </p:cNvSpPr>
            <p:nvPr/>
          </p:nvSpPr>
          <p:spPr bwMode="ltGray">
            <a:xfrm>
              <a:off x="650" y="1576"/>
              <a:ext cx="1348" cy="377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309" y="340"/>
                </a:cxn>
                <a:cxn ang="0">
                  <a:pos x="670" y="225"/>
                </a:cxn>
                <a:cxn ang="0">
                  <a:pos x="1042" y="9"/>
                </a:cxn>
                <a:cxn ang="0">
                  <a:pos x="1348" y="165"/>
                </a:cxn>
              </a:cxnLst>
              <a:rect l="0" t="0" r="r" b="b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5"/>
            <p:cNvSpPr>
              <a:spLocks/>
            </p:cNvSpPr>
            <p:nvPr/>
          </p:nvSpPr>
          <p:spPr bwMode="ltGray">
            <a:xfrm>
              <a:off x="653" y="3473"/>
              <a:ext cx="1345" cy="255"/>
            </a:xfrm>
            <a:custGeom>
              <a:avLst/>
              <a:gdLst/>
              <a:ahLst/>
              <a:cxnLst>
                <a:cxn ang="0">
                  <a:pos x="1345" y="118"/>
                </a:cxn>
                <a:cxn ang="0">
                  <a:pos x="1015" y="1"/>
                </a:cxn>
                <a:cxn ang="0">
                  <a:pos x="718" y="112"/>
                </a:cxn>
                <a:cxn ang="0">
                  <a:pos x="295" y="253"/>
                </a:cxn>
                <a:cxn ang="0">
                  <a:pos x="0" y="102"/>
                </a:cxn>
              </a:cxnLst>
              <a:rect l="0" t="0" r="r" b="b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>
              <a:solidFill>
                <a:srgbClr val="000000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64" name="Рисунок 6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2584" y="4628640"/>
            <a:ext cx="1632334" cy="2162797"/>
          </a:xfrm>
          <a:prstGeom prst="rect">
            <a:avLst/>
          </a:prstGeom>
        </p:spPr>
      </p:pic>
      <p:grpSp>
        <p:nvGrpSpPr>
          <p:cNvPr id="65" name="Group 6"/>
          <p:cNvGrpSpPr>
            <a:grpSpLocks/>
          </p:cNvGrpSpPr>
          <p:nvPr/>
        </p:nvGrpSpPr>
        <p:grpSpPr bwMode="auto">
          <a:xfrm>
            <a:off x="7467309" y="5044031"/>
            <a:ext cx="1427651" cy="1749027"/>
            <a:chOff x="642" y="1572"/>
            <a:chExt cx="1359" cy="2158"/>
          </a:xfrm>
        </p:grpSpPr>
        <p:sp>
          <p:nvSpPr>
            <p:cNvPr id="66" name="Freeform 7"/>
            <p:cNvSpPr>
              <a:spLocks/>
            </p:cNvSpPr>
            <p:nvPr/>
          </p:nvSpPr>
          <p:spPr bwMode="ltGray">
            <a:xfrm>
              <a:off x="642" y="1572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rgbClr val="9F2936"/>
                </a:gs>
                <a:gs pos="100000">
                  <a:srgbClr val="9F293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9F2936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8"/>
            <p:cNvSpPr>
              <a:spLocks/>
            </p:cNvSpPr>
            <p:nvPr/>
          </p:nvSpPr>
          <p:spPr bwMode="ltGray">
            <a:xfrm>
              <a:off x="650" y="1576"/>
              <a:ext cx="1348" cy="377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309" y="340"/>
                </a:cxn>
                <a:cxn ang="0">
                  <a:pos x="670" y="225"/>
                </a:cxn>
                <a:cxn ang="0">
                  <a:pos x="1042" y="9"/>
                </a:cxn>
                <a:cxn ang="0">
                  <a:pos x="1348" y="165"/>
                </a:cxn>
              </a:cxnLst>
              <a:rect l="0" t="0" r="r" b="b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ltGray">
            <a:xfrm>
              <a:off x="653" y="3473"/>
              <a:ext cx="1345" cy="255"/>
            </a:xfrm>
            <a:custGeom>
              <a:avLst/>
              <a:gdLst/>
              <a:ahLst/>
              <a:cxnLst>
                <a:cxn ang="0">
                  <a:pos x="1345" y="118"/>
                </a:cxn>
                <a:cxn ang="0">
                  <a:pos x="1015" y="1"/>
                </a:cxn>
                <a:cxn ang="0">
                  <a:pos x="718" y="112"/>
                </a:cxn>
                <a:cxn ang="0">
                  <a:pos x="295" y="253"/>
                </a:cxn>
                <a:cxn ang="0">
                  <a:pos x="0" y="102"/>
                </a:cxn>
              </a:cxnLst>
              <a:rect l="0" t="0" r="r" b="b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>
              <a:solidFill>
                <a:srgbClr val="000000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69" name="Рисунок 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5979" y="2055684"/>
            <a:ext cx="2028580" cy="2283787"/>
          </a:xfrm>
          <a:prstGeom prst="rect">
            <a:avLst/>
          </a:prstGeom>
        </p:spPr>
      </p:pic>
      <p:grpSp>
        <p:nvGrpSpPr>
          <p:cNvPr id="70" name="Group 28"/>
          <p:cNvGrpSpPr>
            <a:grpSpLocks/>
          </p:cNvGrpSpPr>
          <p:nvPr/>
        </p:nvGrpSpPr>
        <p:grpSpPr bwMode="auto">
          <a:xfrm>
            <a:off x="1748730" y="3448134"/>
            <a:ext cx="739775" cy="822325"/>
            <a:chOff x="2608" y="1076"/>
            <a:chExt cx="466" cy="518"/>
          </a:xfrm>
        </p:grpSpPr>
        <p:grpSp>
          <p:nvGrpSpPr>
            <p:cNvPr id="71" name="Group 29"/>
            <p:cNvGrpSpPr>
              <a:grpSpLocks/>
            </p:cNvGrpSpPr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73" name="Picture 30" descr="light_shadow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</p:spPr>
          </p:pic>
          <p:pic>
            <p:nvPicPr>
              <p:cNvPr id="74" name="Picture 31" descr="circuler_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</p:spPr>
          </p:pic>
          <p:sp>
            <p:nvSpPr>
              <p:cNvPr id="75" name="Oval 32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rgbClr val="9F2936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9F2936">
                      <a:alpha val="55000"/>
                    </a:srgbClr>
                  </a:gs>
                  <a:gs pos="100000">
                    <a:srgbClr val="9F2936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72" name="Picture 33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</p:spPr>
        </p:pic>
      </p:grpSp>
      <p:grpSp>
        <p:nvGrpSpPr>
          <p:cNvPr id="76" name="Group 28"/>
          <p:cNvGrpSpPr>
            <a:grpSpLocks/>
          </p:cNvGrpSpPr>
          <p:nvPr/>
        </p:nvGrpSpPr>
        <p:grpSpPr bwMode="auto">
          <a:xfrm>
            <a:off x="7461972" y="4414378"/>
            <a:ext cx="739775" cy="822325"/>
            <a:chOff x="2608" y="1076"/>
            <a:chExt cx="466" cy="518"/>
          </a:xfrm>
        </p:grpSpPr>
        <p:grpSp>
          <p:nvGrpSpPr>
            <p:cNvPr id="77" name="Group 29"/>
            <p:cNvGrpSpPr>
              <a:grpSpLocks/>
            </p:cNvGrpSpPr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79" name="Picture 30" descr="light_shadow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</p:spPr>
          </p:pic>
          <p:pic>
            <p:nvPicPr>
              <p:cNvPr id="80" name="Picture 31" descr="circuler_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</p:spPr>
          </p:pic>
          <p:sp>
            <p:nvSpPr>
              <p:cNvPr id="81" name="Oval 32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rgbClr val="9F2936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9F2936">
                      <a:alpha val="55000"/>
                    </a:srgbClr>
                  </a:gs>
                  <a:gs pos="100000">
                    <a:srgbClr val="9F2936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78" name="Picture 33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</p:spPr>
        </p:pic>
      </p:grpSp>
      <p:grpSp>
        <p:nvGrpSpPr>
          <p:cNvPr id="82" name="Group 40"/>
          <p:cNvGrpSpPr>
            <a:grpSpLocks/>
          </p:cNvGrpSpPr>
          <p:nvPr/>
        </p:nvGrpSpPr>
        <p:grpSpPr bwMode="auto">
          <a:xfrm>
            <a:off x="3027452" y="1611407"/>
            <a:ext cx="739775" cy="822325"/>
            <a:chOff x="2608" y="1076"/>
            <a:chExt cx="466" cy="518"/>
          </a:xfrm>
        </p:grpSpPr>
        <p:grpSp>
          <p:nvGrpSpPr>
            <p:cNvPr id="83" name="Group 41"/>
            <p:cNvGrpSpPr>
              <a:grpSpLocks/>
            </p:cNvGrpSpPr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85" name="Picture 42" descr="light_shadow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</p:spPr>
          </p:pic>
          <p:pic>
            <p:nvPicPr>
              <p:cNvPr id="86" name="Picture 43" descr="circuler_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</p:spPr>
          </p:pic>
          <p:sp>
            <p:nvSpPr>
              <p:cNvPr id="87" name="Oval 44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rgbClr val="6B9F25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6B9F25">
                      <a:alpha val="55000"/>
                    </a:srgbClr>
                  </a:gs>
                  <a:gs pos="100000">
                    <a:srgbClr val="6B9F25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84" name="Picture 45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</p:spPr>
        </p:pic>
      </p:grpSp>
      <p:grpSp>
        <p:nvGrpSpPr>
          <p:cNvPr id="88" name="Group 40"/>
          <p:cNvGrpSpPr>
            <a:grpSpLocks/>
          </p:cNvGrpSpPr>
          <p:nvPr/>
        </p:nvGrpSpPr>
        <p:grpSpPr bwMode="auto">
          <a:xfrm>
            <a:off x="7457210" y="1730126"/>
            <a:ext cx="739775" cy="822325"/>
            <a:chOff x="2608" y="1076"/>
            <a:chExt cx="466" cy="518"/>
          </a:xfrm>
        </p:grpSpPr>
        <p:grpSp>
          <p:nvGrpSpPr>
            <p:cNvPr id="89" name="Group 41"/>
            <p:cNvGrpSpPr>
              <a:grpSpLocks/>
            </p:cNvGrpSpPr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91" name="Picture 42" descr="light_shadow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</p:spPr>
          </p:pic>
          <p:pic>
            <p:nvPicPr>
              <p:cNvPr id="92" name="Picture 43" descr="circuler_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</p:spPr>
          </p:pic>
          <p:sp>
            <p:nvSpPr>
              <p:cNvPr id="93" name="Oval 44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rgbClr val="6B9F25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6B9F25">
                      <a:alpha val="55000"/>
                    </a:srgbClr>
                  </a:gs>
                  <a:gs pos="100000">
                    <a:srgbClr val="6B9F25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90" name="Picture 45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</p:spPr>
        </p:pic>
      </p:grpSp>
      <p:pic>
        <p:nvPicPr>
          <p:cNvPr id="94" name="Рисунок 9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20237" y="4204170"/>
            <a:ext cx="719390" cy="823031"/>
          </a:xfrm>
          <a:prstGeom prst="rect">
            <a:avLst/>
          </a:prstGeom>
        </p:spPr>
      </p:pic>
      <p:pic>
        <p:nvPicPr>
          <p:cNvPr id="95" name="Рисунок 9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8906" y="1656534"/>
            <a:ext cx="719390" cy="823031"/>
          </a:xfrm>
          <a:prstGeom prst="rect">
            <a:avLst/>
          </a:prstGeom>
        </p:spPr>
      </p:pic>
      <p:pic>
        <p:nvPicPr>
          <p:cNvPr id="96" name="Рисунок 9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86965" y="4825541"/>
            <a:ext cx="1486662" cy="2005758"/>
          </a:xfrm>
          <a:prstGeom prst="rect">
            <a:avLst/>
          </a:prstGeom>
        </p:spPr>
      </p:pic>
      <p:pic>
        <p:nvPicPr>
          <p:cNvPr id="97" name="Рисунок 9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63428" y="4365589"/>
            <a:ext cx="737680" cy="823031"/>
          </a:xfrm>
          <a:prstGeom prst="rect">
            <a:avLst/>
          </a:prstGeom>
        </p:spPr>
      </p:pic>
      <p:sp>
        <p:nvSpPr>
          <p:cNvPr id="98" name="TextBox 97"/>
          <p:cNvSpPr txBox="1"/>
          <p:nvPr/>
        </p:nvSpPr>
        <p:spPr>
          <a:xfrm>
            <a:off x="1890020" y="3586230"/>
            <a:ext cx="453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3359107" y="1791738"/>
            <a:ext cx="294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230206" y="1872443"/>
            <a:ext cx="570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645315" y="1877149"/>
            <a:ext cx="521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3789843" y="4383575"/>
            <a:ext cx="363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5634381" y="4455281"/>
            <a:ext cx="495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7682781" y="4556460"/>
            <a:ext cx="569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-59325" y="3534302"/>
            <a:ext cx="18429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Географические карты,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атласы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839826" y="4839738"/>
            <a:ext cx="14201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Путеводители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2915804" y="2863354"/>
            <a:ext cx="1786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Аэрокосмические снимки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5275996" y="2761537"/>
            <a:ext cx="16485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Географические информационные системы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(ГИС</a:t>
            </a:r>
            <a:r>
              <a:rPr lang="ru-RU" dirty="0"/>
              <a:t>)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372067" y="2868377"/>
            <a:ext cx="14160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Книги, 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газеты, журналы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3767227" y="5488315"/>
            <a:ext cx="13513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Путешествия, полевые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5487423" y="5488315"/>
            <a:ext cx="12167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Поисковые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Интернет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7581949" y="5669346"/>
            <a:ext cx="1341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Справочники,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энциклопедии</a:t>
            </a:r>
          </a:p>
        </p:txBody>
      </p:sp>
    </p:spTree>
    <p:extLst>
      <p:ext uri="{BB962C8B-B14F-4D97-AF65-F5344CB8AC3E}">
        <p14:creationId xmlns:p14="http://schemas.microsoft.com/office/powerpoint/2010/main" val="165129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8" grpId="0"/>
      <p:bldP spid="100" grpId="0"/>
      <p:bldP spid="101" grpId="0"/>
      <p:bldP spid="103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источники</a:t>
            </a:r>
            <a:b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географической информации </a:t>
            </a:r>
          </a:p>
        </p:txBody>
      </p:sp>
      <p:sp>
        <p:nvSpPr>
          <p:cNvPr id="21" name="AutoShape 23"/>
          <p:cNvSpPr>
            <a:spLocks noChangeArrowheads="1"/>
          </p:cNvSpPr>
          <p:nvPr/>
        </p:nvSpPr>
        <p:spPr bwMode="gray">
          <a:xfrm>
            <a:off x="205600" y="2132856"/>
            <a:ext cx="2587625" cy="2497138"/>
          </a:xfrm>
          <a:prstGeom prst="roundRect">
            <a:avLst>
              <a:gd name="adj" fmla="val 4639"/>
            </a:avLst>
          </a:prstGeom>
          <a:blipFill>
            <a:blip r:embed="rId2"/>
            <a:stretch>
              <a:fillRect/>
            </a:stretch>
          </a:blip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3" name="AutoShape 13"/>
          <p:cNvSpPr>
            <a:spLocks noChangeArrowheads="1"/>
          </p:cNvSpPr>
          <p:nvPr/>
        </p:nvSpPr>
        <p:spPr bwMode="gray">
          <a:xfrm>
            <a:off x="3275856" y="3861048"/>
            <a:ext cx="2587625" cy="2497138"/>
          </a:xfrm>
          <a:prstGeom prst="roundRect">
            <a:avLst>
              <a:gd name="adj" fmla="val 4639"/>
            </a:avLst>
          </a:prstGeom>
          <a:blipFill>
            <a:blip r:embed="rId3"/>
            <a:stretch>
              <a:fillRect/>
            </a:stretch>
          </a:blip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" name="AutoShape 14"/>
          <p:cNvSpPr>
            <a:spLocks noChangeArrowheads="1"/>
          </p:cNvSpPr>
          <p:nvPr/>
        </p:nvSpPr>
        <p:spPr bwMode="gray">
          <a:xfrm>
            <a:off x="6327774" y="2072514"/>
            <a:ext cx="2587625" cy="2497138"/>
          </a:xfrm>
          <a:prstGeom prst="roundRect">
            <a:avLst>
              <a:gd name="adj" fmla="val 4639"/>
            </a:avLst>
          </a:prstGeom>
          <a:blipFill>
            <a:blip r:embed="rId4"/>
            <a:stretch>
              <a:fillRect/>
            </a:stretch>
          </a:blip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ltGray">
          <a:xfrm>
            <a:off x="321487" y="1484784"/>
            <a:ext cx="2355850" cy="523875"/>
          </a:xfrm>
          <a:prstGeom prst="roundRect">
            <a:avLst>
              <a:gd name="adj" fmla="val 16667"/>
            </a:avLst>
          </a:prstGeom>
          <a:solidFill>
            <a:srgbClr val="0000FF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6" name="Group 19"/>
          <p:cNvGrpSpPr>
            <a:grpSpLocks/>
          </p:cNvGrpSpPr>
          <p:nvPr/>
        </p:nvGrpSpPr>
        <p:grpSpPr bwMode="auto">
          <a:xfrm>
            <a:off x="3339654" y="3220720"/>
            <a:ext cx="2355850" cy="523875"/>
            <a:chOff x="2140" y="2071"/>
            <a:chExt cx="1484" cy="330"/>
          </a:xfrm>
        </p:grpSpPr>
        <p:sp>
          <p:nvSpPr>
            <p:cNvPr id="27" name="AutoShape 20"/>
            <p:cNvSpPr>
              <a:spLocks noChangeArrowheads="1"/>
            </p:cNvSpPr>
            <p:nvPr/>
          </p:nvSpPr>
          <p:spPr bwMode="ltGray">
            <a:xfrm>
              <a:off x="2140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800080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AutoShape 21"/>
            <p:cNvSpPr>
              <a:spLocks noChangeArrowheads="1"/>
            </p:cNvSpPr>
            <p:nvPr/>
          </p:nvSpPr>
          <p:spPr bwMode="ltGray">
            <a:xfrm>
              <a:off x="2163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800080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 15"/>
          <p:cNvGrpSpPr>
            <a:grpSpLocks/>
          </p:cNvGrpSpPr>
          <p:nvPr/>
        </p:nvGrpSpPr>
        <p:grpSpPr bwMode="auto">
          <a:xfrm>
            <a:off x="6421438" y="1480458"/>
            <a:ext cx="2355850" cy="523875"/>
            <a:chOff x="3964" y="2071"/>
            <a:chExt cx="1484" cy="330"/>
          </a:xfrm>
        </p:grpSpPr>
        <p:sp>
          <p:nvSpPr>
            <p:cNvPr id="30" name="AutoShape 1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C0504D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AutoShape 1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C0504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1487" y="1421170"/>
            <a:ext cx="2355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Географические карты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76167" y="3194058"/>
            <a:ext cx="2319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Путешествия, полевые исследования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28605" y="1419558"/>
            <a:ext cx="2403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Книги, газеты, журналы, путеводители</a:t>
            </a:r>
          </a:p>
        </p:txBody>
      </p:sp>
    </p:spTree>
    <p:extLst>
      <p:ext uri="{BB962C8B-B14F-4D97-AF65-F5344CB8AC3E}">
        <p14:creationId xmlns:p14="http://schemas.microsoft.com/office/powerpoint/2010/main" val="252340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  <p:bldP spid="23" grpId="0" animBg="1"/>
      <p:bldP spid="24" grpId="0" animBg="1"/>
      <p:bldP spid="25" grpId="0" animBg="1"/>
      <p:bldP spid="3" grpId="0"/>
      <p:bldP spid="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 источники</a:t>
            </a:r>
            <a:b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географической информации </a:t>
            </a:r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ltGray">
          <a:xfrm>
            <a:off x="321487" y="1484784"/>
            <a:ext cx="2355850" cy="523875"/>
          </a:xfrm>
          <a:prstGeom prst="roundRect">
            <a:avLst>
              <a:gd name="adj" fmla="val 16667"/>
            </a:avLst>
          </a:prstGeom>
          <a:solidFill>
            <a:srgbClr val="0000FF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6" name="Group 19"/>
          <p:cNvGrpSpPr>
            <a:grpSpLocks/>
          </p:cNvGrpSpPr>
          <p:nvPr/>
        </p:nvGrpSpPr>
        <p:grpSpPr bwMode="auto">
          <a:xfrm>
            <a:off x="3302669" y="1547395"/>
            <a:ext cx="2355850" cy="523875"/>
            <a:chOff x="2140" y="2071"/>
            <a:chExt cx="1484" cy="330"/>
          </a:xfrm>
        </p:grpSpPr>
        <p:sp>
          <p:nvSpPr>
            <p:cNvPr id="27" name="AutoShape 20"/>
            <p:cNvSpPr>
              <a:spLocks noChangeArrowheads="1"/>
            </p:cNvSpPr>
            <p:nvPr/>
          </p:nvSpPr>
          <p:spPr bwMode="ltGray">
            <a:xfrm>
              <a:off x="2140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800080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AutoShape 21"/>
            <p:cNvSpPr>
              <a:spLocks noChangeArrowheads="1"/>
            </p:cNvSpPr>
            <p:nvPr/>
          </p:nvSpPr>
          <p:spPr bwMode="ltGray">
            <a:xfrm>
              <a:off x="2163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800080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 15"/>
          <p:cNvGrpSpPr>
            <a:grpSpLocks/>
          </p:cNvGrpSpPr>
          <p:nvPr/>
        </p:nvGrpSpPr>
        <p:grpSpPr bwMode="auto">
          <a:xfrm>
            <a:off x="6522680" y="1482397"/>
            <a:ext cx="2355850" cy="523875"/>
            <a:chOff x="3964" y="2071"/>
            <a:chExt cx="1484" cy="330"/>
          </a:xfrm>
        </p:grpSpPr>
        <p:sp>
          <p:nvSpPr>
            <p:cNvPr id="30" name="AutoShape 1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C0504D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AutoShape 1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C0504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1487" y="1421170"/>
            <a:ext cx="2355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Аэрокосмические снимки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20546" y="1486495"/>
            <a:ext cx="2319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информационная система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98866" y="1455717"/>
            <a:ext cx="2403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Поисковые системы</a:t>
            </a:r>
          </a:p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</a:t>
            </a: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gray">
          <a:xfrm>
            <a:off x="3182019" y="2320836"/>
            <a:ext cx="2587625" cy="2497138"/>
          </a:xfrm>
          <a:prstGeom prst="roundRect">
            <a:avLst>
              <a:gd name="adj" fmla="val 4639"/>
            </a:avLst>
          </a:prstGeom>
          <a:blipFill>
            <a:blip r:embed="rId2"/>
            <a:stretch>
              <a:fillRect/>
            </a:stretch>
          </a:blip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gray">
          <a:xfrm>
            <a:off x="6430605" y="2088548"/>
            <a:ext cx="2587625" cy="2497138"/>
          </a:xfrm>
          <a:prstGeom prst="roundRect">
            <a:avLst>
              <a:gd name="adj" fmla="val 4639"/>
            </a:avLst>
          </a:prstGeom>
          <a:blipFill>
            <a:blip r:embed="rId3"/>
            <a:stretch>
              <a:fillRect/>
            </a:stretch>
          </a:blip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0" name="AutoShape 23"/>
          <p:cNvSpPr>
            <a:spLocks noChangeArrowheads="1"/>
          </p:cNvSpPr>
          <p:nvPr/>
        </p:nvSpPr>
        <p:spPr bwMode="gray">
          <a:xfrm>
            <a:off x="172853" y="2097881"/>
            <a:ext cx="2587625" cy="2497138"/>
          </a:xfrm>
          <a:prstGeom prst="roundRect">
            <a:avLst>
              <a:gd name="adj" fmla="val 4639"/>
            </a:avLst>
          </a:prstGeom>
          <a:blipFill>
            <a:blip r:embed="rId4"/>
            <a:stretch>
              <a:fillRect/>
            </a:stretch>
          </a:blip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2" name="Group 6"/>
          <p:cNvGrpSpPr>
            <a:grpSpLocks/>
          </p:cNvGrpSpPr>
          <p:nvPr/>
        </p:nvGrpSpPr>
        <p:grpSpPr bwMode="auto">
          <a:xfrm>
            <a:off x="2562672" y="5157192"/>
            <a:ext cx="4464495" cy="1322388"/>
            <a:chOff x="4320" y="1152"/>
            <a:chExt cx="414" cy="402"/>
          </a:xfrm>
        </p:grpSpPr>
        <p:sp>
          <p:nvSpPr>
            <p:cNvPr id="32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873624"/>
                </a:gs>
                <a:gs pos="100000">
                  <a:srgbClr val="873624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873624">
                    <a:gamma/>
                    <a:tint val="48627"/>
                    <a:invGamma/>
                  </a:srgbClr>
                </a:gs>
                <a:gs pos="50000">
                  <a:srgbClr val="873624">
                    <a:alpha val="0"/>
                  </a:srgbClr>
                </a:gs>
                <a:gs pos="100000">
                  <a:srgbClr val="873624">
                    <a:gamma/>
                    <a:tint val="48627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339752" y="535672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технологии позволяют </a:t>
            </a:r>
          </a:p>
          <a:p>
            <a:pPr algn="ctr"/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найти, обработать и сохранить любую географическую информацию</a:t>
            </a:r>
          </a:p>
        </p:txBody>
      </p:sp>
    </p:spTree>
    <p:extLst>
      <p:ext uri="{BB962C8B-B14F-4D97-AF65-F5344CB8AC3E}">
        <p14:creationId xmlns:p14="http://schemas.microsoft.com/office/powerpoint/2010/main" val="22818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 animBg="1"/>
      <p:bldP spid="3" grpId="0"/>
      <p:bldP spid="4" grpId="0"/>
      <p:bldP spid="8" grpId="0"/>
      <p:bldP spid="17" grpId="0" animBg="1"/>
      <p:bldP spid="18" grpId="0" animBg="1"/>
      <p:bldP spid="20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по теме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973748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Географические открытия совершались </a:t>
            </a:r>
          </a:p>
          <a:p>
            <a:pPr algn="ctr"/>
            <a:r>
              <a:rPr lang="ru-RU" sz="2000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Земле на протяжении всей истории  человечества </a:t>
            </a:r>
          </a:p>
        </p:txBody>
      </p:sp>
      <p:sp>
        <p:nvSpPr>
          <p:cNvPr id="5" name="AutoShape 13"/>
          <p:cNvSpPr>
            <a:spLocks noChangeArrowheads="1"/>
          </p:cNvSpPr>
          <p:nvPr/>
        </p:nvSpPr>
        <p:spPr bwMode="gray">
          <a:xfrm>
            <a:off x="6893605" y="1856382"/>
            <a:ext cx="1628775" cy="1298575"/>
          </a:xfrm>
          <a:prstGeom prst="roundRect">
            <a:avLst>
              <a:gd name="adj" fmla="val 11921"/>
            </a:avLst>
          </a:prstGeom>
          <a:blipFill>
            <a:blip r:embed="rId2"/>
            <a:stretch>
              <a:fillRect/>
            </a:stretch>
          </a:blip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" name="AutoShape 15"/>
          <p:cNvSpPr>
            <a:spLocks noChangeArrowheads="1"/>
          </p:cNvSpPr>
          <p:nvPr/>
        </p:nvSpPr>
        <p:spPr bwMode="gray">
          <a:xfrm>
            <a:off x="6876256" y="3429000"/>
            <a:ext cx="1628775" cy="1298575"/>
          </a:xfrm>
          <a:prstGeom prst="roundRect">
            <a:avLst>
              <a:gd name="adj" fmla="val 11921"/>
            </a:avLst>
          </a:prstGeom>
          <a:blipFill>
            <a:blip r:embed="rId3"/>
            <a:stretch>
              <a:fillRect/>
            </a:stretch>
          </a:blip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" name="AutoShape 17"/>
          <p:cNvSpPr>
            <a:spLocks noChangeArrowheads="1"/>
          </p:cNvSpPr>
          <p:nvPr/>
        </p:nvSpPr>
        <p:spPr bwMode="gray">
          <a:xfrm>
            <a:off x="6909429" y="5176366"/>
            <a:ext cx="1628775" cy="1298575"/>
          </a:xfrm>
          <a:prstGeom prst="roundRect">
            <a:avLst>
              <a:gd name="adj" fmla="val 11921"/>
            </a:avLst>
          </a:prstGeom>
          <a:blipFill>
            <a:blip r:embed="rId4"/>
            <a:stretch>
              <a:fillRect/>
            </a:stretch>
          </a:blip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gray">
          <a:xfrm>
            <a:off x="1451603" y="1706838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67AABF">
                  <a:alpha val="80000"/>
                </a:srgbClr>
              </a:gs>
              <a:gs pos="100000">
                <a:srgbClr val="67AAB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1451604" y="5154141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B1B5AB"/>
              </a:gs>
              <a:gs pos="100000">
                <a:srgbClr val="B1B5AB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ltGray">
          <a:xfrm>
            <a:off x="1392372" y="3413125"/>
            <a:ext cx="5422900" cy="131445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A7B789"/>
              </a:gs>
              <a:gs pos="100000">
                <a:srgbClr val="A7B789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00396" y="1848121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человек искал новые территории для охоты, рыболовства, земледелия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29722" y="3616622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дальнейшем отправлялись в другие земли для торговли, завоеваний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29722" y="5411762"/>
            <a:ext cx="4042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Эпоха великих географических открытий</a:t>
            </a:r>
          </a:p>
        </p:txBody>
      </p:sp>
    </p:spTree>
    <p:extLst>
      <p:ext uri="{BB962C8B-B14F-4D97-AF65-F5344CB8AC3E}">
        <p14:creationId xmlns:p14="http://schemas.microsoft.com/office/powerpoint/2010/main" val="376160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gray">
          <a:xfrm>
            <a:off x="6921652" y="97538"/>
            <a:ext cx="1628775" cy="1298575"/>
          </a:xfrm>
          <a:prstGeom prst="roundRect">
            <a:avLst>
              <a:gd name="adj" fmla="val 11921"/>
            </a:avLst>
          </a:prstGeom>
          <a:blipFill>
            <a:blip r:embed="rId2"/>
            <a:stretch>
              <a:fillRect/>
            </a:stretch>
          </a:blip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" name="AutoShape 15"/>
          <p:cNvSpPr>
            <a:spLocks noChangeArrowheads="1"/>
          </p:cNvSpPr>
          <p:nvPr/>
        </p:nvSpPr>
        <p:spPr bwMode="gray">
          <a:xfrm>
            <a:off x="6918212" y="1827294"/>
            <a:ext cx="1628775" cy="1298575"/>
          </a:xfrm>
          <a:prstGeom prst="roundRect">
            <a:avLst>
              <a:gd name="adj" fmla="val 11921"/>
            </a:avLst>
          </a:prstGeom>
          <a:blipFill>
            <a:blip r:embed="rId3"/>
            <a:stretch>
              <a:fillRect/>
            </a:stretch>
          </a:blip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" name="AutoShape 17"/>
          <p:cNvSpPr>
            <a:spLocks noChangeArrowheads="1"/>
          </p:cNvSpPr>
          <p:nvPr/>
        </p:nvSpPr>
        <p:spPr bwMode="gray">
          <a:xfrm>
            <a:off x="6918212" y="3580681"/>
            <a:ext cx="1628775" cy="1298575"/>
          </a:xfrm>
          <a:prstGeom prst="roundRect">
            <a:avLst>
              <a:gd name="adj" fmla="val 11921"/>
            </a:avLst>
          </a:prstGeom>
          <a:blipFill>
            <a:blip r:embed="rId4"/>
            <a:stretch>
              <a:fillRect/>
            </a:stretch>
          </a:blip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gray">
          <a:xfrm>
            <a:off x="1435780" y="182718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67AABF">
                  <a:alpha val="80000"/>
                </a:srgbClr>
              </a:gs>
              <a:gs pos="100000">
                <a:srgbClr val="67AAB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1451604" y="3499373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B1B5AB"/>
              </a:gs>
              <a:gs pos="100000">
                <a:srgbClr val="B1B5AB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ltGray">
          <a:xfrm>
            <a:off x="1434111" y="1836283"/>
            <a:ext cx="5422900" cy="131445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A7B789"/>
              </a:gs>
              <a:gs pos="100000">
                <a:srgbClr val="A7B789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75763" y="224287"/>
            <a:ext cx="44251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определены основные контуры обитаемых материков.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Происходило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заселение и освоение новых земель. Развивались торговля, хозяйство, науки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92484" y="1827294"/>
            <a:ext cx="37444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имена мореплавателей, землепроходцев остались на географической карте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58425" y="3499373"/>
            <a:ext cx="4042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соотечественники освоили Сибирь , открыли Антарктиду и первыми запустили спутник и полетели в космос</a:t>
            </a: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gray">
          <a:xfrm>
            <a:off x="1416648" y="5194227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67AABF">
                  <a:alpha val="80000"/>
                </a:srgbClr>
              </a:gs>
              <a:gs pos="100000">
                <a:srgbClr val="67AAB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gray">
          <a:xfrm>
            <a:off x="6926270" y="5183683"/>
            <a:ext cx="1628775" cy="1298575"/>
          </a:xfrm>
          <a:prstGeom prst="roundRect">
            <a:avLst>
              <a:gd name="adj" fmla="val 11921"/>
            </a:avLst>
          </a:prstGeom>
          <a:blipFill>
            <a:blip r:embed="rId5"/>
            <a:stretch>
              <a:fillRect/>
            </a:stretch>
          </a:blip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58425" y="5445224"/>
            <a:ext cx="41857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новейших компьютеров позволили создать географические информационные системы</a:t>
            </a:r>
          </a:p>
        </p:txBody>
      </p:sp>
    </p:spTree>
    <p:extLst>
      <p:ext uri="{BB962C8B-B14F-4D97-AF65-F5344CB8AC3E}">
        <p14:creationId xmlns:p14="http://schemas.microsoft.com/office/powerpoint/2010/main" val="232695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16daf89ae5ce4e2dafc9ceae05dd2e6e16a2597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</TotalTime>
  <Words>531</Words>
  <Application>Microsoft Office PowerPoint</Application>
  <PresentationFormat>Экран (4:3)</PresentationFormat>
  <Paragraphs>109</Paragraphs>
  <Slides>11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 География  сегодня</vt:lpstr>
      <vt:lpstr>Повторение</vt:lpstr>
      <vt:lpstr>Современный этап научных географических исследований» </vt:lpstr>
      <vt:lpstr>Как сегодня собирают информацию  о Земле?</vt:lpstr>
      <vt:lpstr>Откуда получают и где хранят географическую информацию?</vt:lpstr>
      <vt:lpstr>Традиционные источники географической информации </vt:lpstr>
      <vt:lpstr>Современные  источники географической информации </vt:lpstr>
      <vt:lpstr>Обобщение по теме</vt:lpstr>
      <vt:lpstr>Презентация PowerPoint</vt:lpstr>
      <vt:lpstr>Вопросы: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географии</dc:title>
  <dc:creator>obstinate</dc:creator>
  <dc:description>Шаблон презентации с сайта https://presentation-creation.ru/</dc:description>
  <cp:lastModifiedBy>ВЛАДИСЛАВА ИВАНОВА</cp:lastModifiedBy>
  <cp:revision>739</cp:revision>
  <dcterms:created xsi:type="dcterms:W3CDTF">2018-02-25T09:09:03Z</dcterms:created>
  <dcterms:modified xsi:type="dcterms:W3CDTF">2022-05-16T20:25:17Z</dcterms:modified>
</cp:coreProperties>
</file>