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36" r:id="rId1"/>
  </p:sldMasterIdLst>
  <p:notesMasterIdLst>
    <p:notesMasterId r:id="rId25"/>
  </p:notesMasterIdLst>
  <p:sldIdLst>
    <p:sldId id="256" r:id="rId2"/>
    <p:sldId id="260" r:id="rId3"/>
    <p:sldId id="257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6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272F8D-3C9B-44D5-83E0-1437209F3CF5}" type="doc">
      <dgm:prSet loTypeId="urn:microsoft.com/office/officeart/2005/8/layout/process5" loCatId="process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A8D36957-9057-44F8-A62D-6EB5768C1C23}">
      <dgm:prSet phldrT="[Текст]" custT="1"/>
      <dgm:spPr/>
      <dgm:t>
        <a:bodyPr/>
        <a:lstStyle/>
        <a:p>
          <a:r>
            <a:rPr lang="ru-RU" sz="1400" b="0" dirty="0">
              <a:latin typeface="Times New Roman" pitchFamily="18" charset="0"/>
              <a:cs typeface="Times New Roman" pitchFamily="18" charset="0"/>
            </a:rPr>
            <a:t>1. Проверьте последние обновления ОС и драйвера устройств</a:t>
          </a:r>
        </a:p>
      </dgm:t>
    </dgm:pt>
    <dgm:pt modelId="{144F0D31-DC80-41DA-9B30-34364D216251}" type="parTrans" cxnId="{7387F6D6-0B2E-46D0-9B9D-A9249A7D3B92}">
      <dgm:prSet/>
      <dgm:spPr/>
      <dgm:t>
        <a:bodyPr/>
        <a:lstStyle/>
        <a:p>
          <a:endParaRPr lang="ru-RU"/>
        </a:p>
      </dgm:t>
    </dgm:pt>
    <dgm:pt modelId="{733806DD-D130-4A68-89EC-2CE0D2C5469D}" type="sibTrans" cxnId="{7387F6D6-0B2E-46D0-9B9D-A9249A7D3B92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65ABA1EC-E5B2-4A53-9C15-FDF2FE8D671F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2. После перезагрузки откройте только нужные  приложения</a:t>
          </a:r>
        </a:p>
      </dgm:t>
    </dgm:pt>
    <dgm:pt modelId="{E71B6A46-F571-4BF3-8A0A-5FB5E213A0A1}" type="parTrans" cxnId="{5F69EAF6-7BBA-4181-A8FF-EB4DF2C9F89E}">
      <dgm:prSet/>
      <dgm:spPr/>
      <dgm:t>
        <a:bodyPr/>
        <a:lstStyle/>
        <a:p>
          <a:endParaRPr lang="ru-RU"/>
        </a:p>
      </dgm:t>
    </dgm:pt>
    <dgm:pt modelId="{7F233F4D-EB04-4906-9646-9874BA849BB4}" type="sibTrans" cxnId="{5F69EAF6-7BBA-4181-A8FF-EB4DF2C9F89E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9193AF88-93B8-47F5-B5A0-C1B218D2E1AD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4. Убедитесь, что система управляет размером файла подкачки.</a:t>
          </a:r>
        </a:p>
      </dgm:t>
    </dgm:pt>
    <dgm:pt modelId="{9FE61CEE-9771-4B7D-9810-C3BAC48CF7F3}" type="parTrans" cxnId="{4F0B1C64-F7F6-40BF-AD78-A9A568026B90}">
      <dgm:prSet/>
      <dgm:spPr/>
      <dgm:t>
        <a:bodyPr/>
        <a:lstStyle/>
        <a:p>
          <a:endParaRPr lang="ru-RU"/>
        </a:p>
      </dgm:t>
    </dgm:pt>
    <dgm:pt modelId="{61983487-A2B5-4D1F-A5DA-D5B6F8C2532A}" type="sibTrans" cxnId="{4F0B1C64-F7F6-40BF-AD78-A9A568026B90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A31C02FC-28E2-4303-BA04-FC9960518FD6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5. Проверьте и освободите дисковое пространство</a:t>
          </a:r>
        </a:p>
      </dgm:t>
    </dgm:pt>
    <dgm:pt modelId="{2B6E002C-9EE4-40CF-BC6C-168663A9C1F1}" type="parTrans" cxnId="{5ACFBB29-657A-4780-B2E5-68DB4C26D202}">
      <dgm:prSet/>
      <dgm:spPr/>
      <dgm:t>
        <a:bodyPr/>
        <a:lstStyle/>
        <a:p>
          <a:endParaRPr lang="ru-RU"/>
        </a:p>
      </dgm:t>
    </dgm:pt>
    <dgm:pt modelId="{2B7D45CF-2FA0-4274-9404-C944C650F845}" type="sibTrans" cxnId="{5ACFBB29-657A-4780-B2E5-68DB4C26D202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2DBA0C4B-E922-4A51-8D86-9693982FCAC9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6. Настройте представление и производитель-ность ОС Windows</a:t>
          </a:r>
        </a:p>
      </dgm:t>
    </dgm:pt>
    <dgm:pt modelId="{7514B087-96C9-4189-AE8D-60CC8427F58E}" type="parTrans" cxnId="{89E998A7-C9F9-49E2-9B17-0FCF9EAE95F2}">
      <dgm:prSet/>
      <dgm:spPr/>
      <dgm:t>
        <a:bodyPr/>
        <a:lstStyle/>
        <a:p>
          <a:endParaRPr lang="ru-RU"/>
        </a:p>
      </dgm:t>
    </dgm:pt>
    <dgm:pt modelId="{59FDDA90-68C0-4849-A797-9D3C302EAEE2}" type="sibTrans" cxnId="{89E998A7-C9F9-49E2-9B17-0FCF9EAE95F2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1BB1AA07-6D8B-4F87-A9AE-07235F2322A4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7. Приостановите синхронизацию OneDrive</a:t>
          </a:r>
        </a:p>
      </dgm:t>
    </dgm:pt>
    <dgm:pt modelId="{902D34D4-8EBE-4567-A0F4-7BA0B3B93925}" type="parTrans" cxnId="{8E26E5CA-FC40-48E4-A774-6D6D10EC4CCD}">
      <dgm:prSet/>
      <dgm:spPr/>
      <dgm:t>
        <a:bodyPr/>
        <a:lstStyle/>
        <a:p>
          <a:endParaRPr lang="ru-RU"/>
        </a:p>
      </dgm:t>
    </dgm:pt>
    <dgm:pt modelId="{F24F173C-D6A7-4312-8643-745895BEA4CF}" type="sibTrans" cxnId="{8E26E5CA-FC40-48E4-A774-6D6D10EC4CCD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FD0D3C75-D4C2-4EEB-9861-0AC4C932BEFE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8. Отключите ненужные автоматически загружаемые программы</a:t>
          </a:r>
        </a:p>
      </dgm:t>
    </dgm:pt>
    <dgm:pt modelId="{E28F6F32-205A-4718-9B2B-0D4FF69D325F}" type="parTrans" cxnId="{BD12BA72-2561-411B-B7F6-07985875C764}">
      <dgm:prSet/>
      <dgm:spPr/>
      <dgm:t>
        <a:bodyPr/>
        <a:lstStyle/>
        <a:p>
          <a:endParaRPr lang="ru-RU"/>
        </a:p>
      </dgm:t>
    </dgm:pt>
    <dgm:pt modelId="{BCD773A4-4CD4-48D8-91E4-89059C0A6083}" type="sibTrans" cxnId="{BD12BA72-2561-411B-B7F6-07985875C764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6F32F6FF-4B6B-4E80-9816-41873BF987A3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9. Найдите и удалите вирусы и вредоносные программы</a:t>
          </a:r>
        </a:p>
      </dgm:t>
    </dgm:pt>
    <dgm:pt modelId="{67039484-BF01-4C1D-A824-A9C92BBDC0B6}" type="parTrans" cxnId="{DE3C1E80-1346-4247-BDC8-DE81B16622AA}">
      <dgm:prSet/>
      <dgm:spPr/>
      <dgm:t>
        <a:bodyPr/>
        <a:lstStyle/>
        <a:p>
          <a:endParaRPr lang="ru-RU"/>
        </a:p>
      </dgm:t>
    </dgm:pt>
    <dgm:pt modelId="{6E0064B1-95A3-46B6-8E2C-9E74B068FD82}" type="sibTrans" cxnId="{DE3C1E80-1346-4247-BDC8-DE81B16622AA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3F615FD1-CF3E-447D-9104-48683222AD70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10. Восстановите компьютер из точки восстановления системы</a:t>
          </a:r>
        </a:p>
      </dgm:t>
    </dgm:pt>
    <dgm:pt modelId="{D6423E51-8D5B-42A6-A0BE-88D0AF93B5CC}" type="parTrans" cxnId="{10B51845-7921-431B-90F2-5EA06B90E0D9}">
      <dgm:prSet/>
      <dgm:spPr/>
      <dgm:t>
        <a:bodyPr/>
        <a:lstStyle/>
        <a:p>
          <a:endParaRPr lang="ru-RU"/>
        </a:p>
      </dgm:t>
    </dgm:pt>
    <dgm:pt modelId="{EC2F0B9D-BF0A-4552-8A99-04F5792F4B55}" type="sibTrans" cxnId="{10B51845-7921-431B-90F2-5EA06B90E0D9}">
      <dgm:prSet/>
      <dgm:spPr/>
      <dgm:t>
        <a:bodyPr/>
        <a:lstStyle/>
        <a:p>
          <a:endParaRPr lang="ru-RU"/>
        </a:p>
      </dgm:t>
    </dgm:pt>
    <dgm:pt modelId="{BE9F907A-0978-41DA-9EA1-FAD6C1DB9B04}">
      <dgm:prSet custT="1"/>
      <dgm:spPr/>
      <dgm:t>
        <a:bodyPr/>
        <a:lstStyle/>
        <a:p>
          <a:r>
            <a:rPr lang="ru-RU" sz="1400" b="0">
              <a:latin typeface="Times New Roman" pitchFamily="18" charset="0"/>
              <a:cs typeface="Times New Roman" pitchFamily="18" charset="0"/>
            </a:rPr>
            <a:t>3. Используйте ReadyBoost для повышения производитель-ности</a:t>
          </a:r>
        </a:p>
      </dgm:t>
    </dgm:pt>
    <dgm:pt modelId="{3C5CBDAA-CC3E-462C-844C-248CAAFB9452}" type="sibTrans" cxnId="{53FA331A-FAA5-4AA7-AC1C-F47B26657FFF}">
      <dgm:prSet custT="1"/>
      <dgm:spPr/>
      <dgm:t>
        <a:bodyPr/>
        <a:lstStyle/>
        <a:p>
          <a:endParaRPr lang="ru-RU" sz="1400" b="0">
            <a:latin typeface="Times New Roman" pitchFamily="18" charset="0"/>
            <a:cs typeface="Times New Roman" pitchFamily="18" charset="0"/>
          </a:endParaRPr>
        </a:p>
      </dgm:t>
    </dgm:pt>
    <dgm:pt modelId="{B749A41C-1650-400A-8C2E-BA7DCC985FDE}" type="parTrans" cxnId="{53FA331A-FAA5-4AA7-AC1C-F47B26657FFF}">
      <dgm:prSet/>
      <dgm:spPr/>
      <dgm:t>
        <a:bodyPr/>
        <a:lstStyle/>
        <a:p>
          <a:endParaRPr lang="ru-RU"/>
        </a:p>
      </dgm:t>
    </dgm:pt>
    <dgm:pt modelId="{C410D229-8FFC-4D9B-9C3F-7AAD67F779E9}" type="pres">
      <dgm:prSet presAssocID="{86272F8D-3C9B-44D5-83E0-1437209F3CF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95223-E4EF-45AD-B77E-DBD7C0642B9C}" type="pres">
      <dgm:prSet presAssocID="{A8D36957-9057-44F8-A62D-6EB5768C1C23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07562-C67F-41E9-BC65-0A875F7FAE9E}" type="pres">
      <dgm:prSet presAssocID="{733806DD-D130-4A68-89EC-2CE0D2C5469D}" presName="sibTrans" presStyleLbl="sibTrans2D1" presStyleIdx="0" presStyleCnt="9"/>
      <dgm:spPr/>
      <dgm:t>
        <a:bodyPr/>
        <a:lstStyle/>
        <a:p>
          <a:endParaRPr lang="ru-RU"/>
        </a:p>
      </dgm:t>
    </dgm:pt>
    <dgm:pt modelId="{92510F1A-B00F-4852-BD1F-71A367336E3C}" type="pres">
      <dgm:prSet presAssocID="{733806DD-D130-4A68-89EC-2CE0D2C5469D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85C8C9D2-9E6A-44FD-8AC9-37CB15F8D81E}" type="pres">
      <dgm:prSet presAssocID="{65ABA1EC-E5B2-4A53-9C15-FDF2FE8D671F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05EBD-89D1-40B6-AD2D-29FB6C031F71}" type="pres">
      <dgm:prSet presAssocID="{7F233F4D-EB04-4906-9646-9874BA849BB4}" presName="sibTrans" presStyleLbl="sibTrans2D1" presStyleIdx="1" presStyleCnt="9"/>
      <dgm:spPr/>
      <dgm:t>
        <a:bodyPr/>
        <a:lstStyle/>
        <a:p>
          <a:endParaRPr lang="ru-RU"/>
        </a:p>
      </dgm:t>
    </dgm:pt>
    <dgm:pt modelId="{7A3F0502-F70B-4D5E-8F73-E2445835A5CF}" type="pres">
      <dgm:prSet presAssocID="{7F233F4D-EB04-4906-9646-9874BA849BB4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2749BADA-E9BC-4443-B063-B37A32AB936D}" type="pres">
      <dgm:prSet presAssocID="{BE9F907A-0978-41DA-9EA1-FAD6C1DB9B04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A8A85C-CF78-4A88-81F6-C808BACD7FE6}" type="pres">
      <dgm:prSet presAssocID="{3C5CBDAA-CC3E-462C-844C-248CAAFB9452}" presName="sibTrans" presStyleLbl="sibTrans2D1" presStyleIdx="2" presStyleCnt="9"/>
      <dgm:spPr/>
      <dgm:t>
        <a:bodyPr/>
        <a:lstStyle/>
        <a:p>
          <a:endParaRPr lang="ru-RU"/>
        </a:p>
      </dgm:t>
    </dgm:pt>
    <dgm:pt modelId="{B9072D11-9584-4209-A3B5-FAB488538E5E}" type="pres">
      <dgm:prSet presAssocID="{3C5CBDAA-CC3E-462C-844C-248CAAFB9452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E3A0BA3F-1347-4F85-82B4-6A8BB7C678F2}" type="pres">
      <dgm:prSet presAssocID="{9193AF88-93B8-47F5-B5A0-C1B218D2E1AD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04CCD-211C-44A8-8D1E-3F68786C2E31}" type="pres">
      <dgm:prSet presAssocID="{61983487-A2B5-4D1F-A5DA-D5B6F8C2532A}" presName="sibTrans" presStyleLbl="sibTrans2D1" presStyleIdx="3" presStyleCnt="9"/>
      <dgm:spPr/>
      <dgm:t>
        <a:bodyPr/>
        <a:lstStyle/>
        <a:p>
          <a:endParaRPr lang="ru-RU"/>
        </a:p>
      </dgm:t>
    </dgm:pt>
    <dgm:pt modelId="{E50944FA-A95F-42DA-BE35-3EE560694AFB}" type="pres">
      <dgm:prSet presAssocID="{61983487-A2B5-4D1F-A5DA-D5B6F8C2532A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164DDC93-77E6-41DF-B68B-EC74A349415D}" type="pres">
      <dgm:prSet presAssocID="{A31C02FC-28E2-4303-BA04-FC9960518FD6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2CA6A-5582-4A33-A501-1B37D32ED2B3}" type="pres">
      <dgm:prSet presAssocID="{2B7D45CF-2FA0-4274-9404-C944C650F845}" presName="sibTrans" presStyleLbl="sibTrans2D1" presStyleIdx="4" presStyleCnt="9"/>
      <dgm:spPr/>
      <dgm:t>
        <a:bodyPr/>
        <a:lstStyle/>
        <a:p>
          <a:endParaRPr lang="ru-RU"/>
        </a:p>
      </dgm:t>
    </dgm:pt>
    <dgm:pt modelId="{82835359-02D4-4196-A95A-FBFADFDC89DD}" type="pres">
      <dgm:prSet presAssocID="{2B7D45CF-2FA0-4274-9404-C944C650F845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73E3F1A8-330B-41BF-8F3F-46EB2442CCB0}" type="pres">
      <dgm:prSet presAssocID="{2DBA0C4B-E922-4A51-8D86-9693982FCAC9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F05D8-EA26-4B30-810E-965D040FDA38}" type="pres">
      <dgm:prSet presAssocID="{59FDDA90-68C0-4849-A797-9D3C302EAEE2}" presName="sibTrans" presStyleLbl="sibTrans2D1" presStyleIdx="5" presStyleCnt="9"/>
      <dgm:spPr/>
      <dgm:t>
        <a:bodyPr/>
        <a:lstStyle/>
        <a:p>
          <a:endParaRPr lang="ru-RU"/>
        </a:p>
      </dgm:t>
    </dgm:pt>
    <dgm:pt modelId="{EF4AD1DC-B325-4AC7-A48D-0A27331A412E}" type="pres">
      <dgm:prSet presAssocID="{59FDDA90-68C0-4849-A797-9D3C302EAEE2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744ECB12-38DB-42C0-B444-F86FB9DAA578}" type="pres">
      <dgm:prSet presAssocID="{1BB1AA07-6D8B-4F87-A9AE-07235F2322A4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D5279-1A82-4255-A136-CCD9FF5C3309}" type="pres">
      <dgm:prSet presAssocID="{F24F173C-D6A7-4312-8643-745895BEA4CF}" presName="sibTrans" presStyleLbl="sibTrans2D1" presStyleIdx="6" presStyleCnt="9"/>
      <dgm:spPr/>
      <dgm:t>
        <a:bodyPr/>
        <a:lstStyle/>
        <a:p>
          <a:endParaRPr lang="ru-RU"/>
        </a:p>
      </dgm:t>
    </dgm:pt>
    <dgm:pt modelId="{A4E9AACD-AE3E-4B3D-9289-33448103B1BC}" type="pres">
      <dgm:prSet presAssocID="{F24F173C-D6A7-4312-8643-745895BEA4CF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6CDD0612-37DF-4B53-8036-7BDA7A1DCF52}" type="pres">
      <dgm:prSet presAssocID="{FD0D3C75-D4C2-4EEB-9861-0AC4C932BEFE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B391A-1819-4B00-992D-62057EDB951B}" type="pres">
      <dgm:prSet presAssocID="{BCD773A4-4CD4-48D8-91E4-89059C0A6083}" presName="sibTrans" presStyleLbl="sibTrans2D1" presStyleIdx="7" presStyleCnt="9"/>
      <dgm:spPr/>
      <dgm:t>
        <a:bodyPr/>
        <a:lstStyle/>
        <a:p>
          <a:endParaRPr lang="ru-RU"/>
        </a:p>
      </dgm:t>
    </dgm:pt>
    <dgm:pt modelId="{FC4666BE-1412-420E-8DCC-41685274D57E}" type="pres">
      <dgm:prSet presAssocID="{BCD773A4-4CD4-48D8-91E4-89059C0A6083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FF5BD188-94FE-4D24-A02E-7C0705D17F3D}" type="pres">
      <dgm:prSet presAssocID="{6F32F6FF-4B6B-4E80-9816-41873BF987A3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17D56-DF0D-475A-A983-8FBDFAC97847}" type="pres">
      <dgm:prSet presAssocID="{6E0064B1-95A3-46B6-8E2C-9E74B068FD82}" presName="sibTrans" presStyleLbl="sibTrans2D1" presStyleIdx="8" presStyleCnt="9" custAng="18328382" custScaleX="56266" custScaleY="106648" custLinFactX="91751" custLinFactNeighborX="100000" custLinFactNeighborY="2882"/>
      <dgm:spPr/>
      <dgm:t>
        <a:bodyPr/>
        <a:lstStyle/>
        <a:p>
          <a:endParaRPr lang="ru-RU"/>
        </a:p>
      </dgm:t>
    </dgm:pt>
    <dgm:pt modelId="{C2687F0B-2889-4FF7-8F77-2238C2BCE922}" type="pres">
      <dgm:prSet presAssocID="{6E0064B1-95A3-46B6-8E2C-9E74B068FD82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C9536338-8B0F-461C-811D-7CF016A075C5}" type="pres">
      <dgm:prSet presAssocID="{3F615FD1-CF3E-447D-9104-48683222AD70}" presName="node" presStyleLbl="node1" presStyleIdx="9" presStyleCnt="10" custScaleX="380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C7D41A-3F2A-466B-A7CE-49E6B0610521}" type="presOf" srcId="{7F233F4D-EB04-4906-9646-9874BA849BB4}" destId="{31205EBD-89D1-40B6-AD2D-29FB6C031F71}" srcOrd="0" destOrd="0" presId="urn:microsoft.com/office/officeart/2005/8/layout/process5"/>
    <dgm:cxn modelId="{BA59B366-3096-4293-86A7-78FE69DA63F1}" type="presOf" srcId="{59FDDA90-68C0-4849-A797-9D3C302EAEE2}" destId="{EF4AD1DC-B325-4AC7-A48D-0A27331A412E}" srcOrd="1" destOrd="0" presId="urn:microsoft.com/office/officeart/2005/8/layout/process5"/>
    <dgm:cxn modelId="{425296ED-EC9A-48EE-B34E-96F5AD238175}" type="presOf" srcId="{3F615FD1-CF3E-447D-9104-48683222AD70}" destId="{C9536338-8B0F-461C-811D-7CF016A075C5}" srcOrd="0" destOrd="0" presId="urn:microsoft.com/office/officeart/2005/8/layout/process5"/>
    <dgm:cxn modelId="{89E998A7-C9F9-49E2-9B17-0FCF9EAE95F2}" srcId="{86272F8D-3C9B-44D5-83E0-1437209F3CF5}" destId="{2DBA0C4B-E922-4A51-8D86-9693982FCAC9}" srcOrd="5" destOrd="0" parTransId="{7514B087-96C9-4189-AE8D-60CC8427F58E}" sibTransId="{59FDDA90-68C0-4849-A797-9D3C302EAEE2}"/>
    <dgm:cxn modelId="{8E26E5CA-FC40-48E4-A774-6D6D10EC4CCD}" srcId="{86272F8D-3C9B-44D5-83E0-1437209F3CF5}" destId="{1BB1AA07-6D8B-4F87-A9AE-07235F2322A4}" srcOrd="6" destOrd="0" parTransId="{902D34D4-8EBE-4567-A0F4-7BA0B3B93925}" sibTransId="{F24F173C-D6A7-4312-8643-745895BEA4CF}"/>
    <dgm:cxn modelId="{5310E7FA-EDCE-4F09-955A-9E7C96E06748}" type="presOf" srcId="{6E0064B1-95A3-46B6-8E2C-9E74B068FD82}" destId="{C2687F0B-2889-4FF7-8F77-2238C2BCE922}" srcOrd="1" destOrd="0" presId="urn:microsoft.com/office/officeart/2005/8/layout/process5"/>
    <dgm:cxn modelId="{D0F10AB7-84F7-4C94-B5A3-F8D4D42D8701}" type="presOf" srcId="{3C5CBDAA-CC3E-462C-844C-248CAAFB9452}" destId="{B9072D11-9584-4209-A3B5-FAB488538E5E}" srcOrd="1" destOrd="0" presId="urn:microsoft.com/office/officeart/2005/8/layout/process5"/>
    <dgm:cxn modelId="{5E1AE8FC-BF38-44AC-96F5-E8B2654CD9FE}" type="presOf" srcId="{BE9F907A-0978-41DA-9EA1-FAD6C1DB9B04}" destId="{2749BADA-E9BC-4443-B063-B37A32AB936D}" srcOrd="0" destOrd="0" presId="urn:microsoft.com/office/officeart/2005/8/layout/process5"/>
    <dgm:cxn modelId="{1EDDAEDE-144F-42B6-8DF2-AE4349E5F6F0}" type="presOf" srcId="{61983487-A2B5-4D1F-A5DA-D5B6F8C2532A}" destId="{E50944FA-A95F-42DA-BE35-3EE560694AFB}" srcOrd="1" destOrd="0" presId="urn:microsoft.com/office/officeart/2005/8/layout/process5"/>
    <dgm:cxn modelId="{F44AF6FA-8F9E-4676-B613-55B925E09CB2}" type="presOf" srcId="{F24F173C-D6A7-4312-8643-745895BEA4CF}" destId="{E94D5279-1A82-4255-A136-CCD9FF5C3309}" srcOrd="0" destOrd="0" presId="urn:microsoft.com/office/officeart/2005/8/layout/process5"/>
    <dgm:cxn modelId="{4F0B1C64-F7F6-40BF-AD78-A9A568026B90}" srcId="{86272F8D-3C9B-44D5-83E0-1437209F3CF5}" destId="{9193AF88-93B8-47F5-B5A0-C1B218D2E1AD}" srcOrd="3" destOrd="0" parTransId="{9FE61CEE-9771-4B7D-9810-C3BAC48CF7F3}" sibTransId="{61983487-A2B5-4D1F-A5DA-D5B6F8C2532A}"/>
    <dgm:cxn modelId="{53FA331A-FAA5-4AA7-AC1C-F47B26657FFF}" srcId="{86272F8D-3C9B-44D5-83E0-1437209F3CF5}" destId="{BE9F907A-0978-41DA-9EA1-FAD6C1DB9B04}" srcOrd="2" destOrd="0" parTransId="{B749A41C-1650-400A-8C2E-BA7DCC985FDE}" sibTransId="{3C5CBDAA-CC3E-462C-844C-248CAAFB9452}"/>
    <dgm:cxn modelId="{35F94FE2-1F74-46A6-A1EA-F622490E1D64}" type="presOf" srcId="{A8D36957-9057-44F8-A62D-6EB5768C1C23}" destId="{5A095223-E4EF-45AD-B77E-DBD7C0642B9C}" srcOrd="0" destOrd="0" presId="urn:microsoft.com/office/officeart/2005/8/layout/process5"/>
    <dgm:cxn modelId="{F153F992-E022-4ECE-86A4-3432E8A29753}" type="presOf" srcId="{61983487-A2B5-4D1F-A5DA-D5B6F8C2532A}" destId="{83304CCD-211C-44A8-8D1E-3F68786C2E31}" srcOrd="0" destOrd="0" presId="urn:microsoft.com/office/officeart/2005/8/layout/process5"/>
    <dgm:cxn modelId="{5F69EAF6-7BBA-4181-A8FF-EB4DF2C9F89E}" srcId="{86272F8D-3C9B-44D5-83E0-1437209F3CF5}" destId="{65ABA1EC-E5B2-4A53-9C15-FDF2FE8D671F}" srcOrd="1" destOrd="0" parTransId="{E71B6A46-F571-4BF3-8A0A-5FB5E213A0A1}" sibTransId="{7F233F4D-EB04-4906-9646-9874BA849BB4}"/>
    <dgm:cxn modelId="{7387F6D6-0B2E-46D0-9B9D-A9249A7D3B92}" srcId="{86272F8D-3C9B-44D5-83E0-1437209F3CF5}" destId="{A8D36957-9057-44F8-A62D-6EB5768C1C23}" srcOrd="0" destOrd="0" parTransId="{144F0D31-DC80-41DA-9B30-34364D216251}" sibTransId="{733806DD-D130-4A68-89EC-2CE0D2C5469D}"/>
    <dgm:cxn modelId="{C479DEE0-66CC-4584-82E0-A088E2218215}" type="presOf" srcId="{733806DD-D130-4A68-89EC-2CE0D2C5469D}" destId="{C4607562-C67F-41E9-BC65-0A875F7FAE9E}" srcOrd="0" destOrd="0" presId="urn:microsoft.com/office/officeart/2005/8/layout/process5"/>
    <dgm:cxn modelId="{88B1E308-DA56-4A0B-A08C-1571E4E4541D}" type="presOf" srcId="{9193AF88-93B8-47F5-B5A0-C1B218D2E1AD}" destId="{E3A0BA3F-1347-4F85-82B4-6A8BB7C678F2}" srcOrd="0" destOrd="0" presId="urn:microsoft.com/office/officeart/2005/8/layout/process5"/>
    <dgm:cxn modelId="{FABAEF69-4F65-423B-A8F2-88FC88C7DC6F}" type="presOf" srcId="{3C5CBDAA-CC3E-462C-844C-248CAAFB9452}" destId="{A8A8A85C-CF78-4A88-81F6-C808BACD7FE6}" srcOrd="0" destOrd="0" presId="urn:microsoft.com/office/officeart/2005/8/layout/process5"/>
    <dgm:cxn modelId="{5ACFBB29-657A-4780-B2E5-68DB4C26D202}" srcId="{86272F8D-3C9B-44D5-83E0-1437209F3CF5}" destId="{A31C02FC-28E2-4303-BA04-FC9960518FD6}" srcOrd="4" destOrd="0" parTransId="{2B6E002C-9EE4-40CF-BC6C-168663A9C1F1}" sibTransId="{2B7D45CF-2FA0-4274-9404-C944C650F845}"/>
    <dgm:cxn modelId="{5315AB56-AF27-4835-91F8-0D137DB9E7DC}" type="presOf" srcId="{FD0D3C75-D4C2-4EEB-9861-0AC4C932BEFE}" destId="{6CDD0612-37DF-4B53-8036-7BDA7A1DCF52}" srcOrd="0" destOrd="0" presId="urn:microsoft.com/office/officeart/2005/8/layout/process5"/>
    <dgm:cxn modelId="{068C8E82-C0C7-46C5-9B0D-0B4ED62A441A}" type="presOf" srcId="{733806DD-D130-4A68-89EC-2CE0D2C5469D}" destId="{92510F1A-B00F-4852-BD1F-71A367336E3C}" srcOrd="1" destOrd="0" presId="urn:microsoft.com/office/officeart/2005/8/layout/process5"/>
    <dgm:cxn modelId="{981D6E76-A7A0-4E04-9957-0ABFF9827B14}" type="presOf" srcId="{7F233F4D-EB04-4906-9646-9874BA849BB4}" destId="{7A3F0502-F70B-4D5E-8F73-E2445835A5CF}" srcOrd="1" destOrd="0" presId="urn:microsoft.com/office/officeart/2005/8/layout/process5"/>
    <dgm:cxn modelId="{117B8BA2-938A-4632-91B1-02E2D8808609}" type="presOf" srcId="{6E0064B1-95A3-46B6-8E2C-9E74B068FD82}" destId="{68F17D56-DF0D-475A-A983-8FBDFAC97847}" srcOrd="0" destOrd="0" presId="urn:microsoft.com/office/officeart/2005/8/layout/process5"/>
    <dgm:cxn modelId="{B60782C9-465A-4659-A169-4D05A23BAAAE}" type="presOf" srcId="{2DBA0C4B-E922-4A51-8D86-9693982FCAC9}" destId="{73E3F1A8-330B-41BF-8F3F-46EB2442CCB0}" srcOrd="0" destOrd="0" presId="urn:microsoft.com/office/officeart/2005/8/layout/process5"/>
    <dgm:cxn modelId="{065E9513-39DD-43F2-9E58-63D390CE92E3}" type="presOf" srcId="{59FDDA90-68C0-4849-A797-9D3C302EAEE2}" destId="{D85F05D8-EA26-4B30-810E-965D040FDA38}" srcOrd="0" destOrd="0" presId="urn:microsoft.com/office/officeart/2005/8/layout/process5"/>
    <dgm:cxn modelId="{975FF569-4246-4B5F-ABA8-A68783710923}" type="presOf" srcId="{86272F8D-3C9B-44D5-83E0-1437209F3CF5}" destId="{C410D229-8FFC-4D9B-9C3F-7AAD67F779E9}" srcOrd="0" destOrd="0" presId="urn:microsoft.com/office/officeart/2005/8/layout/process5"/>
    <dgm:cxn modelId="{81BCDB3A-A6D6-462E-9530-9376A8D26A52}" type="presOf" srcId="{A31C02FC-28E2-4303-BA04-FC9960518FD6}" destId="{164DDC93-77E6-41DF-B68B-EC74A349415D}" srcOrd="0" destOrd="0" presId="urn:microsoft.com/office/officeart/2005/8/layout/process5"/>
    <dgm:cxn modelId="{B61A6453-DFF9-4825-A8FB-DF6DC1DCBB95}" type="presOf" srcId="{BCD773A4-4CD4-48D8-91E4-89059C0A6083}" destId="{FC4666BE-1412-420E-8DCC-41685274D57E}" srcOrd="1" destOrd="0" presId="urn:microsoft.com/office/officeart/2005/8/layout/process5"/>
    <dgm:cxn modelId="{DE3C1E80-1346-4247-BDC8-DE81B16622AA}" srcId="{86272F8D-3C9B-44D5-83E0-1437209F3CF5}" destId="{6F32F6FF-4B6B-4E80-9816-41873BF987A3}" srcOrd="8" destOrd="0" parTransId="{67039484-BF01-4C1D-A824-A9C92BBDC0B6}" sibTransId="{6E0064B1-95A3-46B6-8E2C-9E74B068FD82}"/>
    <dgm:cxn modelId="{3FF2A255-FBAE-48FD-86F8-1CD68DBF2DBA}" type="presOf" srcId="{BCD773A4-4CD4-48D8-91E4-89059C0A6083}" destId="{27EB391A-1819-4B00-992D-62057EDB951B}" srcOrd="0" destOrd="0" presId="urn:microsoft.com/office/officeart/2005/8/layout/process5"/>
    <dgm:cxn modelId="{52E3A7DF-8C89-48AE-AC2A-FDF4AFCCE44A}" type="presOf" srcId="{6F32F6FF-4B6B-4E80-9816-41873BF987A3}" destId="{FF5BD188-94FE-4D24-A02E-7C0705D17F3D}" srcOrd="0" destOrd="0" presId="urn:microsoft.com/office/officeart/2005/8/layout/process5"/>
    <dgm:cxn modelId="{1A88122E-DDF2-40E7-94B3-F7C9A322481A}" type="presOf" srcId="{2B7D45CF-2FA0-4274-9404-C944C650F845}" destId="{82835359-02D4-4196-A95A-FBFADFDC89DD}" srcOrd="1" destOrd="0" presId="urn:microsoft.com/office/officeart/2005/8/layout/process5"/>
    <dgm:cxn modelId="{73BC6BBC-65B6-41B2-A0E3-856C2F845622}" type="presOf" srcId="{F24F173C-D6A7-4312-8643-745895BEA4CF}" destId="{A4E9AACD-AE3E-4B3D-9289-33448103B1BC}" srcOrd="1" destOrd="0" presId="urn:microsoft.com/office/officeart/2005/8/layout/process5"/>
    <dgm:cxn modelId="{A678030F-8C65-4786-B1D0-447F0D5FD178}" type="presOf" srcId="{65ABA1EC-E5B2-4A53-9C15-FDF2FE8D671F}" destId="{85C8C9D2-9E6A-44FD-8AC9-37CB15F8D81E}" srcOrd="0" destOrd="0" presId="urn:microsoft.com/office/officeart/2005/8/layout/process5"/>
    <dgm:cxn modelId="{10B51845-7921-431B-90F2-5EA06B90E0D9}" srcId="{86272F8D-3C9B-44D5-83E0-1437209F3CF5}" destId="{3F615FD1-CF3E-447D-9104-48683222AD70}" srcOrd="9" destOrd="0" parTransId="{D6423E51-8D5B-42A6-A0BE-88D0AF93B5CC}" sibTransId="{EC2F0B9D-BF0A-4552-8A99-04F5792F4B55}"/>
    <dgm:cxn modelId="{774993A4-792D-47CF-A356-2209C7CA482D}" type="presOf" srcId="{2B7D45CF-2FA0-4274-9404-C944C650F845}" destId="{4372CA6A-5582-4A33-A501-1B37D32ED2B3}" srcOrd="0" destOrd="0" presId="urn:microsoft.com/office/officeart/2005/8/layout/process5"/>
    <dgm:cxn modelId="{6307A8F3-5305-42DC-BAC3-1A7B5F97AA99}" type="presOf" srcId="{1BB1AA07-6D8B-4F87-A9AE-07235F2322A4}" destId="{744ECB12-38DB-42C0-B444-F86FB9DAA578}" srcOrd="0" destOrd="0" presId="urn:microsoft.com/office/officeart/2005/8/layout/process5"/>
    <dgm:cxn modelId="{BD12BA72-2561-411B-B7F6-07985875C764}" srcId="{86272F8D-3C9B-44D5-83E0-1437209F3CF5}" destId="{FD0D3C75-D4C2-4EEB-9861-0AC4C932BEFE}" srcOrd="7" destOrd="0" parTransId="{E28F6F32-205A-4718-9B2B-0D4FF69D325F}" sibTransId="{BCD773A4-4CD4-48D8-91E4-89059C0A6083}"/>
    <dgm:cxn modelId="{E6C0CF29-B4B0-48ED-B5CE-BE8A3D45AC4E}" type="presParOf" srcId="{C410D229-8FFC-4D9B-9C3F-7AAD67F779E9}" destId="{5A095223-E4EF-45AD-B77E-DBD7C0642B9C}" srcOrd="0" destOrd="0" presId="urn:microsoft.com/office/officeart/2005/8/layout/process5"/>
    <dgm:cxn modelId="{58503E6F-2820-4D10-A9D8-823C4C2942B9}" type="presParOf" srcId="{C410D229-8FFC-4D9B-9C3F-7AAD67F779E9}" destId="{C4607562-C67F-41E9-BC65-0A875F7FAE9E}" srcOrd="1" destOrd="0" presId="urn:microsoft.com/office/officeart/2005/8/layout/process5"/>
    <dgm:cxn modelId="{691DF2E5-9516-4508-A27E-7013FBF91349}" type="presParOf" srcId="{C4607562-C67F-41E9-BC65-0A875F7FAE9E}" destId="{92510F1A-B00F-4852-BD1F-71A367336E3C}" srcOrd="0" destOrd="0" presId="urn:microsoft.com/office/officeart/2005/8/layout/process5"/>
    <dgm:cxn modelId="{3B6F5B8F-C272-4DCA-ABDD-7C8A49D20C4D}" type="presParOf" srcId="{C410D229-8FFC-4D9B-9C3F-7AAD67F779E9}" destId="{85C8C9D2-9E6A-44FD-8AC9-37CB15F8D81E}" srcOrd="2" destOrd="0" presId="urn:microsoft.com/office/officeart/2005/8/layout/process5"/>
    <dgm:cxn modelId="{FA12DFBB-91BB-4883-9FB6-43C132096774}" type="presParOf" srcId="{C410D229-8FFC-4D9B-9C3F-7AAD67F779E9}" destId="{31205EBD-89D1-40B6-AD2D-29FB6C031F71}" srcOrd="3" destOrd="0" presId="urn:microsoft.com/office/officeart/2005/8/layout/process5"/>
    <dgm:cxn modelId="{CBEBE87C-2FB1-4299-8710-A96E8CD05600}" type="presParOf" srcId="{31205EBD-89D1-40B6-AD2D-29FB6C031F71}" destId="{7A3F0502-F70B-4D5E-8F73-E2445835A5CF}" srcOrd="0" destOrd="0" presId="urn:microsoft.com/office/officeart/2005/8/layout/process5"/>
    <dgm:cxn modelId="{CE35CD0D-6AB1-4849-AB73-F2EBF51F9049}" type="presParOf" srcId="{C410D229-8FFC-4D9B-9C3F-7AAD67F779E9}" destId="{2749BADA-E9BC-4443-B063-B37A32AB936D}" srcOrd="4" destOrd="0" presId="urn:microsoft.com/office/officeart/2005/8/layout/process5"/>
    <dgm:cxn modelId="{063DC258-48C2-4064-BC50-900A90C2DACA}" type="presParOf" srcId="{C410D229-8FFC-4D9B-9C3F-7AAD67F779E9}" destId="{A8A8A85C-CF78-4A88-81F6-C808BACD7FE6}" srcOrd="5" destOrd="0" presId="urn:microsoft.com/office/officeart/2005/8/layout/process5"/>
    <dgm:cxn modelId="{3D6B772B-3B5D-446E-A6D8-B188F1D9A59B}" type="presParOf" srcId="{A8A8A85C-CF78-4A88-81F6-C808BACD7FE6}" destId="{B9072D11-9584-4209-A3B5-FAB488538E5E}" srcOrd="0" destOrd="0" presId="urn:microsoft.com/office/officeart/2005/8/layout/process5"/>
    <dgm:cxn modelId="{539D8482-FC12-4DFD-8483-ABE2DABF1D3F}" type="presParOf" srcId="{C410D229-8FFC-4D9B-9C3F-7AAD67F779E9}" destId="{E3A0BA3F-1347-4F85-82B4-6A8BB7C678F2}" srcOrd="6" destOrd="0" presId="urn:microsoft.com/office/officeart/2005/8/layout/process5"/>
    <dgm:cxn modelId="{71B81290-A0FA-4E10-AF7F-B018E25131D8}" type="presParOf" srcId="{C410D229-8FFC-4D9B-9C3F-7AAD67F779E9}" destId="{83304CCD-211C-44A8-8D1E-3F68786C2E31}" srcOrd="7" destOrd="0" presId="urn:microsoft.com/office/officeart/2005/8/layout/process5"/>
    <dgm:cxn modelId="{84BEA7A5-320E-4F76-AFFC-5C99E30196D6}" type="presParOf" srcId="{83304CCD-211C-44A8-8D1E-3F68786C2E31}" destId="{E50944FA-A95F-42DA-BE35-3EE560694AFB}" srcOrd="0" destOrd="0" presId="urn:microsoft.com/office/officeart/2005/8/layout/process5"/>
    <dgm:cxn modelId="{C61102FB-C0C8-4236-A85B-131FA5F09D52}" type="presParOf" srcId="{C410D229-8FFC-4D9B-9C3F-7AAD67F779E9}" destId="{164DDC93-77E6-41DF-B68B-EC74A349415D}" srcOrd="8" destOrd="0" presId="urn:microsoft.com/office/officeart/2005/8/layout/process5"/>
    <dgm:cxn modelId="{637D5E78-B5E4-4DBA-B936-F3D43F91DDF7}" type="presParOf" srcId="{C410D229-8FFC-4D9B-9C3F-7AAD67F779E9}" destId="{4372CA6A-5582-4A33-A501-1B37D32ED2B3}" srcOrd="9" destOrd="0" presId="urn:microsoft.com/office/officeart/2005/8/layout/process5"/>
    <dgm:cxn modelId="{F45381E6-091C-4F30-B99D-B5B0BC684D5C}" type="presParOf" srcId="{4372CA6A-5582-4A33-A501-1B37D32ED2B3}" destId="{82835359-02D4-4196-A95A-FBFADFDC89DD}" srcOrd="0" destOrd="0" presId="urn:microsoft.com/office/officeart/2005/8/layout/process5"/>
    <dgm:cxn modelId="{CCEFF4B6-15B0-4025-84AF-2CDEA94EBFB9}" type="presParOf" srcId="{C410D229-8FFC-4D9B-9C3F-7AAD67F779E9}" destId="{73E3F1A8-330B-41BF-8F3F-46EB2442CCB0}" srcOrd="10" destOrd="0" presId="urn:microsoft.com/office/officeart/2005/8/layout/process5"/>
    <dgm:cxn modelId="{8EE406A0-EB47-4AB7-8CBD-63FD37DA6AD5}" type="presParOf" srcId="{C410D229-8FFC-4D9B-9C3F-7AAD67F779E9}" destId="{D85F05D8-EA26-4B30-810E-965D040FDA38}" srcOrd="11" destOrd="0" presId="urn:microsoft.com/office/officeart/2005/8/layout/process5"/>
    <dgm:cxn modelId="{6CFE8A82-260F-474D-90CA-D099948EE098}" type="presParOf" srcId="{D85F05D8-EA26-4B30-810E-965D040FDA38}" destId="{EF4AD1DC-B325-4AC7-A48D-0A27331A412E}" srcOrd="0" destOrd="0" presId="urn:microsoft.com/office/officeart/2005/8/layout/process5"/>
    <dgm:cxn modelId="{E8C73EC7-92AE-4283-8124-A7C144FD03D1}" type="presParOf" srcId="{C410D229-8FFC-4D9B-9C3F-7AAD67F779E9}" destId="{744ECB12-38DB-42C0-B444-F86FB9DAA578}" srcOrd="12" destOrd="0" presId="urn:microsoft.com/office/officeart/2005/8/layout/process5"/>
    <dgm:cxn modelId="{1F1B5B07-EFD7-4FB7-BEB7-59C990300C66}" type="presParOf" srcId="{C410D229-8FFC-4D9B-9C3F-7AAD67F779E9}" destId="{E94D5279-1A82-4255-A136-CCD9FF5C3309}" srcOrd="13" destOrd="0" presId="urn:microsoft.com/office/officeart/2005/8/layout/process5"/>
    <dgm:cxn modelId="{99CEA3F1-5B35-447B-8C2D-132F7965BA5D}" type="presParOf" srcId="{E94D5279-1A82-4255-A136-CCD9FF5C3309}" destId="{A4E9AACD-AE3E-4B3D-9289-33448103B1BC}" srcOrd="0" destOrd="0" presId="urn:microsoft.com/office/officeart/2005/8/layout/process5"/>
    <dgm:cxn modelId="{69E28030-2623-4FBC-AAB4-8A1B7D0972FC}" type="presParOf" srcId="{C410D229-8FFC-4D9B-9C3F-7AAD67F779E9}" destId="{6CDD0612-37DF-4B53-8036-7BDA7A1DCF52}" srcOrd="14" destOrd="0" presId="urn:microsoft.com/office/officeart/2005/8/layout/process5"/>
    <dgm:cxn modelId="{557014C6-D7F5-4997-BCB5-CFFDC64422F2}" type="presParOf" srcId="{C410D229-8FFC-4D9B-9C3F-7AAD67F779E9}" destId="{27EB391A-1819-4B00-992D-62057EDB951B}" srcOrd="15" destOrd="0" presId="urn:microsoft.com/office/officeart/2005/8/layout/process5"/>
    <dgm:cxn modelId="{D7684E7A-3F6C-425B-B1AB-B139E3700189}" type="presParOf" srcId="{27EB391A-1819-4B00-992D-62057EDB951B}" destId="{FC4666BE-1412-420E-8DCC-41685274D57E}" srcOrd="0" destOrd="0" presId="urn:microsoft.com/office/officeart/2005/8/layout/process5"/>
    <dgm:cxn modelId="{9020DE2A-6C10-4D80-BEDA-7DFF117B63D0}" type="presParOf" srcId="{C410D229-8FFC-4D9B-9C3F-7AAD67F779E9}" destId="{FF5BD188-94FE-4D24-A02E-7C0705D17F3D}" srcOrd="16" destOrd="0" presId="urn:microsoft.com/office/officeart/2005/8/layout/process5"/>
    <dgm:cxn modelId="{5A96A969-981A-41B2-BB3E-452D701D0F2B}" type="presParOf" srcId="{C410D229-8FFC-4D9B-9C3F-7AAD67F779E9}" destId="{68F17D56-DF0D-475A-A983-8FBDFAC97847}" srcOrd="17" destOrd="0" presId="urn:microsoft.com/office/officeart/2005/8/layout/process5"/>
    <dgm:cxn modelId="{E01F3F3A-FB36-4AD0-A6C3-8BC55D7D0F0B}" type="presParOf" srcId="{68F17D56-DF0D-475A-A983-8FBDFAC97847}" destId="{C2687F0B-2889-4FF7-8F77-2238C2BCE922}" srcOrd="0" destOrd="0" presId="urn:microsoft.com/office/officeart/2005/8/layout/process5"/>
    <dgm:cxn modelId="{A81D4B96-7F6B-409C-939E-B8E8FCE9DBAB}" type="presParOf" srcId="{C410D229-8FFC-4D9B-9C3F-7AAD67F779E9}" destId="{C9536338-8B0F-461C-811D-7CF016A075C5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095223-E4EF-45AD-B77E-DBD7C0642B9C}">
      <dsp:nvSpPr>
        <dsp:cNvPr id="0" name=""/>
        <dsp:cNvSpPr/>
      </dsp:nvSpPr>
      <dsp:spPr>
        <a:xfrm>
          <a:off x="32209" y="4649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latin typeface="Times New Roman" pitchFamily="18" charset="0"/>
              <a:cs typeface="Times New Roman" pitchFamily="18" charset="0"/>
            </a:rPr>
            <a:t>1. Проверьте последние обновления ОС и драйвера устройств</a:t>
          </a:r>
        </a:p>
      </dsp:txBody>
      <dsp:txXfrm>
        <a:off x="32209" y="4649"/>
        <a:ext cx="1537588" cy="922552"/>
      </dsp:txXfrm>
    </dsp:sp>
    <dsp:sp modelId="{C4607562-C67F-41E9-BC65-0A875F7FAE9E}">
      <dsp:nvSpPr>
        <dsp:cNvPr id="0" name=""/>
        <dsp:cNvSpPr/>
      </dsp:nvSpPr>
      <dsp:spPr>
        <a:xfrm>
          <a:off x="1705105" y="275264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>
        <a:off x="1705105" y="275264"/>
        <a:ext cx="325968" cy="381321"/>
      </dsp:txXfrm>
    </dsp:sp>
    <dsp:sp modelId="{85C8C9D2-9E6A-44FD-8AC9-37CB15F8D81E}">
      <dsp:nvSpPr>
        <dsp:cNvPr id="0" name=""/>
        <dsp:cNvSpPr/>
      </dsp:nvSpPr>
      <dsp:spPr>
        <a:xfrm>
          <a:off x="2184832" y="4649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444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4444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444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2. После перезагрузки откройте только нужные  приложения</a:t>
          </a:r>
        </a:p>
      </dsp:txBody>
      <dsp:txXfrm>
        <a:off x="2184832" y="4649"/>
        <a:ext cx="1537588" cy="922552"/>
      </dsp:txXfrm>
    </dsp:sp>
    <dsp:sp modelId="{31205EBD-89D1-40B6-AD2D-29FB6C031F71}">
      <dsp:nvSpPr>
        <dsp:cNvPr id="0" name=""/>
        <dsp:cNvSpPr/>
      </dsp:nvSpPr>
      <dsp:spPr>
        <a:xfrm>
          <a:off x="3857728" y="275264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13144"/>
                <a:satOff val="-2608"/>
                <a:lumOff val="5081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13144"/>
                <a:satOff val="-2608"/>
                <a:lumOff val="5081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13144"/>
                <a:satOff val="-2608"/>
                <a:lumOff val="5081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>
        <a:off x="3857728" y="275264"/>
        <a:ext cx="325968" cy="381321"/>
      </dsp:txXfrm>
    </dsp:sp>
    <dsp:sp modelId="{2749BADA-E9BC-4443-B063-B37A32AB936D}">
      <dsp:nvSpPr>
        <dsp:cNvPr id="0" name=""/>
        <dsp:cNvSpPr/>
      </dsp:nvSpPr>
      <dsp:spPr>
        <a:xfrm>
          <a:off x="4337455" y="4649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8889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8889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8889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3. Используйте ReadyBoost для повышения производитель-ности</a:t>
          </a:r>
        </a:p>
      </dsp:txBody>
      <dsp:txXfrm>
        <a:off x="4337455" y="4649"/>
        <a:ext cx="1537588" cy="922552"/>
      </dsp:txXfrm>
    </dsp:sp>
    <dsp:sp modelId="{A8A8A85C-CF78-4A88-81F6-C808BACD7FE6}">
      <dsp:nvSpPr>
        <dsp:cNvPr id="0" name=""/>
        <dsp:cNvSpPr/>
      </dsp:nvSpPr>
      <dsp:spPr>
        <a:xfrm rot="5400000">
          <a:off x="4943265" y="1034833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26288"/>
                <a:satOff val="-5217"/>
                <a:lumOff val="10161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26288"/>
                <a:satOff val="-5217"/>
                <a:lumOff val="10161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26288"/>
                <a:satOff val="-5217"/>
                <a:lumOff val="10161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 rot="5400000">
        <a:off x="4943265" y="1034833"/>
        <a:ext cx="325968" cy="381321"/>
      </dsp:txXfrm>
    </dsp:sp>
    <dsp:sp modelId="{E3A0BA3F-1347-4F85-82B4-6A8BB7C678F2}">
      <dsp:nvSpPr>
        <dsp:cNvPr id="0" name=""/>
        <dsp:cNvSpPr/>
      </dsp:nvSpPr>
      <dsp:spPr>
        <a:xfrm>
          <a:off x="4337455" y="1542237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13333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4. Убедитесь, что система управляет размером файла подкачки.</a:t>
          </a:r>
        </a:p>
      </dsp:txBody>
      <dsp:txXfrm>
        <a:off x="4337455" y="1542237"/>
        <a:ext cx="1537588" cy="922552"/>
      </dsp:txXfrm>
    </dsp:sp>
    <dsp:sp modelId="{83304CCD-211C-44A8-8D1E-3F68786C2E31}">
      <dsp:nvSpPr>
        <dsp:cNvPr id="0" name=""/>
        <dsp:cNvSpPr/>
      </dsp:nvSpPr>
      <dsp:spPr>
        <a:xfrm rot="10800000">
          <a:off x="3876179" y="1812853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39432"/>
                <a:satOff val="-7825"/>
                <a:lumOff val="15242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39432"/>
                <a:satOff val="-7825"/>
                <a:lumOff val="15242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39432"/>
                <a:satOff val="-7825"/>
                <a:lumOff val="15242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876179" y="1812853"/>
        <a:ext cx="325968" cy="381321"/>
      </dsp:txXfrm>
    </dsp:sp>
    <dsp:sp modelId="{164DDC93-77E6-41DF-B68B-EC74A349415D}">
      <dsp:nvSpPr>
        <dsp:cNvPr id="0" name=""/>
        <dsp:cNvSpPr/>
      </dsp:nvSpPr>
      <dsp:spPr>
        <a:xfrm>
          <a:off x="2184832" y="1542237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7778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17778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7778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5. Проверьте и освободите дисковое пространство</a:t>
          </a:r>
        </a:p>
      </dsp:txBody>
      <dsp:txXfrm>
        <a:off x="2184832" y="1542237"/>
        <a:ext cx="1537588" cy="922552"/>
      </dsp:txXfrm>
    </dsp:sp>
    <dsp:sp modelId="{4372CA6A-5582-4A33-A501-1B37D32ED2B3}">
      <dsp:nvSpPr>
        <dsp:cNvPr id="0" name=""/>
        <dsp:cNvSpPr/>
      </dsp:nvSpPr>
      <dsp:spPr>
        <a:xfrm rot="10800000">
          <a:off x="1723556" y="1812853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52576"/>
                <a:satOff val="-10433"/>
                <a:lumOff val="20322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52576"/>
                <a:satOff val="-10433"/>
                <a:lumOff val="20322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52576"/>
                <a:satOff val="-10433"/>
                <a:lumOff val="20322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1723556" y="1812853"/>
        <a:ext cx="325968" cy="381321"/>
      </dsp:txXfrm>
    </dsp:sp>
    <dsp:sp modelId="{73E3F1A8-330B-41BF-8F3F-46EB2442CCB0}">
      <dsp:nvSpPr>
        <dsp:cNvPr id="0" name=""/>
        <dsp:cNvSpPr/>
      </dsp:nvSpPr>
      <dsp:spPr>
        <a:xfrm>
          <a:off x="32209" y="1542237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2222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22222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2222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6. Настройте представление и производитель-ность ОС Windows</a:t>
          </a:r>
        </a:p>
      </dsp:txBody>
      <dsp:txXfrm>
        <a:off x="32209" y="1542237"/>
        <a:ext cx="1537588" cy="922552"/>
      </dsp:txXfrm>
    </dsp:sp>
    <dsp:sp modelId="{D85F05D8-EA26-4B30-810E-965D040FDA38}">
      <dsp:nvSpPr>
        <dsp:cNvPr id="0" name=""/>
        <dsp:cNvSpPr/>
      </dsp:nvSpPr>
      <dsp:spPr>
        <a:xfrm rot="5400000">
          <a:off x="638019" y="2572421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65721"/>
                <a:satOff val="-13041"/>
                <a:lumOff val="25403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65721"/>
                <a:satOff val="-13041"/>
                <a:lumOff val="25403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65721"/>
                <a:satOff val="-13041"/>
                <a:lumOff val="25403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 rot="5400000">
        <a:off x="638019" y="2572421"/>
        <a:ext cx="325968" cy="381321"/>
      </dsp:txXfrm>
    </dsp:sp>
    <dsp:sp modelId="{744ECB12-38DB-42C0-B444-F86FB9DAA578}">
      <dsp:nvSpPr>
        <dsp:cNvPr id="0" name=""/>
        <dsp:cNvSpPr/>
      </dsp:nvSpPr>
      <dsp:spPr>
        <a:xfrm>
          <a:off x="32209" y="3079825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26667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7. Приостановите синхронизацию OneDrive</a:t>
          </a:r>
        </a:p>
      </dsp:txBody>
      <dsp:txXfrm>
        <a:off x="32209" y="3079825"/>
        <a:ext cx="1537588" cy="922552"/>
      </dsp:txXfrm>
    </dsp:sp>
    <dsp:sp modelId="{E94D5279-1A82-4255-A136-CCD9FF5C3309}">
      <dsp:nvSpPr>
        <dsp:cNvPr id="0" name=""/>
        <dsp:cNvSpPr/>
      </dsp:nvSpPr>
      <dsp:spPr>
        <a:xfrm>
          <a:off x="1705105" y="3350441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78865"/>
                <a:satOff val="-15650"/>
                <a:lumOff val="30484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78865"/>
                <a:satOff val="-15650"/>
                <a:lumOff val="30484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78865"/>
                <a:satOff val="-15650"/>
                <a:lumOff val="30484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>
        <a:off x="1705105" y="3350441"/>
        <a:ext cx="325968" cy="381321"/>
      </dsp:txXfrm>
    </dsp:sp>
    <dsp:sp modelId="{6CDD0612-37DF-4B53-8036-7BDA7A1DCF52}">
      <dsp:nvSpPr>
        <dsp:cNvPr id="0" name=""/>
        <dsp:cNvSpPr/>
      </dsp:nvSpPr>
      <dsp:spPr>
        <a:xfrm>
          <a:off x="2184832" y="3079825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1111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31111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1111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8. Отключите ненужные автоматически загружаемые программы</a:t>
          </a:r>
        </a:p>
      </dsp:txBody>
      <dsp:txXfrm>
        <a:off x="2184832" y="3079825"/>
        <a:ext cx="1537588" cy="922552"/>
      </dsp:txXfrm>
    </dsp:sp>
    <dsp:sp modelId="{27EB391A-1819-4B00-992D-62057EDB951B}">
      <dsp:nvSpPr>
        <dsp:cNvPr id="0" name=""/>
        <dsp:cNvSpPr/>
      </dsp:nvSpPr>
      <dsp:spPr>
        <a:xfrm>
          <a:off x="3857728" y="3350441"/>
          <a:ext cx="325968" cy="3813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92009"/>
                <a:satOff val="-18258"/>
                <a:lumOff val="35564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92009"/>
                <a:satOff val="-18258"/>
                <a:lumOff val="35564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92009"/>
                <a:satOff val="-18258"/>
                <a:lumOff val="35564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>
        <a:off x="3857728" y="3350441"/>
        <a:ext cx="325968" cy="381321"/>
      </dsp:txXfrm>
    </dsp:sp>
    <dsp:sp modelId="{FF5BD188-94FE-4D24-A02E-7C0705D17F3D}">
      <dsp:nvSpPr>
        <dsp:cNvPr id="0" name=""/>
        <dsp:cNvSpPr/>
      </dsp:nvSpPr>
      <dsp:spPr>
        <a:xfrm>
          <a:off x="4337455" y="3079825"/>
          <a:ext cx="1537588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5556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35556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5556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9. Найдите и удалите вирусы и вредоносные программы</a:t>
          </a:r>
        </a:p>
      </dsp:txBody>
      <dsp:txXfrm>
        <a:off x="4337455" y="3079825"/>
        <a:ext cx="1537588" cy="922552"/>
      </dsp:txXfrm>
    </dsp:sp>
    <dsp:sp modelId="{68F17D56-DF0D-475A-A983-8FBDFAC97847}">
      <dsp:nvSpPr>
        <dsp:cNvPr id="0" name=""/>
        <dsp:cNvSpPr/>
      </dsp:nvSpPr>
      <dsp:spPr>
        <a:xfrm rot="5400000">
          <a:off x="4959364" y="4108324"/>
          <a:ext cx="316049" cy="4066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105153"/>
                <a:satOff val="-20866"/>
                <a:lumOff val="40645"/>
                <a:alphaOff val="0"/>
                <a:tint val="1000"/>
                <a:satMod val="255000"/>
              </a:schemeClr>
            </a:gs>
            <a:gs pos="55000">
              <a:schemeClr val="accent2">
                <a:shade val="90000"/>
                <a:hueOff val="105153"/>
                <a:satOff val="-20866"/>
                <a:lumOff val="40645"/>
                <a:alphaOff val="0"/>
                <a:tint val="12000"/>
                <a:satMod val="255000"/>
              </a:schemeClr>
            </a:gs>
            <a:gs pos="100000">
              <a:schemeClr val="accent2">
                <a:shade val="90000"/>
                <a:hueOff val="105153"/>
                <a:satOff val="-20866"/>
                <a:lumOff val="40645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>
            <a:latin typeface="Times New Roman" pitchFamily="18" charset="0"/>
            <a:cs typeface="Times New Roman" pitchFamily="18" charset="0"/>
          </a:endParaRPr>
        </a:p>
      </dsp:txBody>
      <dsp:txXfrm rot="5400000">
        <a:off x="4959364" y="4108324"/>
        <a:ext cx="316049" cy="406672"/>
      </dsp:txXfrm>
    </dsp:sp>
    <dsp:sp modelId="{C9536338-8B0F-461C-811D-7CF016A075C5}">
      <dsp:nvSpPr>
        <dsp:cNvPr id="0" name=""/>
        <dsp:cNvSpPr/>
      </dsp:nvSpPr>
      <dsp:spPr>
        <a:xfrm>
          <a:off x="21922" y="4617413"/>
          <a:ext cx="5853121" cy="9225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1000"/>
                <a:satMod val="255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40000"/>
                <a:tint val="12000"/>
                <a:satMod val="255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>
              <a:latin typeface="Times New Roman" pitchFamily="18" charset="0"/>
              <a:cs typeface="Times New Roman" pitchFamily="18" charset="0"/>
            </a:rPr>
            <a:t>10. Восстановите компьютер из точки восстановления системы</a:t>
          </a:r>
        </a:p>
      </dsp:txBody>
      <dsp:txXfrm>
        <a:off x="21922" y="4617413"/>
        <a:ext cx="5853121" cy="9225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CBB04-D376-44B4-8438-69B02517145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F3A49-ED0E-48A3-A2D2-50D065516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38F210F-5FCD-4D97-B478-D17B895DF105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9D478-A32B-4018-A0E4-50E66EE21D29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5681-D9B3-4F2D-8D55-750047B2E714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F1B27-0657-4FF3-BF65-515C2709D153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2F73A-E57E-4398-8832-67A2408FAADD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0097-1524-4F8B-9C18-14C9CFAA64B9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A5609F-E905-4FAA-B155-931DF036A666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6BC3458-166D-458B-B6A9-650172770D18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BECF-EFB2-4A3E-9F64-B87BDDDA5189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DDF2-2EA8-4F70-8CE1-248AE4CBF45C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A1E85-775B-44F4-9AE3-BBE5C66B70E7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5929B0C-65D3-4725-B9F3-F88C596FA28D}" type="datetime1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25.jpeg"/><Relationship Id="rId4" Type="http://schemas.openxmlformats.org/officeDocument/2006/relationships/hyperlink" Target="https://winda10.com/wp-content/uploads/2018/06/1-179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inda10.com/wp-content/uploads/2018/06/1-35.pn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inda10.com/wp-content/uploads/2018/06/1-36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inda10.com/wp-content/uploads/2018/06/1-37.pn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inda10.com/wp-content/uploads/2018/06/1-39.pn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s://winda10.com/wp-content/uploads/2018/06/1-18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0" cy="194421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методов и средств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повышения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быстродействия операционной системы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 10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s://blogs.umass.edu/instruct/files/2010/07/20081217_microsoft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149080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Дефрагментация диска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10</a:t>
            </a:fld>
            <a:endParaRPr lang="ru-RU" sz="28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247964" y="2420888"/>
            <a:ext cx="540060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 l="34197" t="13382" r="32597" b="8657"/>
          <a:stretch>
            <a:fillRect/>
          </a:stretch>
        </p:blipFill>
        <p:spPr bwMode="auto">
          <a:xfrm>
            <a:off x="467544" y="1340768"/>
            <a:ext cx="360040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 l="29412" t="25194" r="26756" b="20469"/>
          <a:stretch>
            <a:fillRect/>
          </a:stretch>
        </p:blipFill>
        <p:spPr bwMode="auto">
          <a:xfrm>
            <a:off x="5004048" y="1412776"/>
            <a:ext cx="3456384" cy="2408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7" name="Picture 5" descr="https://www.iguides.ru/upload/iblock/37f/37fc00ca58cf4edc3ecf4d53cbd90e5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89" r="21122"/>
          <a:stretch>
            <a:fillRect/>
          </a:stretch>
        </p:blipFill>
        <p:spPr bwMode="auto">
          <a:xfrm>
            <a:off x="6300192" y="4221088"/>
            <a:ext cx="2088232" cy="2049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Обновление драйверов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11</a:t>
            </a:fld>
            <a:endParaRPr lang="ru-RU" sz="28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 l="11618" t="15745" r="9352" b="8657"/>
          <a:stretch>
            <a:fillRect/>
          </a:stretch>
        </p:blipFill>
        <p:spPr bwMode="auto">
          <a:xfrm>
            <a:off x="395536" y="1672973"/>
            <a:ext cx="8352928" cy="4492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Отключение индексации файлов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12</a:t>
            </a:fld>
            <a:endParaRPr lang="ru-RU" sz="28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 l="34861" t="12200" r="32597" b="7476"/>
          <a:stretch>
            <a:fillRect/>
          </a:stretch>
        </p:blipFill>
        <p:spPr bwMode="auto">
          <a:xfrm>
            <a:off x="2843808" y="1556792"/>
            <a:ext cx="3528392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626765"/>
            <a:ext cx="7772400" cy="1938139"/>
          </a:xfrm>
        </p:spPr>
        <p:txBody>
          <a:bodyPr/>
          <a:lstStyle/>
          <a:p>
            <a:pPr algn="ctr"/>
            <a:r>
              <a:rPr lang="ru-RU" dirty="0" smtClean="0"/>
              <a:t>Утилиты для оптимизации системы </a:t>
            </a:r>
            <a:r>
              <a:rPr lang="ru-RU" dirty="0" err="1" smtClean="0"/>
              <a:t>Windows</a:t>
            </a:r>
            <a:r>
              <a:rPr lang="ru-RU" dirty="0" smtClean="0"/>
              <a:t> 10</a:t>
            </a:r>
            <a:endParaRPr lang="ru-RU" dirty="0"/>
          </a:p>
        </p:txBody>
      </p:sp>
      <p:pic>
        <p:nvPicPr>
          <p:cNvPr id="32770" name="Picture 2" descr="https://ichip.ru/images/cache/2015/5/4/resize_784_615_true_crop_784_615_0_0_q90_112432_54f8700d5f.jpeg"/>
          <p:cNvPicPr>
            <a:picLocks noChangeAspect="1" noChangeArrowheads="1"/>
          </p:cNvPicPr>
          <p:nvPr/>
        </p:nvPicPr>
        <p:blipFill>
          <a:blip r:embed="rId2" cstate="print"/>
          <a:srcRect t="34419"/>
          <a:stretch>
            <a:fillRect/>
          </a:stretch>
        </p:blipFill>
        <p:spPr bwMode="auto">
          <a:xfrm>
            <a:off x="827584" y="2708920"/>
            <a:ext cx="7467600" cy="3841652"/>
          </a:xfrm>
          <a:prstGeom prst="rect">
            <a:avLst/>
          </a:prstGeom>
          <a:noFill/>
        </p:spPr>
      </p:pic>
      <p:pic>
        <p:nvPicPr>
          <p:cNvPr id="6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13</a:t>
            </a:fld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CCleaner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14</a:t>
            </a:fld>
            <a:endParaRPr lang="ru-RU" sz="2800" dirty="0"/>
          </a:p>
        </p:txBody>
      </p:sp>
      <p:pic>
        <p:nvPicPr>
          <p:cNvPr id="11" name="Рисунок 10" descr="http://dlltop.ru/images/soft/5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89040"/>
            <a:ext cx="424847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Программа CCleaner">
            <a:hlinkClick r:id="rId4"/>
          </p:cNvPr>
          <p:cNvPicPr/>
          <p:nvPr/>
        </p:nvPicPr>
        <p:blipFill>
          <a:blip r:embed="rId5" cstate="print"/>
          <a:srcRect l="12510" r="12461"/>
          <a:stretch>
            <a:fillRect/>
          </a:stretch>
        </p:blipFill>
        <p:spPr bwMode="auto">
          <a:xfrm>
            <a:off x="5292080" y="1484784"/>
            <a:ext cx="331236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бесплатная версия программы отличается от платной только возможностью технической поддержки;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малый размер и большая продуктивность;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очень простой в понимании интерфейс;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скорость работы приложения;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возможность анализа диска на занятое пространство.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://mstreem.ru/wp-content/uploads/2015/11/00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4266039" cy="257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Программа AVG PC TuneUp">
            <a:hlinkClick r:id="rId3"/>
          </p:cNvPr>
          <p:cNvPicPr/>
          <p:nvPr/>
        </p:nvPicPr>
        <p:blipFill>
          <a:blip r:embed="rId4" cstate="print"/>
          <a:srcRect l="13698" t="2632" r="12330" b="3766"/>
          <a:stretch>
            <a:fillRect/>
          </a:stretch>
        </p:blipFill>
        <p:spPr bwMode="auto">
          <a:xfrm>
            <a:off x="5076056" y="1268760"/>
            <a:ext cx="3888432" cy="5142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AVG PC </a:t>
            </a:r>
            <a:r>
              <a:rPr lang="ru-RU" sz="3600" b="1" dirty="0" err="1" smtClean="0"/>
              <a:t>TuneUp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15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практически полный набор утилит для обслуживания и оптимизации ОС;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режим </a:t>
            </a:r>
            <a:r>
              <a:rPr lang="ru-RU" sz="1600" dirty="0" err="1" smtClean="0"/>
              <a:t>Turbo</a:t>
            </a:r>
            <a:r>
              <a:rPr lang="ru-RU" sz="1600" dirty="0" smtClean="0"/>
              <a:t>, у которого нет аналогов в других продуктах;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работа и оценка ПК в режиме реального времени;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постоянное обновление программы;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автоматическое выполнение обслуживающими процессами.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Программа Auslogics BoostSpeed">
            <a:hlinkClick r:id="rId2"/>
          </p:cNvPr>
          <p:cNvPicPr/>
          <p:nvPr/>
        </p:nvPicPr>
        <p:blipFill>
          <a:blip r:embed="rId3" cstate="print"/>
          <a:srcRect t="11599" b="10972"/>
          <a:stretch>
            <a:fillRect/>
          </a:stretch>
        </p:blipFill>
        <p:spPr bwMode="auto">
          <a:xfrm>
            <a:off x="4067944" y="1268760"/>
            <a:ext cx="583264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softotor.net/uploads/posts/2018-06/1529728338_2hbuv.png"/>
          <p:cNvPicPr/>
          <p:nvPr/>
        </p:nvPicPr>
        <p:blipFill>
          <a:blip r:embed="rId4" cstate="print"/>
          <a:srcRect l="9217" t="6886" r="8243" b="7784"/>
          <a:stretch>
            <a:fillRect/>
          </a:stretch>
        </p:blipFill>
        <p:spPr bwMode="auto">
          <a:xfrm>
            <a:off x="541792" y="3789040"/>
            <a:ext cx="4318240" cy="2623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Auslogics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BoostSpeed</a:t>
            </a:r>
            <a:endParaRPr lang="ru-RU" sz="3600" b="1" dirty="0" smtClean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16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стабильная работа всех вшитых утилит;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работа в режиме реального времени;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«Советник», который подскажет, какие настройки и каким образом лучше изменить для освобождения места на диске, безопасности и ускорения работы системы.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windowszona.ru/wp-content/uploads/2015/11/1447071804_2015-10-26_15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4320480" cy="262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Программа Glary Utilities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345638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Glary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Utilities</a:t>
            </a:r>
            <a:endParaRPr lang="ru-RU" sz="3600" b="1" dirty="0" smtClean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17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удобный и дружелюбный интерфейс;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простота в работе: можно запустить комплексную задачу, а можно пользоваться отдельными утилитами;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возможность быстрого запуска через значок в </a:t>
            </a:r>
            <a:r>
              <a:rPr lang="ru-RU" sz="1600" dirty="0" err="1" smtClean="0"/>
              <a:t>трее</a:t>
            </a:r>
            <a:r>
              <a:rPr lang="ru-RU" sz="1600" dirty="0" smtClean="0"/>
              <a:t>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разные темы оформления программы.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s://user-life.com/uploads/posts/2019-12/1575885650_system-mechanic-professional-skachat-besplatno-na-russkom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433804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Программа System Mechanic"/>
          <p:cNvPicPr/>
          <p:nvPr/>
        </p:nvPicPr>
        <p:blipFill>
          <a:blip r:embed="rId3" cstate="print"/>
          <a:srcRect t="1646"/>
          <a:stretch>
            <a:fillRect/>
          </a:stretch>
        </p:blipFill>
        <p:spPr bwMode="auto">
          <a:xfrm>
            <a:off x="4680520" y="1201263"/>
            <a:ext cx="4572000" cy="539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System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Mechanic</a:t>
            </a:r>
            <a:endParaRPr lang="ru-RU" sz="3600" b="1" dirty="0" smtClean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18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запатентованные разработки в оптимизации ОС;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улучшение практически каждой сферы работы </a:t>
            </a:r>
            <a:r>
              <a:rPr lang="ru-RU" sz="1600" dirty="0" err="1" smtClean="0"/>
              <a:t>Windows</a:t>
            </a:r>
            <a:r>
              <a:rPr lang="ru-RU" sz="1600" dirty="0" smtClean="0"/>
              <a:t>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надёжность и эффективность в работе;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встроенный и удобный планировщик заданий;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небольшой размер при максимуме функций.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windows-cdn.softpedia.com/screenshots/MAGIX-PC-Check-Tuning_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3789040"/>
            <a:ext cx="432048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Программа MAGIX PC Check &amp; Tunin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268760"/>
            <a:ext cx="5904656" cy="511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MAGIX PC </a:t>
            </a:r>
            <a:r>
              <a:rPr lang="ru-RU" sz="3600" b="1" dirty="0" err="1" smtClean="0"/>
              <a:t>Check</a:t>
            </a:r>
            <a:r>
              <a:rPr lang="ru-RU" sz="3600" b="1" dirty="0" smtClean="0"/>
              <a:t> &amp; </a:t>
            </a:r>
            <a:r>
              <a:rPr lang="ru-RU" sz="3600" b="1" dirty="0" err="1" smtClean="0"/>
              <a:t>Tuning</a:t>
            </a:r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19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настройка экономии электроэнергии;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установка программы на шесть компьютеров с одной лицензии;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собственный файловый менеджер;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дружелюбный интерфейс.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thumbs.gfycat.com/ShadyAjarCaimanlizard-size_restricted.gif"/>
          <p:cNvPicPr>
            <a:picLocks noChangeAspect="1" noChangeArrowheads="1" noCrop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07504" y="692696"/>
            <a:ext cx="8832979" cy="4968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66800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440160"/>
          </a:xfrm>
        </p:spPr>
        <p:txBody>
          <a:bodyPr>
            <a:normAutofit/>
          </a:bodyPr>
          <a:lstStyle/>
          <a:p>
            <a:pPr marL="261938" indent="-261938">
              <a:lnSpc>
                <a:spcPct val="80000"/>
              </a:lnSpc>
              <a:buBlip>
                <a:blip r:embed="rId3"/>
              </a:buBlip>
            </a:pPr>
            <a:r>
              <a:rPr lang="ru-RU" sz="2400" dirty="0" smtClean="0"/>
              <a:t>Рассмотреть методы и средства для повышения быстродействия операционной системы </a:t>
            </a:r>
            <a:r>
              <a:rPr lang="ru-RU" sz="2400" dirty="0" err="1" smtClean="0"/>
              <a:t>Windows</a:t>
            </a:r>
            <a:r>
              <a:rPr lang="ru-RU" sz="2400" dirty="0" smtClean="0"/>
              <a:t> 10.</a:t>
            </a:r>
            <a:endParaRPr lang="ru-RU" sz="2400" dirty="0"/>
          </a:p>
        </p:txBody>
      </p:sp>
      <p:pic>
        <p:nvPicPr>
          <p:cNvPr id="14342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2</a:t>
            </a:fld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" y="3284984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" y="4221088"/>
            <a:ext cx="8229600" cy="263691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3"/>
              </a:buBlip>
            </a:pPr>
            <a:r>
              <a:rPr lang="ru-RU" sz="2400" dirty="0" smtClean="0"/>
              <a:t>проанализировать возможные методы повышения быстродействия ОС </a:t>
            </a:r>
            <a:r>
              <a:rPr lang="ru-RU" sz="2400" dirty="0" err="1" smtClean="0"/>
              <a:t>Windows</a:t>
            </a:r>
            <a:r>
              <a:rPr lang="ru-RU" sz="2400" dirty="0" smtClean="0"/>
              <a:t> 10;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3"/>
              </a:buBlip>
            </a:pPr>
            <a:r>
              <a:rPr lang="ru-RU" sz="2400" dirty="0" smtClean="0"/>
              <a:t>выполнить описание алгоритма ручной настройки операционной системы для повышения быстродействия встроенными средствами самой системы;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3"/>
              </a:buBlip>
            </a:pPr>
            <a:r>
              <a:rPr lang="ru-RU" sz="2400" dirty="0" smtClean="0"/>
              <a:t>рассмотреть программные средства оптимизации </a:t>
            </a:r>
            <a:r>
              <a:rPr lang="ru-RU" sz="2400" dirty="0" err="1" smtClean="0"/>
              <a:t>Windows</a:t>
            </a:r>
            <a:r>
              <a:rPr lang="ru-RU" sz="2400" dirty="0" smtClean="0"/>
              <a:t> 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Программа Wise Care 365">
            <a:hlinkClick r:id="rId2"/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24" r="9524" b="5580"/>
          <a:stretch>
            <a:fillRect/>
          </a:stretch>
        </p:blipFill>
        <p:spPr bwMode="auto">
          <a:xfrm>
            <a:off x="5220072" y="1124745"/>
            <a:ext cx="3672408" cy="573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mag.malavida.com/mvimgbig/download-fs/wise-care-365-12562-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3" y="3789040"/>
            <a:ext cx="432048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Wise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Care</a:t>
            </a:r>
            <a:r>
              <a:rPr lang="ru-RU" sz="3600" b="1" dirty="0" smtClean="0"/>
              <a:t> 365</a:t>
            </a:r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20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запуск всех сканирующих компонентов в один клик;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высокая скорость работы;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smtClean="0"/>
              <a:t>создание резервных копий перед очисткой;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r>
              <a:rPr lang="ru-RU" sz="1600" dirty="0" err="1" smtClean="0"/>
              <a:t>автообновление</a:t>
            </a:r>
            <a:r>
              <a:rPr lang="ru-RU" sz="1600" dirty="0" smtClean="0"/>
              <a:t> программы.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6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http://soft-click.ru/wp-content/uploads/2015/10/Uskoritel-Kompyutera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828390"/>
            <a:ext cx="4209122" cy="2552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2" name="Picture 2" descr="http://www.sevengadgets.ru/uploads/posts/2019-03/1553076771_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31" t="3614" r="5395"/>
          <a:stretch>
            <a:fillRect/>
          </a:stretch>
        </p:blipFill>
        <p:spPr bwMode="auto">
          <a:xfrm>
            <a:off x="5148064" y="1052736"/>
            <a:ext cx="3995936" cy="576064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«Ускоритель компьютера»</a:t>
            </a:r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21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1340768"/>
            <a:ext cx="43924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/>
              <a:t>Плюсы программы: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удобный и простой интерфейс;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высокая скорость сканирования и исправления ошибок;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доступна пробная версия;</a:t>
            </a:r>
          </a:p>
          <a:p>
            <a:pPr marL="261938" lvl="0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предоставление отчётов о проделанной работе.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smtClean="0"/>
              <a:t>Заключение</a:t>
            </a:r>
            <a:endParaRPr lang="ru-RU" sz="3600" b="1" dirty="0" err="1" smtClean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22</a:t>
            </a:fld>
            <a:endParaRPr lang="ru-RU" sz="28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39552" y="2996952"/>
            <a:ext cx="7992888" cy="35283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>
              <a:spcAft>
                <a:spcPts val="1000"/>
              </a:spcAft>
            </a:pPr>
            <a:r>
              <a:rPr lang="ru-RU" sz="1600" dirty="0" smtClean="0"/>
              <a:t>Менее опытные пользователи, чтобы увеличить быстродействие </a:t>
            </a:r>
            <a:r>
              <a:rPr lang="ru-RU" sz="1600" dirty="0" err="1" smtClean="0"/>
              <a:t>Windows</a:t>
            </a:r>
            <a:r>
              <a:rPr lang="ru-RU" sz="1600" dirty="0" smtClean="0"/>
              <a:t> решатся просто её переустановить. Способ этот конечно 100% почистит систему, но при этом займёт много времени на такие этапы как: подготовка к переустановке </a:t>
            </a:r>
            <a:r>
              <a:rPr lang="ru-RU" sz="1600" dirty="0" err="1" smtClean="0"/>
              <a:t>Windows</a:t>
            </a:r>
            <a:r>
              <a:rPr lang="ru-RU" sz="1600" dirty="0" smtClean="0"/>
              <a:t>, сама переустановка и наконец – настройка системы под свои нужды. </a:t>
            </a:r>
          </a:p>
          <a:p>
            <a:pPr algn="just">
              <a:spcAft>
                <a:spcPts val="1000"/>
              </a:spcAft>
            </a:pPr>
            <a:r>
              <a:rPr lang="ru-RU" sz="1600" dirty="0" smtClean="0"/>
              <a:t>Вместо переустановки существуют и другие способы почистить систему от ненужного мусора, исправить ошибки в её работе, произвести настройки для повышения быстродействия, исправить ошибки жёсткого диска, возникающие в ходе работы в течении большого промежутка времени.</a:t>
            </a:r>
          </a:p>
          <a:p>
            <a:pPr algn="just">
              <a:spcAft>
                <a:spcPts val="1000"/>
              </a:spcAft>
            </a:pPr>
            <a:r>
              <a:rPr lang="ru-RU" sz="1600" dirty="0" smtClean="0"/>
              <a:t>Для этого в каждой операционной системе </a:t>
            </a:r>
            <a:r>
              <a:rPr lang="ru-RU" sz="1600" dirty="0" err="1" smtClean="0"/>
              <a:t>Windows</a:t>
            </a:r>
            <a:r>
              <a:rPr lang="ru-RU" sz="1600" dirty="0" smtClean="0"/>
              <a:t> есть свои встроенные средства, имеются специально ориентированные под эти задачи программы от сторонних разработчиков, как платные, так и бесплатные, а также существует алгоритм действий для ускорения работы системы.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3"/>
              </a:buBlip>
            </a:pPr>
            <a:endParaRPr lang="ru-RU" sz="1600" dirty="0" smtClean="0"/>
          </a:p>
        </p:txBody>
      </p:sp>
      <p:pic>
        <p:nvPicPr>
          <p:cNvPr id="8" name="Picture 2" descr="https://school298.spb.ru/images/700/DSC100788884.jpg"/>
          <p:cNvPicPr>
            <a:picLocks noChangeAspect="1" noChangeArrowheads="1"/>
          </p:cNvPicPr>
          <p:nvPr/>
        </p:nvPicPr>
        <p:blipFill>
          <a:blip r:embed="rId4" cstate="print"/>
          <a:srcRect l="10405" r="12370"/>
          <a:stretch>
            <a:fillRect/>
          </a:stretch>
        </p:blipFill>
        <p:spPr bwMode="auto">
          <a:xfrm>
            <a:off x="611560" y="1268760"/>
            <a:ext cx="7920880" cy="1641849"/>
          </a:xfrm>
          <a:prstGeom prst="rect">
            <a:avLst/>
          </a:prstGeom>
          <a:noFill/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23</a:t>
            </a:fld>
            <a:endParaRPr lang="ru-RU" sz="2800" dirty="0"/>
          </a:p>
        </p:txBody>
      </p:sp>
      <p:pic>
        <p:nvPicPr>
          <p:cNvPr id="41986" name="Picture 2" descr="Увеличение производительности Windows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700808"/>
            <a:ext cx="9168341" cy="5157192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Спасибо за внимание!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Picture 12" descr="https://codemyui.com/wp-content/uploads/2015/06/windows-8-busy-loader-in-pure-css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00A9DA"/>
              </a:clrFrom>
              <a:clrTo>
                <a:srgbClr val="00A9DA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404664"/>
            <a:ext cx="9143999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43000"/>
            <a:ext cx="7931224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Актуальность</a:t>
            </a:r>
            <a:endParaRPr lang="ru-RU" sz="3600" b="1" dirty="0"/>
          </a:p>
        </p:txBody>
      </p:sp>
      <p:pic>
        <p:nvPicPr>
          <p:cNvPr id="14342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3</a:t>
            </a:fld>
            <a:endParaRPr lang="ru-RU" sz="2800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indent="-6350">
              <a:buNone/>
            </a:pPr>
            <a:r>
              <a:rPr lang="ru-RU" dirty="0" err="1" smtClean="0"/>
              <a:t>Windows</a:t>
            </a:r>
            <a:r>
              <a:rPr lang="ru-RU" dirty="0" smtClean="0"/>
              <a:t> 10 — одна из красивейших операционных систем, но её проблема в чрезмерном потреблении ресурсов компьютера. Не все пользователи гонятся за визуальными эффектами сворачивания окон, большинству необходимо, чтобы «десятка» работала как часы, только быстрее. Именно поэтому операционную систему нужно оптимизировать.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ipad-apps-review-online.com/wp-content/uploads/2015/09/1402930463114659399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95736" y="3427226"/>
            <a:ext cx="4739680" cy="266607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626765"/>
            <a:ext cx="7772400" cy="2514203"/>
          </a:xfrm>
        </p:spPr>
        <p:txBody>
          <a:bodyPr/>
          <a:lstStyle/>
          <a:p>
            <a:pPr algn="ctr"/>
            <a:r>
              <a:rPr lang="ru-RU" dirty="0" smtClean="0"/>
              <a:t>Алгоритм ручной настройки встроенными средствами </a:t>
            </a:r>
            <a:r>
              <a:rPr lang="ru-RU" dirty="0" err="1" smtClean="0"/>
              <a:t>Windows</a:t>
            </a:r>
            <a:r>
              <a:rPr lang="ru-RU" dirty="0" smtClean="0"/>
              <a:t> 10</a:t>
            </a:r>
            <a:endParaRPr lang="ru-RU" dirty="0"/>
          </a:p>
        </p:txBody>
      </p:sp>
      <p:pic>
        <p:nvPicPr>
          <p:cNvPr id="8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9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4</a:t>
            </a:fld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5</a:t>
            </a:fld>
            <a:endParaRPr lang="ru-RU" sz="2800" dirty="0"/>
          </a:p>
        </p:txBody>
      </p:sp>
      <p:graphicFrame>
        <p:nvGraphicFramePr>
          <p:cNvPr id="10" name="Рисунок 9"/>
          <p:cNvGraphicFramePr>
            <a:graphicFrameLocks noGrp="1"/>
          </p:cNvGraphicFramePr>
          <p:nvPr>
            <p:ph type="pic" idx="1"/>
          </p:nvPr>
        </p:nvGraphicFramePr>
        <p:xfrm>
          <a:off x="2411760" y="836712"/>
          <a:ext cx="5896967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467544" y="836712"/>
            <a:ext cx="1440160" cy="554461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Пример алгоритма оптимизации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Настройка автозагрузки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6</a:t>
            </a:fld>
            <a:endParaRPr lang="ru-RU" sz="28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 l="38182" t="13382" r="35917" b="8657"/>
          <a:stretch>
            <a:fillRect/>
          </a:stretch>
        </p:blipFill>
        <p:spPr bwMode="auto">
          <a:xfrm>
            <a:off x="323528" y="2636912"/>
            <a:ext cx="2160240" cy="3655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 l="15466" t="13382" r="13473" b="9838"/>
          <a:stretch>
            <a:fillRect/>
          </a:stretch>
        </p:blipFill>
        <p:spPr bwMode="auto">
          <a:xfrm>
            <a:off x="2771800" y="1628800"/>
            <a:ext cx="3672408" cy="2230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 cstate="print"/>
          <a:srcRect l="15466" t="13382" r="13473" b="9838"/>
          <a:stretch>
            <a:fillRect/>
          </a:stretch>
        </p:blipFill>
        <p:spPr bwMode="auto">
          <a:xfrm>
            <a:off x="4716016" y="4149080"/>
            <a:ext cx="4032448" cy="2449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трелка углом 14"/>
          <p:cNvSpPr/>
          <p:nvPr/>
        </p:nvSpPr>
        <p:spPr>
          <a:xfrm>
            <a:off x="1331640" y="2132856"/>
            <a:ext cx="1296144" cy="432048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трелка углом 15"/>
          <p:cNvSpPr/>
          <p:nvPr/>
        </p:nvSpPr>
        <p:spPr>
          <a:xfrm rot="5400000">
            <a:off x="6300192" y="3284984"/>
            <a:ext cx="1152128" cy="432048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Удаление временных файлов </a:t>
            </a:r>
            <a:br>
              <a:rPr lang="ru-RU" b="1" dirty="0" smtClean="0"/>
            </a:br>
            <a:r>
              <a:rPr lang="ru-RU" b="1" dirty="0" smtClean="0"/>
              <a:t>через очистку диска</a:t>
            </a:r>
            <a:endParaRPr lang="ru-RU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7</a:t>
            </a:fld>
            <a:endParaRPr lang="ru-RU" sz="2800" dirty="0"/>
          </a:p>
        </p:txBody>
      </p:sp>
      <p:sp>
        <p:nvSpPr>
          <p:cNvPr id="15" name="Стрелка углом 14"/>
          <p:cNvSpPr/>
          <p:nvPr/>
        </p:nvSpPr>
        <p:spPr>
          <a:xfrm rot="10800000">
            <a:off x="6156176" y="5085184"/>
            <a:ext cx="1296144" cy="432048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 l="20588" t="13382" r="24290" b="8657"/>
          <a:stretch>
            <a:fillRect/>
          </a:stretch>
        </p:blipFill>
        <p:spPr bwMode="auto">
          <a:xfrm>
            <a:off x="1691680" y="3140968"/>
            <a:ext cx="4320480" cy="343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 l="37191" t="19288" r="36244" b="13382"/>
          <a:stretch>
            <a:fillRect/>
          </a:stretch>
        </p:blipFill>
        <p:spPr bwMode="auto">
          <a:xfrm>
            <a:off x="6013423" y="1556792"/>
            <a:ext cx="2375001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 cstate="print"/>
          <a:srcRect l="11017" t="14563" r="10289" b="9106"/>
          <a:stretch>
            <a:fillRect/>
          </a:stretch>
        </p:blipFill>
        <p:spPr bwMode="auto">
          <a:xfrm>
            <a:off x="683568" y="1556792"/>
            <a:ext cx="4283968" cy="2336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трелка вправо 13"/>
          <p:cNvSpPr/>
          <p:nvPr/>
        </p:nvSpPr>
        <p:spPr>
          <a:xfrm>
            <a:off x="5076056" y="2564904"/>
            <a:ext cx="864096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Отключение ненужных служб</a:t>
            </a:r>
            <a:endParaRPr lang="ru-RU" sz="3600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8</a:t>
            </a:fld>
            <a:endParaRPr lang="ru-RU" sz="2800" dirty="0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1025606" y="3807042"/>
            <a:ext cx="540060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 l="18595" t="13382" r="46206" b="9838"/>
          <a:stretch>
            <a:fillRect/>
          </a:stretch>
        </p:blipFill>
        <p:spPr bwMode="auto">
          <a:xfrm>
            <a:off x="467544" y="1412776"/>
            <a:ext cx="182014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 l="7833" t="12200" r="6168" b="8657"/>
          <a:stretch>
            <a:fillRect/>
          </a:stretch>
        </p:blipFill>
        <p:spPr bwMode="auto">
          <a:xfrm>
            <a:off x="467544" y="4221088"/>
            <a:ext cx="445350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5004048" y="1412776"/>
            <a:ext cx="4104456" cy="55892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«Факс»;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NVIDIA </a:t>
            </a:r>
            <a:r>
              <a:rPr lang="ru-RU" sz="1600" dirty="0" err="1" smtClean="0"/>
              <a:t>Stereoscopic</a:t>
            </a:r>
            <a:r>
              <a:rPr lang="ru-RU" sz="1600" dirty="0" smtClean="0"/>
              <a:t> 3D </a:t>
            </a:r>
            <a:r>
              <a:rPr lang="ru-RU" sz="1600" dirty="0" err="1" smtClean="0"/>
              <a:t>Driver</a:t>
            </a:r>
            <a:r>
              <a:rPr lang="ru-RU" sz="1600" dirty="0" smtClean="0"/>
              <a:t> </a:t>
            </a:r>
            <a:r>
              <a:rPr lang="ru-RU" sz="1600" dirty="0" err="1" smtClean="0"/>
              <a:t>Service</a:t>
            </a:r>
            <a:r>
              <a:rPr lang="ru-RU" sz="1600" dirty="0" smtClean="0"/>
              <a:t>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«Рабочие папки»;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</a:t>
            </a:r>
            <a:r>
              <a:rPr lang="ru-RU" sz="1600" dirty="0" err="1" smtClean="0"/>
              <a:t>маршрутизатора</a:t>
            </a:r>
            <a:r>
              <a:rPr lang="ru-RU" sz="1600" dirty="0" smtClean="0"/>
              <a:t> </a:t>
            </a:r>
            <a:r>
              <a:rPr lang="ru-RU" sz="1600" dirty="0" err="1" smtClean="0"/>
              <a:t>AllJoyn</a:t>
            </a:r>
            <a:r>
              <a:rPr lang="ru-RU" sz="1600" dirty="0" smtClean="0"/>
              <a:t>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«Удостоверение приложения»;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шифрования дисков </a:t>
            </a:r>
            <a:r>
              <a:rPr lang="ru-RU" sz="1600" dirty="0" err="1" smtClean="0"/>
              <a:t>BitLocker</a:t>
            </a:r>
            <a:r>
              <a:rPr lang="ru-RU" sz="1600" dirty="0" smtClean="0"/>
              <a:t>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поддержки Bluetooth»;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лицензий клиента»;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«Браузер компьютеров»;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err="1" smtClean="0"/>
              <a:t>Dmwappushservice</a:t>
            </a:r>
            <a:r>
              <a:rPr lang="ru-RU" sz="1600" dirty="0" smtClean="0"/>
              <a:t>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обмена данными»;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пульса»;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обмена данными»;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наблюдения за датчиками»;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данных датчиков»;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«Служба датчиков»;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«Сетевая служба </a:t>
            </a:r>
            <a:r>
              <a:rPr lang="ru-RU" sz="1600" dirty="0" err="1" smtClean="0"/>
              <a:t>Xbox</a:t>
            </a:r>
            <a:r>
              <a:rPr lang="ru-RU" sz="1600" dirty="0" smtClean="0"/>
              <a:t> </a:t>
            </a:r>
            <a:r>
              <a:rPr lang="ru-RU" sz="1600" dirty="0" err="1" smtClean="0"/>
              <a:t>Live</a:t>
            </a:r>
            <a:r>
              <a:rPr lang="ru-RU" sz="1600" dirty="0" smtClean="0"/>
              <a:t>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«Диспетчер печати»;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«Биометрическая служба </a:t>
            </a:r>
            <a:r>
              <a:rPr lang="ru-RU" sz="1600" dirty="0" err="1" smtClean="0"/>
              <a:t>Windows</a:t>
            </a:r>
            <a:r>
              <a:rPr lang="ru-RU" sz="1600" dirty="0" smtClean="0"/>
              <a:t>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«Удалённый реестр»;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r>
              <a:rPr lang="ru-RU" sz="1600" dirty="0" smtClean="0"/>
              <a:t>«Вторичный вход в систему».</a:t>
            </a:r>
          </a:p>
          <a:p>
            <a:pPr marL="261938" indent="-261938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Blip>
                <a:blip r:embed="rId5"/>
              </a:buBlip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Отключение визуальных эффектов</a:t>
            </a:r>
            <a:endParaRPr lang="ru-RU" b="1" dirty="0"/>
          </a:p>
        </p:txBody>
      </p:sp>
      <p:pic>
        <p:nvPicPr>
          <p:cNvPr id="9" name="Picture 6" descr="https://avatars.mds.yandex.net/get-pdb/1054037/1eb25e1e-4880-482b-b775-06828a66a28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416" y="0"/>
            <a:ext cx="683568" cy="683568"/>
          </a:xfrm>
          <a:prstGeom prst="rect">
            <a:avLst/>
          </a:prstGeom>
          <a:noFill/>
        </p:spPr>
      </p:pic>
      <p:sp>
        <p:nvSpPr>
          <p:cNvPr id="10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5496" y="38904"/>
            <a:ext cx="762000" cy="365760"/>
          </a:xfrm>
        </p:spPr>
        <p:txBody>
          <a:bodyPr/>
          <a:lstStyle/>
          <a:p>
            <a:pPr algn="l"/>
            <a:fld id="{725C68B6-61C2-468F-89AB-4B9F7531AA68}" type="slidenum">
              <a:rPr lang="ru-RU" sz="2800" smtClean="0"/>
              <a:pPr algn="l"/>
              <a:t>9</a:t>
            </a:fld>
            <a:endParaRPr lang="ru-RU" sz="28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211960" y="3501008"/>
            <a:ext cx="540060" cy="21602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 l="38182" t="12200" r="35917" b="8657"/>
          <a:stretch>
            <a:fillRect/>
          </a:stretch>
        </p:blipFill>
        <p:spPr bwMode="auto">
          <a:xfrm>
            <a:off x="899593" y="1340768"/>
            <a:ext cx="2736303" cy="4700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 l="36053" t="12201" r="34061" b="8656"/>
          <a:stretch>
            <a:fillRect/>
          </a:stretch>
        </p:blipFill>
        <p:spPr bwMode="auto">
          <a:xfrm>
            <a:off x="5148064" y="1340768"/>
            <a:ext cx="3143633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1828</TotalTime>
  <Words>745</Words>
  <Application>Microsoft Office PowerPoint</Application>
  <PresentationFormat>Экран (4:3)</PresentationFormat>
  <Paragraphs>127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 Обзор методов и средств повышения быстродействия операционной системы Windows 10</vt:lpstr>
      <vt:lpstr>Цель:</vt:lpstr>
      <vt:lpstr>Актуальность</vt:lpstr>
      <vt:lpstr>Алгоритм ручной настройки встроенными средствами Windows 10</vt:lpstr>
      <vt:lpstr>Пример алгоритма оптимизации</vt:lpstr>
      <vt:lpstr>Настройка автозагрузки</vt:lpstr>
      <vt:lpstr>Удаление временных файлов  через очистку диска</vt:lpstr>
      <vt:lpstr>Отключение ненужных служб</vt:lpstr>
      <vt:lpstr>Отключение визуальных эффектов</vt:lpstr>
      <vt:lpstr>Дефрагментация диска</vt:lpstr>
      <vt:lpstr>Обновление драйверов</vt:lpstr>
      <vt:lpstr>Отключение индексации файлов</vt:lpstr>
      <vt:lpstr>Утилиты для оптимизации системы Windows 10</vt:lpstr>
      <vt:lpstr>CCleaner</vt:lpstr>
      <vt:lpstr>AVG PC TuneUp</vt:lpstr>
      <vt:lpstr>Auslogics BoostSpeed</vt:lpstr>
      <vt:lpstr>Glary Utilities</vt:lpstr>
      <vt:lpstr>System Mechanic</vt:lpstr>
      <vt:lpstr>MAGIX PC Check &amp; Tuning</vt:lpstr>
      <vt:lpstr>Wise Care 365</vt:lpstr>
      <vt:lpstr>«Ускоритель компьютера»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IOIOIOI</cp:lastModifiedBy>
  <cp:revision>91</cp:revision>
  <dcterms:created xsi:type="dcterms:W3CDTF">2020-06-10T12:03:27Z</dcterms:created>
  <dcterms:modified xsi:type="dcterms:W3CDTF">2022-05-16T22:08:24Z</dcterms:modified>
</cp:coreProperties>
</file>