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61" r:id="rId1"/>
  </p:sldMasterIdLst>
  <p:notesMasterIdLst>
    <p:notesMasterId r:id="rId26"/>
  </p:notesMasterIdLst>
  <p:handoutMasterIdLst>
    <p:handoutMasterId r:id="rId27"/>
  </p:handoutMasterIdLst>
  <p:sldIdLst>
    <p:sldId id="565" r:id="rId2"/>
    <p:sldId id="592" r:id="rId3"/>
    <p:sldId id="584" r:id="rId4"/>
    <p:sldId id="585" r:id="rId5"/>
    <p:sldId id="586" r:id="rId6"/>
    <p:sldId id="587" r:id="rId7"/>
    <p:sldId id="581" r:id="rId8"/>
    <p:sldId id="588" r:id="rId9"/>
    <p:sldId id="589" r:id="rId10"/>
    <p:sldId id="590" r:id="rId11"/>
    <p:sldId id="595" r:id="rId12"/>
    <p:sldId id="597" r:id="rId13"/>
    <p:sldId id="599" r:id="rId14"/>
    <p:sldId id="601" r:id="rId15"/>
    <p:sldId id="603" r:id="rId16"/>
    <p:sldId id="605" r:id="rId17"/>
    <p:sldId id="607" r:id="rId18"/>
    <p:sldId id="609" r:id="rId19"/>
    <p:sldId id="611" r:id="rId20"/>
    <p:sldId id="613" r:id="rId21"/>
    <p:sldId id="615" r:id="rId22"/>
    <p:sldId id="617" r:id="rId23"/>
    <p:sldId id="619" r:id="rId24"/>
    <p:sldId id="621" r:id="rId25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rek" initials="I" lastIdx="1" clrIdx="0">
    <p:extLst>
      <p:ext uri="{19B8F6BF-5375-455C-9EA6-DF929625EA0E}">
        <p15:presenceInfo xmlns="" xmlns:p15="http://schemas.microsoft.com/office/powerpoint/2012/main" userId="Ire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DEEBF7"/>
    <a:srgbClr val="2A4F7E"/>
    <a:srgbClr val="41719C"/>
    <a:srgbClr val="5D85A9"/>
    <a:srgbClr val="E6E6E6"/>
    <a:srgbClr val="C3D69B"/>
    <a:srgbClr val="F8CBAD"/>
    <a:srgbClr val="C00000"/>
    <a:srgbClr val="3B97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47" autoAdjust="0"/>
    <p:restoredTop sz="99770" autoAdjust="0"/>
  </p:normalViewPr>
  <p:slideViewPr>
    <p:cSldViewPr>
      <p:cViewPr>
        <p:scale>
          <a:sx n="79" d="100"/>
          <a:sy n="79" d="100"/>
        </p:scale>
        <p:origin x="-276" y="27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4DCD2B-2A56-4C95-A168-60CA05697DCF}" type="doc">
      <dgm:prSet loTypeId="urn:microsoft.com/office/officeart/2005/8/layout/target3#1" loCatId="list" qsTypeId="urn:microsoft.com/office/officeart/2005/8/quickstyle/3d7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461A372D-3C08-4ECE-B130-3C3EA9ADD24E}">
      <dgm:prSet phldrT="[Текст]"/>
      <dgm:spPr/>
      <dgm:t>
        <a:bodyPr/>
        <a:lstStyle/>
        <a:p>
          <a:r>
            <a:rPr lang="ru-RU" dirty="0"/>
            <a:t>ДТП</a:t>
          </a:r>
        </a:p>
      </dgm:t>
    </dgm:pt>
    <dgm:pt modelId="{7454FE21-66FB-4A41-B28E-B32792CF5668}" type="parTrans" cxnId="{EBF3BF96-3726-46A0-B375-476450BE3AFE}">
      <dgm:prSet/>
      <dgm:spPr/>
      <dgm:t>
        <a:bodyPr/>
        <a:lstStyle/>
        <a:p>
          <a:endParaRPr lang="ru-RU"/>
        </a:p>
      </dgm:t>
    </dgm:pt>
    <dgm:pt modelId="{647AF92E-5084-451E-864F-27472533FE3C}" type="sibTrans" cxnId="{EBF3BF96-3726-46A0-B375-476450BE3AFE}">
      <dgm:prSet/>
      <dgm:spPr/>
      <dgm:t>
        <a:bodyPr/>
        <a:lstStyle/>
        <a:p>
          <a:endParaRPr lang="ru-RU"/>
        </a:p>
      </dgm:t>
    </dgm:pt>
    <dgm:pt modelId="{A8320BCB-A747-4DCA-A486-6E186587778E}">
      <dgm:prSet phldrT="[Текст]" custT="1"/>
      <dgm:spPr/>
      <dgm:t>
        <a:bodyPr/>
        <a:lstStyle/>
        <a:p>
          <a:pPr marL="266700" indent="90488"/>
          <a:r>
            <a:rPr lang="ru-RU" sz="3600" b="1" dirty="0"/>
            <a:t> 76</a:t>
          </a:r>
          <a:r>
            <a:rPr lang="ru-RU" sz="4000" b="1" dirty="0"/>
            <a:t>         </a:t>
          </a:r>
          <a:r>
            <a:rPr lang="ru-RU" sz="2800" b="1" i="1" dirty="0">
              <a:solidFill>
                <a:srgbClr val="006600"/>
              </a:solidFill>
            </a:rPr>
            <a:t>-4</a:t>
          </a:r>
          <a:endParaRPr lang="ru-RU" sz="2400" b="1" i="1" dirty="0">
            <a:solidFill>
              <a:srgbClr val="006600"/>
            </a:solidFill>
          </a:endParaRPr>
        </a:p>
      </dgm:t>
    </dgm:pt>
    <dgm:pt modelId="{26905F83-38C7-4496-A3C7-F8D46CB3889D}" type="parTrans" cxnId="{6E02A6E8-F6D2-4571-A922-5B1ABDA15B06}">
      <dgm:prSet/>
      <dgm:spPr/>
      <dgm:t>
        <a:bodyPr/>
        <a:lstStyle/>
        <a:p>
          <a:endParaRPr lang="ru-RU"/>
        </a:p>
      </dgm:t>
    </dgm:pt>
    <dgm:pt modelId="{86D093CF-56AC-4553-9611-137477E9E032}" type="sibTrans" cxnId="{6E02A6E8-F6D2-4571-A922-5B1ABDA15B06}">
      <dgm:prSet/>
      <dgm:spPr/>
      <dgm:t>
        <a:bodyPr/>
        <a:lstStyle/>
        <a:p>
          <a:endParaRPr lang="ru-RU"/>
        </a:p>
      </dgm:t>
    </dgm:pt>
    <dgm:pt modelId="{925465BE-B911-4842-AB5B-914116974B27}">
      <dgm:prSet phldrT="[Текст]"/>
      <dgm:spPr/>
      <dgm:t>
        <a:bodyPr/>
        <a:lstStyle/>
        <a:p>
          <a:r>
            <a:rPr lang="ru-RU" dirty="0"/>
            <a:t>Погибло</a:t>
          </a:r>
        </a:p>
      </dgm:t>
    </dgm:pt>
    <dgm:pt modelId="{057F719E-B2D7-4AF0-BF05-C370E14D1C47}" type="parTrans" cxnId="{23FEB7FB-E7B7-40C0-8783-BA9EBDC63C01}">
      <dgm:prSet/>
      <dgm:spPr/>
      <dgm:t>
        <a:bodyPr/>
        <a:lstStyle/>
        <a:p>
          <a:endParaRPr lang="ru-RU"/>
        </a:p>
      </dgm:t>
    </dgm:pt>
    <dgm:pt modelId="{23372FB3-2777-477C-AD6E-CC5FB0359432}" type="sibTrans" cxnId="{23FEB7FB-E7B7-40C0-8783-BA9EBDC63C01}">
      <dgm:prSet/>
      <dgm:spPr/>
      <dgm:t>
        <a:bodyPr/>
        <a:lstStyle/>
        <a:p>
          <a:endParaRPr lang="ru-RU"/>
        </a:p>
      </dgm:t>
    </dgm:pt>
    <dgm:pt modelId="{3E82B26D-C275-4652-9E64-928369A0B4E7}">
      <dgm:prSet phldrT="[Текст]" custT="1"/>
      <dgm:spPr/>
      <dgm:t>
        <a:bodyPr/>
        <a:lstStyle/>
        <a:p>
          <a:pPr marL="358775" indent="-1588">
            <a:tabLst>
              <a:tab pos="358775" algn="l"/>
            </a:tabLst>
          </a:pPr>
          <a:r>
            <a:rPr lang="ru-RU" sz="3600" b="1" dirty="0">
              <a:solidFill>
                <a:schemeClr val="tx1"/>
              </a:solidFill>
            </a:rPr>
            <a:t> 3   </a:t>
          </a:r>
          <a:r>
            <a:rPr lang="ru-RU" sz="3200" b="1" dirty="0">
              <a:solidFill>
                <a:schemeClr val="tx1"/>
              </a:solidFill>
            </a:rPr>
            <a:t>  </a:t>
          </a:r>
          <a:r>
            <a:rPr lang="ru-RU" sz="4000" b="1" dirty="0">
              <a:solidFill>
                <a:schemeClr val="tx1"/>
              </a:solidFill>
            </a:rPr>
            <a:t>        </a:t>
          </a:r>
          <a:r>
            <a:rPr lang="ru-RU" sz="3200" b="1" i="1" dirty="0">
              <a:solidFill>
                <a:srgbClr val="00B050"/>
              </a:solidFill>
            </a:rPr>
            <a:t>   </a:t>
          </a:r>
          <a:r>
            <a:rPr lang="ru-RU" sz="2800" b="1" i="1" dirty="0">
              <a:solidFill>
                <a:srgbClr val="006600"/>
              </a:solidFill>
            </a:rPr>
            <a:t>-2</a:t>
          </a:r>
          <a:endParaRPr lang="ru-RU" sz="3200" b="1" dirty="0">
            <a:solidFill>
              <a:srgbClr val="006600"/>
            </a:solidFill>
          </a:endParaRPr>
        </a:p>
      </dgm:t>
    </dgm:pt>
    <dgm:pt modelId="{44FE5C33-0F57-4002-88FA-20D7EF8A9D06}" type="parTrans" cxnId="{E0F6C23F-5087-41ED-B8B6-02D22EB316CA}">
      <dgm:prSet/>
      <dgm:spPr/>
      <dgm:t>
        <a:bodyPr/>
        <a:lstStyle/>
        <a:p>
          <a:endParaRPr lang="ru-RU"/>
        </a:p>
      </dgm:t>
    </dgm:pt>
    <dgm:pt modelId="{8D6E2121-0040-4923-9672-8766DA11AFE3}" type="sibTrans" cxnId="{E0F6C23F-5087-41ED-B8B6-02D22EB316CA}">
      <dgm:prSet/>
      <dgm:spPr/>
      <dgm:t>
        <a:bodyPr/>
        <a:lstStyle/>
        <a:p>
          <a:endParaRPr lang="ru-RU"/>
        </a:p>
      </dgm:t>
    </dgm:pt>
    <dgm:pt modelId="{D21F4650-9BDB-4F39-9293-DE6B2FAB078C}">
      <dgm:prSet phldrT="[Текст]" custT="1"/>
      <dgm:spPr/>
      <dgm:t>
        <a:bodyPr/>
        <a:lstStyle/>
        <a:p>
          <a:pPr marL="360363" indent="-3175"/>
          <a:r>
            <a:rPr lang="ru-RU" sz="3600" b="1" dirty="0"/>
            <a:t> 82                    </a:t>
          </a:r>
          <a:r>
            <a:rPr lang="ru-RU" sz="2800" b="1" i="1" dirty="0">
              <a:solidFill>
                <a:srgbClr val="006600"/>
              </a:solidFill>
            </a:rPr>
            <a:t>-1</a:t>
          </a:r>
          <a:endParaRPr lang="ru-RU" sz="2600" b="1" i="1" dirty="0">
            <a:solidFill>
              <a:srgbClr val="006600"/>
            </a:solidFill>
          </a:endParaRPr>
        </a:p>
      </dgm:t>
    </dgm:pt>
    <dgm:pt modelId="{76262FAB-3E17-4CD6-838A-D7D717A06A1D}" type="parTrans" cxnId="{12A8B797-D537-4CF6-8E0D-BFF608EAF5BF}">
      <dgm:prSet/>
      <dgm:spPr/>
      <dgm:t>
        <a:bodyPr/>
        <a:lstStyle/>
        <a:p>
          <a:endParaRPr lang="ru-RU"/>
        </a:p>
      </dgm:t>
    </dgm:pt>
    <dgm:pt modelId="{DAD26D22-C71D-4614-B1FD-D6141EF6D190}" type="sibTrans" cxnId="{12A8B797-D537-4CF6-8E0D-BFF608EAF5BF}">
      <dgm:prSet/>
      <dgm:spPr/>
      <dgm:t>
        <a:bodyPr/>
        <a:lstStyle/>
        <a:p>
          <a:endParaRPr lang="ru-RU"/>
        </a:p>
      </dgm:t>
    </dgm:pt>
    <dgm:pt modelId="{6F4AAC5E-835F-4FE3-8487-A706544E4D19}">
      <dgm:prSet phldrT="[Текст]"/>
      <dgm:spPr/>
      <dgm:t>
        <a:bodyPr/>
        <a:lstStyle/>
        <a:p>
          <a:r>
            <a:rPr lang="ru-RU" dirty="0"/>
            <a:t>Ранено</a:t>
          </a:r>
        </a:p>
      </dgm:t>
    </dgm:pt>
    <dgm:pt modelId="{5D3DDEB7-91AA-4B58-B93C-898942D94DB3}" type="sibTrans" cxnId="{82DE908C-8178-45E8-ABC2-0A01EAB82C78}">
      <dgm:prSet/>
      <dgm:spPr/>
      <dgm:t>
        <a:bodyPr/>
        <a:lstStyle/>
        <a:p>
          <a:endParaRPr lang="ru-RU"/>
        </a:p>
      </dgm:t>
    </dgm:pt>
    <dgm:pt modelId="{7D210219-AC36-4FB8-A804-3DE872743F55}" type="parTrans" cxnId="{82DE908C-8178-45E8-ABC2-0A01EAB82C78}">
      <dgm:prSet/>
      <dgm:spPr/>
      <dgm:t>
        <a:bodyPr/>
        <a:lstStyle/>
        <a:p>
          <a:endParaRPr lang="ru-RU"/>
        </a:p>
      </dgm:t>
    </dgm:pt>
    <dgm:pt modelId="{A1F553DB-453B-4C77-BEFF-4EA98FF21A09}" type="pres">
      <dgm:prSet presAssocID="{E64DCD2B-2A56-4C95-A168-60CA05697DC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93AB0D-A9AB-41FA-922C-E6AC98090758}" type="pres">
      <dgm:prSet presAssocID="{461A372D-3C08-4ECE-B130-3C3EA9ADD24E}" presName="circle1" presStyleLbl="node1" presStyleIdx="0" presStyleCnt="3" custLinFactNeighborX="1302" custLinFactNeighborY="569"/>
      <dgm:spPr>
        <a:solidFill>
          <a:schemeClr val="accent1">
            <a:lumMod val="50000"/>
          </a:schemeClr>
        </a:solidFill>
      </dgm:spPr>
    </dgm:pt>
    <dgm:pt modelId="{0BFD7285-819D-455D-BB30-25A7A6CBA128}" type="pres">
      <dgm:prSet presAssocID="{461A372D-3C08-4ECE-B130-3C3EA9ADD24E}" presName="space" presStyleCnt="0"/>
      <dgm:spPr/>
    </dgm:pt>
    <dgm:pt modelId="{6630A662-7088-4BDE-9F54-EB35F9C7ECD3}" type="pres">
      <dgm:prSet presAssocID="{461A372D-3C08-4ECE-B130-3C3EA9ADD24E}" presName="rect1" presStyleLbl="alignAcc1" presStyleIdx="0" presStyleCnt="3" custLinFactNeighborX="-1193" custLinFactNeighborY="1844"/>
      <dgm:spPr/>
      <dgm:t>
        <a:bodyPr/>
        <a:lstStyle/>
        <a:p>
          <a:endParaRPr lang="ru-RU"/>
        </a:p>
      </dgm:t>
    </dgm:pt>
    <dgm:pt modelId="{AE38F6CE-4F87-4798-B3C5-8D8AC509FE38}" type="pres">
      <dgm:prSet presAssocID="{925465BE-B911-4842-AB5B-914116974B27}" presName="vertSpace2" presStyleLbl="node1" presStyleIdx="0" presStyleCnt="3"/>
      <dgm:spPr/>
    </dgm:pt>
    <dgm:pt modelId="{6C577826-A065-4E45-8C4F-5CF34F563125}" type="pres">
      <dgm:prSet presAssocID="{925465BE-B911-4842-AB5B-914116974B27}" presName="circle2" presStyleLbl="node1" presStyleIdx="1" presStyleCnt="3" custLinFactNeighborX="1820" custLinFactNeighborY="1503"/>
      <dgm:spPr>
        <a:solidFill>
          <a:schemeClr val="accent1">
            <a:lumMod val="50000"/>
          </a:schemeClr>
        </a:solidFill>
      </dgm:spPr>
    </dgm:pt>
    <dgm:pt modelId="{3548865F-2947-43B9-BF50-E1B437A3751F}" type="pres">
      <dgm:prSet presAssocID="{925465BE-B911-4842-AB5B-914116974B27}" presName="rect2" presStyleLbl="alignAcc1" presStyleIdx="1" presStyleCnt="3" custLinFactNeighborX="-154" custLinFactNeighborY="1330"/>
      <dgm:spPr/>
      <dgm:t>
        <a:bodyPr/>
        <a:lstStyle/>
        <a:p>
          <a:endParaRPr lang="ru-RU"/>
        </a:p>
      </dgm:t>
    </dgm:pt>
    <dgm:pt modelId="{F09A229A-F1AB-47A6-B80A-4AB78C33B811}" type="pres">
      <dgm:prSet presAssocID="{6F4AAC5E-835F-4FE3-8487-A706544E4D19}" presName="vertSpace3" presStyleLbl="node1" presStyleIdx="1" presStyleCnt="3"/>
      <dgm:spPr/>
    </dgm:pt>
    <dgm:pt modelId="{423BE994-6A95-492A-9FEF-8051C332CE18}" type="pres">
      <dgm:prSet presAssocID="{6F4AAC5E-835F-4FE3-8487-A706544E4D19}" presName="circle3" presStyleLbl="node1" presStyleIdx="2" presStyleCnt="3" custLinFactNeighborX="3702" custLinFactNeighborY="2611"/>
      <dgm:spPr>
        <a:solidFill>
          <a:schemeClr val="accent1">
            <a:lumMod val="50000"/>
          </a:schemeClr>
        </a:solidFill>
      </dgm:spPr>
    </dgm:pt>
    <dgm:pt modelId="{DD76E7D0-E109-4699-8238-793C64ACA2ED}" type="pres">
      <dgm:prSet presAssocID="{6F4AAC5E-835F-4FE3-8487-A706544E4D19}" presName="rect3" presStyleLbl="alignAcc1" presStyleIdx="2" presStyleCnt="3" custLinFactNeighborX="-154" custLinFactNeighborY="4666"/>
      <dgm:spPr/>
      <dgm:t>
        <a:bodyPr/>
        <a:lstStyle/>
        <a:p>
          <a:endParaRPr lang="ru-RU"/>
        </a:p>
      </dgm:t>
    </dgm:pt>
    <dgm:pt modelId="{6186DB79-5545-4774-A7F6-BB8159880069}" type="pres">
      <dgm:prSet presAssocID="{461A372D-3C08-4ECE-B130-3C3EA9ADD24E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392215-549B-4948-B8B9-59F2B5071C4C}" type="pres">
      <dgm:prSet presAssocID="{461A372D-3C08-4ECE-B130-3C3EA9ADD24E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A8A83D-083F-47C2-9510-BDEA4C6FA66B}" type="pres">
      <dgm:prSet presAssocID="{925465BE-B911-4842-AB5B-914116974B27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7C1344-E799-454D-91B8-030B82EF0021}" type="pres">
      <dgm:prSet presAssocID="{925465BE-B911-4842-AB5B-914116974B27}" presName="rect2ChTx" presStyleLbl="alignAcc1" presStyleIdx="2" presStyleCnt="3" custLinFactNeighborY="4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166F9E-7CAF-45CC-8BD7-E182F482CA0E}" type="pres">
      <dgm:prSet presAssocID="{6F4AAC5E-835F-4FE3-8487-A706544E4D19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B865F1-CFE9-4996-96C3-B1504458D935}" type="pres">
      <dgm:prSet presAssocID="{6F4AAC5E-835F-4FE3-8487-A706544E4D19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728461-2254-405E-B076-77B357EBDA6D}" type="presOf" srcId="{925465BE-B911-4842-AB5B-914116974B27}" destId="{93A8A83D-083F-47C2-9510-BDEA4C6FA66B}" srcOrd="1" destOrd="0" presId="urn:microsoft.com/office/officeart/2005/8/layout/target3#1"/>
    <dgm:cxn modelId="{F4455F2F-F8B1-49C4-AFA2-F1EBB88ECE02}" type="presOf" srcId="{3E82B26D-C275-4652-9E64-928369A0B4E7}" destId="{EF7C1344-E799-454D-91B8-030B82EF0021}" srcOrd="0" destOrd="0" presId="urn:microsoft.com/office/officeart/2005/8/layout/target3#1"/>
    <dgm:cxn modelId="{C2BD146B-2680-4E02-B169-F9AF3EE7BF1C}" type="presOf" srcId="{925465BE-B911-4842-AB5B-914116974B27}" destId="{3548865F-2947-43B9-BF50-E1B437A3751F}" srcOrd="0" destOrd="0" presId="urn:microsoft.com/office/officeart/2005/8/layout/target3#1"/>
    <dgm:cxn modelId="{8B916480-46E3-4862-996E-4DE1C367896B}" type="presOf" srcId="{6F4AAC5E-835F-4FE3-8487-A706544E4D19}" destId="{DD76E7D0-E109-4699-8238-793C64ACA2ED}" srcOrd="0" destOrd="0" presId="urn:microsoft.com/office/officeart/2005/8/layout/target3#1"/>
    <dgm:cxn modelId="{E0F6C23F-5087-41ED-B8B6-02D22EB316CA}" srcId="{925465BE-B911-4842-AB5B-914116974B27}" destId="{3E82B26D-C275-4652-9E64-928369A0B4E7}" srcOrd="0" destOrd="0" parTransId="{44FE5C33-0F57-4002-88FA-20D7EF8A9D06}" sibTransId="{8D6E2121-0040-4923-9672-8766DA11AFE3}"/>
    <dgm:cxn modelId="{74D62FF5-BB33-4564-B66F-278F5CA7A9D3}" type="presOf" srcId="{6F4AAC5E-835F-4FE3-8487-A706544E4D19}" destId="{DF166F9E-7CAF-45CC-8BD7-E182F482CA0E}" srcOrd="1" destOrd="0" presId="urn:microsoft.com/office/officeart/2005/8/layout/target3#1"/>
    <dgm:cxn modelId="{E2A423A0-7837-4C3B-AE56-46346E7B626E}" type="presOf" srcId="{E64DCD2B-2A56-4C95-A168-60CA05697DCF}" destId="{A1F553DB-453B-4C77-BEFF-4EA98FF21A09}" srcOrd="0" destOrd="0" presId="urn:microsoft.com/office/officeart/2005/8/layout/target3#1"/>
    <dgm:cxn modelId="{6E02A6E8-F6D2-4571-A922-5B1ABDA15B06}" srcId="{461A372D-3C08-4ECE-B130-3C3EA9ADD24E}" destId="{A8320BCB-A747-4DCA-A486-6E186587778E}" srcOrd="0" destOrd="0" parTransId="{26905F83-38C7-4496-A3C7-F8D46CB3889D}" sibTransId="{86D093CF-56AC-4553-9611-137477E9E032}"/>
    <dgm:cxn modelId="{82DE908C-8178-45E8-ABC2-0A01EAB82C78}" srcId="{E64DCD2B-2A56-4C95-A168-60CA05697DCF}" destId="{6F4AAC5E-835F-4FE3-8487-A706544E4D19}" srcOrd="2" destOrd="0" parTransId="{7D210219-AC36-4FB8-A804-3DE872743F55}" sibTransId="{5D3DDEB7-91AA-4B58-B93C-898942D94DB3}"/>
    <dgm:cxn modelId="{0D07453F-BAFA-4624-8306-5175EDC50D69}" type="presOf" srcId="{D21F4650-9BDB-4F39-9293-DE6B2FAB078C}" destId="{7DB865F1-CFE9-4996-96C3-B1504458D935}" srcOrd="0" destOrd="0" presId="urn:microsoft.com/office/officeart/2005/8/layout/target3#1"/>
    <dgm:cxn modelId="{EBF3BF96-3726-46A0-B375-476450BE3AFE}" srcId="{E64DCD2B-2A56-4C95-A168-60CA05697DCF}" destId="{461A372D-3C08-4ECE-B130-3C3EA9ADD24E}" srcOrd="0" destOrd="0" parTransId="{7454FE21-66FB-4A41-B28E-B32792CF5668}" sibTransId="{647AF92E-5084-451E-864F-27472533FE3C}"/>
    <dgm:cxn modelId="{23FEB7FB-E7B7-40C0-8783-BA9EBDC63C01}" srcId="{E64DCD2B-2A56-4C95-A168-60CA05697DCF}" destId="{925465BE-B911-4842-AB5B-914116974B27}" srcOrd="1" destOrd="0" parTransId="{057F719E-B2D7-4AF0-BF05-C370E14D1C47}" sibTransId="{23372FB3-2777-477C-AD6E-CC5FB0359432}"/>
    <dgm:cxn modelId="{0856BEB3-97ED-48B8-A313-A8E124572714}" type="presOf" srcId="{461A372D-3C08-4ECE-B130-3C3EA9ADD24E}" destId="{6630A662-7088-4BDE-9F54-EB35F9C7ECD3}" srcOrd="0" destOrd="0" presId="urn:microsoft.com/office/officeart/2005/8/layout/target3#1"/>
    <dgm:cxn modelId="{506DE151-8030-4E32-A592-10D3B0F326EA}" type="presOf" srcId="{461A372D-3C08-4ECE-B130-3C3EA9ADD24E}" destId="{6186DB79-5545-4774-A7F6-BB8159880069}" srcOrd="1" destOrd="0" presId="urn:microsoft.com/office/officeart/2005/8/layout/target3#1"/>
    <dgm:cxn modelId="{64F2A374-E08F-4703-B5B9-D830CF105126}" type="presOf" srcId="{A8320BCB-A747-4DCA-A486-6E186587778E}" destId="{77392215-549B-4948-B8B9-59F2B5071C4C}" srcOrd="0" destOrd="0" presId="urn:microsoft.com/office/officeart/2005/8/layout/target3#1"/>
    <dgm:cxn modelId="{12A8B797-D537-4CF6-8E0D-BFF608EAF5BF}" srcId="{6F4AAC5E-835F-4FE3-8487-A706544E4D19}" destId="{D21F4650-9BDB-4F39-9293-DE6B2FAB078C}" srcOrd="0" destOrd="0" parTransId="{76262FAB-3E17-4CD6-838A-D7D717A06A1D}" sibTransId="{DAD26D22-C71D-4614-B1FD-D6141EF6D190}"/>
    <dgm:cxn modelId="{CF277499-B15F-4617-B390-90662128893B}" type="presParOf" srcId="{A1F553DB-453B-4C77-BEFF-4EA98FF21A09}" destId="{9193AB0D-A9AB-41FA-922C-E6AC98090758}" srcOrd="0" destOrd="0" presId="urn:microsoft.com/office/officeart/2005/8/layout/target3#1"/>
    <dgm:cxn modelId="{EFCE58EB-5C9E-4130-A51A-900E462D06C0}" type="presParOf" srcId="{A1F553DB-453B-4C77-BEFF-4EA98FF21A09}" destId="{0BFD7285-819D-455D-BB30-25A7A6CBA128}" srcOrd="1" destOrd="0" presId="urn:microsoft.com/office/officeart/2005/8/layout/target3#1"/>
    <dgm:cxn modelId="{E4E3F586-75C1-4F80-A4DD-BA4F52028755}" type="presParOf" srcId="{A1F553DB-453B-4C77-BEFF-4EA98FF21A09}" destId="{6630A662-7088-4BDE-9F54-EB35F9C7ECD3}" srcOrd="2" destOrd="0" presId="urn:microsoft.com/office/officeart/2005/8/layout/target3#1"/>
    <dgm:cxn modelId="{7F38E3AE-7FA9-4D34-8F5B-9527CFF1DB03}" type="presParOf" srcId="{A1F553DB-453B-4C77-BEFF-4EA98FF21A09}" destId="{AE38F6CE-4F87-4798-B3C5-8D8AC509FE38}" srcOrd="3" destOrd="0" presId="urn:microsoft.com/office/officeart/2005/8/layout/target3#1"/>
    <dgm:cxn modelId="{1F68F1DC-107E-4372-ADE3-0AB71CC3742B}" type="presParOf" srcId="{A1F553DB-453B-4C77-BEFF-4EA98FF21A09}" destId="{6C577826-A065-4E45-8C4F-5CF34F563125}" srcOrd="4" destOrd="0" presId="urn:microsoft.com/office/officeart/2005/8/layout/target3#1"/>
    <dgm:cxn modelId="{B8DA7B7B-65E6-4B18-B4A5-C27DED6E7D0A}" type="presParOf" srcId="{A1F553DB-453B-4C77-BEFF-4EA98FF21A09}" destId="{3548865F-2947-43B9-BF50-E1B437A3751F}" srcOrd="5" destOrd="0" presId="urn:microsoft.com/office/officeart/2005/8/layout/target3#1"/>
    <dgm:cxn modelId="{59CAE524-CA5F-4029-9439-315B4E86699A}" type="presParOf" srcId="{A1F553DB-453B-4C77-BEFF-4EA98FF21A09}" destId="{F09A229A-F1AB-47A6-B80A-4AB78C33B811}" srcOrd="6" destOrd="0" presId="urn:microsoft.com/office/officeart/2005/8/layout/target3#1"/>
    <dgm:cxn modelId="{0F3D78C0-0A43-4335-9763-6F44FD10EFF0}" type="presParOf" srcId="{A1F553DB-453B-4C77-BEFF-4EA98FF21A09}" destId="{423BE994-6A95-492A-9FEF-8051C332CE18}" srcOrd="7" destOrd="0" presId="urn:microsoft.com/office/officeart/2005/8/layout/target3#1"/>
    <dgm:cxn modelId="{92688551-09B5-425D-9271-0D80823870AF}" type="presParOf" srcId="{A1F553DB-453B-4C77-BEFF-4EA98FF21A09}" destId="{DD76E7D0-E109-4699-8238-793C64ACA2ED}" srcOrd="8" destOrd="0" presId="urn:microsoft.com/office/officeart/2005/8/layout/target3#1"/>
    <dgm:cxn modelId="{651FC3CC-23F4-471E-8B36-D6AFF0733F93}" type="presParOf" srcId="{A1F553DB-453B-4C77-BEFF-4EA98FF21A09}" destId="{6186DB79-5545-4774-A7F6-BB8159880069}" srcOrd="9" destOrd="0" presId="urn:microsoft.com/office/officeart/2005/8/layout/target3#1"/>
    <dgm:cxn modelId="{C9F6C0C9-5536-448A-9ADB-C68C49C71DE7}" type="presParOf" srcId="{A1F553DB-453B-4C77-BEFF-4EA98FF21A09}" destId="{77392215-549B-4948-B8B9-59F2B5071C4C}" srcOrd="10" destOrd="0" presId="urn:microsoft.com/office/officeart/2005/8/layout/target3#1"/>
    <dgm:cxn modelId="{E54D83E7-E969-477E-808F-4F71EC16B27D}" type="presParOf" srcId="{A1F553DB-453B-4C77-BEFF-4EA98FF21A09}" destId="{93A8A83D-083F-47C2-9510-BDEA4C6FA66B}" srcOrd="11" destOrd="0" presId="urn:microsoft.com/office/officeart/2005/8/layout/target3#1"/>
    <dgm:cxn modelId="{6A62AC0D-8868-4169-8A5E-474249A2DFBC}" type="presParOf" srcId="{A1F553DB-453B-4C77-BEFF-4EA98FF21A09}" destId="{EF7C1344-E799-454D-91B8-030B82EF0021}" srcOrd="12" destOrd="0" presId="urn:microsoft.com/office/officeart/2005/8/layout/target3#1"/>
    <dgm:cxn modelId="{E24205A2-8B5A-4594-898A-CD9A3076DD40}" type="presParOf" srcId="{A1F553DB-453B-4C77-BEFF-4EA98FF21A09}" destId="{DF166F9E-7CAF-45CC-8BD7-E182F482CA0E}" srcOrd="13" destOrd="0" presId="urn:microsoft.com/office/officeart/2005/8/layout/target3#1"/>
    <dgm:cxn modelId="{365E2A70-E560-451D-B291-06DB93C23F3D}" type="presParOf" srcId="{A1F553DB-453B-4C77-BEFF-4EA98FF21A09}" destId="{7DB865F1-CFE9-4996-96C3-B1504458D935}" srcOrd="14" destOrd="0" presId="urn:microsoft.com/office/officeart/2005/8/layout/targe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93AB0D-A9AB-41FA-922C-E6AC98090758}">
      <dsp:nvSpPr>
        <dsp:cNvPr id="0" name=""/>
        <dsp:cNvSpPr/>
      </dsp:nvSpPr>
      <dsp:spPr>
        <a:xfrm>
          <a:off x="58337" y="568202"/>
          <a:ext cx="4480574" cy="448057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5000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630A662-7088-4BDE-9F54-EB35F9C7ECD3}">
      <dsp:nvSpPr>
        <dsp:cNvPr id="0" name=""/>
        <dsp:cNvSpPr/>
      </dsp:nvSpPr>
      <dsp:spPr>
        <a:xfrm>
          <a:off x="2177925" y="625329"/>
          <a:ext cx="5227336" cy="44805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kern="1200" dirty="0"/>
            <a:t>ДТП</a:t>
          </a:r>
        </a:p>
      </dsp:txBody>
      <dsp:txXfrm>
        <a:off x="2177925" y="625329"/>
        <a:ext cx="2613668" cy="1344156"/>
      </dsp:txXfrm>
    </dsp:sp>
    <dsp:sp modelId="{6C577826-A065-4E45-8C4F-5CF34F563125}">
      <dsp:nvSpPr>
        <dsp:cNvPr id="0" name=""/>
        <dsp:cNvSpPr/>
      </dsp:nvSpPr>
      <dsp:spPr>
        <a:xfrm>
          <a:off x="837098" y="1930637"/>
          <a:ext cx="2912389" cy="291238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5000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548865F-2947-43B9-BF50-E1B437A3751F}">
      <dsp:nvSpPr>
        <dsp:cNvPr id="0" name=""/>
        <dsp:cNvSpPr/>
      </dsp:nvSpPr>
      <dsp:spPr>
        <a:xfrm>
          <a:off x="2232237" y="1925599"/>
          <a:ext cx="5227336" cy="29123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shade val="80000"/>
              <a:hueOff val="135632"/>
              <a:satOff val="2588"/>
              <a:lumOff val="11428"/>
              <a:alphaOff val="0"/>
            </a:schemeClr>
          </a:solidFill>
          <a:prstDash val="solid"/>
          <a:miter lim="800000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kern="1200" dirty="0"/>
            <a:t>Погибло</a:t>
          </a:r>
        </a:p>
      </dsp:txBody>
      <dsp:txXfrm>
        <a:off x="2232237" y="1925599"/>
        <a:ext cx="2613668" cy="1344203"/>
      </dsp:txXfrm>
    </dsp:sp>
    <dsp:sp modelId="{423BE994-6A95-492A-9FEF-8051C332CE18}">
      <dsp:nvSpPr>
        <dsp:cNvPr id="0" name=""/>
        <dsp:cNvSpPr/>
      </dsp:nvSpPr>
      <dsp:spPr>
        <a:xfrm>
          <a:off x="1617969" y="3266164"/>
          <a:ext cx="1344156" cy="134415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5000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D76E7D0-E109-4699-8238-793C64ACA2ED}">
      <dsp:nvSpPr>
        <dsp:cNvPr id="0" name=""/>
        <dsp:cNvSpPr/>
      </dsp:nvSpPr>
      <dsp:spPr>
        <a:xfrm>
          <a:off x="2232237" y="3293786"/>
          <a:ext cx="5227336" cy="13441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shade val="80000"/>
              <a:hueOff val="271263"/>
              <a:satOff val="5175"/>
              <a:lumOff val="22855"/>
              <a:alphaOff val="0"/>
            </a:schemeClr>
          </a:solidFill>
          <a:prstDash val="solid"/>
          <a:miter lim="800000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kern="1200" dirty="0"/>
            <a:t>Ранено</a:t>
          </a:r>
        </a:p>
      </dsp:txBody>
      <dsp:txXfrm>
        <a:off x="2232237" y="3293786"/>
        <a:ext cx="2613668" cy="1344156"/>
      </dsp:txXfrm>
    </dsp:sp>
    <dsp:sp modelId="{77392215-549B-4948-B8B9-59F2B5071C4C}">
      <dsp:nvSpPr>
        <dsp:cNvPr id="0" name=""/>
        <dsp:cNvSpPr/>
      </dsp:nvSpPr>
      <dsp:spPr>
        <a:xfrm>
          <a:off x="4853955" y="542707"/>
          <a:ext cx="2613668" cy="1344156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66700" lvl="1" indent="90488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/>
            <a:t> 76</a:t>
          </a:r>
          <a:r>
            <a:rPr lang="ru-RU" sz="4000" b="1" kern="1200" dirty="0"/>
            <a:t>         </a:t>
          </a:r>
          <a:r>
            <a:rPr lang="ru-RU" sz="2800" b="1" i="1" kern="1200" dirty="0">
              <a:solidFill>
                <a:srgbClr val="006600"/>
              </a:solidFill>
            </a:rPr>
            <a:t>-4</a:t>
          </a:r>
          <a:endParaRPr lang="ru-RU" sz="2400" b="1" i="1" kern="1200" dirty="0">
            <a:solidFill>
              <a:srgbClr val="006600"/>
            </a:solidFill>
          </a:endParaRPr>
        </a:p>
      </dsp:txBody>
      <dsp:txXfrm>
        <a:off x="4853955" y="542707"/>
        <a:ext cx="2613668" cy="1344156"/>
      </dsp:txXfrm>
    </dsp:sp>
    <dsp:sp modelId="{EF7C1344-E799-454D-91B8-030B82EF0021}">
      <dsp:nvSpPr>
        <dsp:cNvPr id="0" name=""/>
        <dsp:cNvSpPr/>
      </dsp:nvSpPr>
      <dsp:spPr>
        <a:xfrm>
          <a:off x="4853955" y="1947514"/>
          <a:ext cx="2613668" cy="1344203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358775" lvl="1" indent="-1588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  <a:tabLst>
              <a:tab pos="358775" algn="l"/>
            </a:tabLst>
          </a:pPr>
          <a:r>
            <a:rPr lang="ru-RU" sz="3600" b="1" kern="1200" dirty="0">
              <a:solidFill>
                <a:schemeClr val="tx1"/>
              </a:solidFill>
            </a:rPr>
            <a:t> 3   </a:t>
          </a:r>
          <a:r>
            <a:rPr lang="ru-RU" sz="3200" b="1" kern="1200" dirty="0">
              <a:solidFill>
                <a:schemeClr val="tx1"/>
              </a:solidFill>
            </a:rPr>
            <a:t>  </a:t>
          </a:r>
          <a:r>
            <a:rPr lang="ru-RU" sz="4000" b="1" kern="1200" dirty="0">
              <a:solidFill>
                <a:schemeClr val="tx1"/>
              </a:solidFill>
            </a:rPr>
            <a:t>        </a:t>
          </a:r>
          <a:r>
            <a:rPr lang="ru-RU" sz="3200" b="1" i="1" kern="1200" dirty="0">
              <a:solidFill>
                <a:srgbClr val="00B050"/>
              </a:solidFill>
            </a:rPr>
            <a:t>   </a:t>
          </a:r>
          <a:r>
            <a:rPr lang="ru-RU" sz="2800" b="1" i="1" kern="1200" dirty="0">
              <a:solidFill>
                <a:srgbClr val="006600"/>
              </a:solidFill>
            </a:rPr>
            <a:t>-2</a:t>
          </a:r>
          <a:endParaRPr lang="ru-RU" sz="3200" b="1" kern="1200" dirty="0">
            <a:solidFill>
              <a:srgbClr val="006600"/>
            </a:solidFill>
          </a:endParaRPr>
        </a:p>
      </dsp:txBody>
      <dsp:txXfrm>
        <a:off x="4853955" y="1947514"/>
        <a:ext cx="2613668" cy="1344203"/>
      </dsp:txXfrm>
    </dsp:sp>
    <dsp:sp modelId="{7DB865F1-CFE9-4996-96C3-B1504458D935}">
      <dsp:nvSpPr>
        <dsp:cNvPr id="0" name=""/>
        <dsp:cNvSpPr/>
      </dsp:nvSpPr>
      <dsp:spPr>
        <a:xfrm>
          <a:off x="4853955" y="3231068"/>
          <a:ext cx="2613668" cy="1344156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360363" lvl="1" indent="-3175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/>
            <a:t> 82                    </a:t>
          </a:r>
          <a:r>
            <a:rPr lang="ru-RU" sz="2800" b="1" i="1" kern="1200" dirty="0">
              <a:solidFill>
                <a:srgbClr val="006600"/>
              </a:solidFill>
            </a:rPr>
            <a:t>-1</a:t>
          </a:r>
          <a:endParaRPr lang="ru-RU" sz="2600" b="1" i="1" kern="1200" dirty="0">
            <a:solidFill>
              <a:srgbClr val="006600"/>
            </a:solidFill>
          </a:endParaRPr>
        </a:p>
      </dsp:txBody>
      <dsp:txXfrm>
        <a:off x="4853955" y="3231068"/>
        <a:ext cx="2613668" cy="13441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#1">
  <dgm:title val=""/>
  <dgm:desc val=""/>
  <dgm:catLst>
    <dgm:cat type="relationship" pri="113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094D4-2CDA-49CE-8CA7-8A580A9A599B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912B6-CEB8-4B04-9B7E-A7B14BC5A9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79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59A99-32E1-4012-B06C-03D9E0F26829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7D8AE0-0AEE-413B-9B7D-C63CEFC47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918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76351A-779F-4183-A621-6A793DC3ACC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7436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21096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62046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26221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51668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60325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00106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8106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418993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9788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62534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7D79A-6DF4-4A7D-9D9E-657C0ED3A559}" type="datetime1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FAEB3-6FCF-44C2-B10C-8FB6A4ED4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381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8.png"/><Relationship Id="rId5" Type="http://schemas.openxmlformats.org/officeDocument/2006/relationships/image" Target="../media/image46.e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0960" y="2786058"/>
            <a:ext cx="11471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Тема</a:t>
            </a:r>
            <a:r>
              <a:rPr lang="ru-RU" sz="3600" b="1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: Развитие и</a:t>
            </a:r>
            <a:r>
              <a:rPr lang="ru-RU" sz="3600"/>
              <a:t> </a:t>
            </a:r>
            <a:r>
              <a:rPr lang="ru-RU" sz="3600" b="1" dirty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популяризация деятельности отрядов                      Юных инспекторов движения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9522" y="4857760"/>
            <a:ext cx="6096000" cy="19851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000" b="1" dirty="0" smtClean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 высшей квалификационной категории</a:t>
            </a:r>
          </a:p>
          <a:p>
            <a:pPr algn="ctr" eaLnBrk="0" hangingPunct="0">
              <a:defRPr/>
            </a:pPr>
            <a:r>
              <a:rPr lang="ru-RU" sz="2000" b="1" dirty="0" smtClean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МБОУ «Новотроицкая СОШ»</a:t>
            </a:r>
          </a:p>
          <a:p>
            <a:pPr algn="ctr" eaLnBrk="0" hangingPunct="0">
              <a:defRPr/>
            </a:pPr>
            <a:r>
              <a:rPr lang="ru-RU" sz="2000" b="1" dirty="0" smtClean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Тукаевский</a:t>
            </a:r>
            <a:r>
              <a:rPr lang="ru-RU" sz="2000" b="1" dirty="0" smtClean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муниципальный район </a:t>
            </a:r>
            <a:endParaRPr lang="ru-RU" sz="2000" b="1" dirty="0" smtClean="0">
              <a:ln w="3175">
                <a:solidFill>
                  <a:prstClr val="black">
                    <a:lumMod val="95000"/>
                    <a:lumOff val="5000"/>
                  </a:prstClr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 smtClean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Республики </a:t>
            </a:r>
            <a:r>
              <a:rPr lang="ru-RU" sz="2000" b="1" dirty="0" smtClean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Татарстан</a:t>
            </a:r>
            <a:endParaRPr lang="ru-RU" sz="2000" b="1" dirty="0">
              <a:ln w="3175">
                <a:solidFill>
                  <a:prstClr val="black">
                    <a:lumMod val="95000"/>
                    <a:lumOff val="5000"/>
                  </a:prstClr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2000" b="1" dirty="0" smtClean="0">
                <a:ln w="3175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50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Сафиуллина Татьяна Николаевна</a:t>
            </a:r>
            <a:endParaRPr lang="ru-RU" sz="2000" b="1" dirty="0">
              <a:ln w="3175">
                <a:solidFill>
                  <a:prstClr val="black">
                    <a:lumMod val="95000"/>
                    <a:lumOff val="5000"/>
                  </a:prstClr>
                </a:solidFill>
                <a:prstDash val="solid"/>
              </a:ln>
              <a:solidFill>
                <a:srgbClr val="FF50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:\Users\SAMSUNG\Desktop\ФОТКААААААА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2640" y="4293096"/>
            <a:ext cx="2160240" cy="239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974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609600" y="1500174"/>
            <a:ext cx="10972800" cy="49292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2006 г. – г.Белград (Сербия) – 2 место</a:t>
            </a:r>
          </a:p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2009 г. -  г.Турку (Финляндия) - 3 место</a:t>
            </a:r>
          </a:p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2010 г. – г.Скопье (Македония) -1 место </a:t>
            </a:r>
          </a:p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2011 г. – г.Париж (Франция) - 1 место</a:t>
            </a:r>
          </a:p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2012 г. – г.Краков (Польша) - 2 место</a:t>
            </a:r>
          </a:p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2013 г. – г.Бар (Черногория) - 2 место</a:t>
            </a:r>
          </a:p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2014 г –  г.Осло (Норвегия) – 2 место</a:t>
            </a:r>
          </a:p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2015 г. – г.Вена (Австрия) – 1 место</a:t>
            </a:r>
          </a:p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2016 г. – г. Прага (Чехия) – 2 место</a:t>
            </a:r>
          </a:p>
          <a:p>
            <a:pPr eaLnBrk="1" hangingPunct="1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2017 г. – г. Тирана (Албания) – 2 место  </a:t>
            </a:r>
          </a:p>
          <a:p>
            <a:pPr lvl="0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2018 год г. Будапешт (Венгрия) – 2 место.</a:t>
            </a:r>
          </a:p>
          <a:p>
            <a:pPr lvl="0">
              <a:buFont typeface="Arial" charset="0"/>
              <a:buChar char="•"/>
            </a:pPr>
            <a:r>
              <a:rPr lang="ru-RU" b="1" dirty="0">
                <a:solidFill>
                  <a:srgbClr val="0000FF"/>
                </a:solidFill>
              </a:rPr>
              <a:t>2019 год г. Женева (Швейцария) – 5 место.</a:t>
            </a:r>
          </a:p>
          <a:p>
            <a:pPr eaLnBrk="1" hangingPunct="1">
              <a:buNone/>
            </a:pP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809588" y="357166"/>
            <a:ext cx="9501254" cy="13255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УЧАСТИЕ КОМАНД ЮИД РТ В ЕВРОПЕЙСКОМ КОНКУРСЕ ПО ИЗУЧЕНИЮ И СОБЛЮДЕНИЮ ПДД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Динамика изучения программы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Качественные изменения личности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dirty="0"/>
              <a:t>Уровень освоения программы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AMSUNG\Desktop\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2204864"/>
            <a:ext cx="5376597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SAMSUNG\Desktop\1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012" y="2204864"/>
            <a:ext cx="5436625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9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Отряд ЮИД МБОУ «Новотроицкая СОШ»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E:\WhatsApp Images\IMG-20200915-WA00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541" y="1556792"/>
            <a:ext cx="835943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04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Участие в различных конкурсах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571875"/>
            <a:ext cx="2016224" cy="268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427" y="4474886"/>
            <a:ext cx="4816596" cy="202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DSC_00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96002" y="1535361"/>
            <a:ext cx="5423925" cy="2694353"/>
          </a:xfrm>
          <a:prstGeom prst="rect">
            <a:avLst/>
          </a:prstGeom>
        </p:spPr>
      </p:pic>
      <p:pic>
        <p:nvPicPr>
          <p:cNvPr id="7" name="Рисунок 6" descr="DSC0016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9932" y="4229713"/>
            <a:ext cx="4175787" cy="2348880"/>
          </a:xfrm>
          <a:prstGeom prst="rect">
            <a:avLst/>
          </a:prstGeom>
        </p:spPr>
      </p:pic>
      <p:pic>
        <p:nvPicPr>
          <p:cNvPr id="4100" name="Picture 4" descr="E:\WhatsApp Images\IMG-20200411-WA00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1" y="4229714"/>
            <a:ext cx="2011305" cy="243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WhatsApp Images\IMG-20200423-WA005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076" y="1356645"/>
            <a:ext cx="422446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58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13" y="1643756"/>
            <a:ext cx="3668860" cy="473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SAMSUNG\Desktop\Кружок ЮИД\ЮИД с инстаграма\юид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851" y="1643755"/>
            <a:ext cx="3854451" cy="36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SAMSUNG\Desktop\WhatsApp Image 2021-01-24 at 18.08.4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235" y="1268760"/>
            <a:ext cx="394539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260173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участия в конкурсах</a:t>
            </a:r>
            <a:endParaRPr lang="ru-RU" dirty="0"/>
          </a:p>
        </p:txBody>
      </p:sp>
      <p:pic>
        <p:nvPicPr>
          <p:cNvPr id="6146" name="Picture 2" descr="C:\Users\SAMSUNG\Desktop\WhatsApp Image 2021-01-24 at 18.09.0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3432"/>
            <a:ext cx="2417629" cy="322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AMSUNG\Desktop\WhatsApp Image 2021-01-24 at 18.10.2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1" y="1157121"/>
            <a:ext cx="2531913" cy="297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AMSUNG\Desktop\WhatsApp Image 2021-01-24 at 18.10.10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588" y="1128613"/>
            <a:ext cx="2759493" cy="330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AMSUNG\Desktop\WhatsApp Image 2021-01-24 at 18.12.10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435" y="3841286"/>
            <a:ext cx="2400267" cy="3000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SAMSUNG\Desktop\WhatsApp Image 2021-01-24 at 18.11.42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048" y="3752548"/>
            <a:ext cx="2696315" cy="311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SAMSUNG\Desktop\WhatsApp Image 2021-01-24 at 18.09.42.jpe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273" y="3660614"/>
            <a:ext cx="2398040" cy="319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SAMSUNG\Desktop\WhatsApp Image 2021-01-24 at 18.09.42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1739" y="1158901"/>
            <a:ext cx="2766707" cy="327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70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Учиться, учиться и учиться…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SAMSUNG\Desktop\Кружок ЮИД\Сердце отдаю детям\Финал\юид ветераны\920A97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8642"/>
            <a:ext cx="8753909" cy="43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SAMSUNG\Desktop\Кружок ЮИД\Сердце отдаю детям\Финал\юид ветераны\920A96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0" y="4653136"/>
            <a:ext cx="616458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SAMSUNG\Desktop\Кружок ЮИД\Сердце отдаю детям\Финал\юид ветераны\920A96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011" y="4635012"/>
            <a:ext cx="5999989" cy="220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SAMSUNG\Desktop\Кружок ЮИД\Сердце отдаю детям\Финал\юид ветераны\920A95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952" y="1401939"/>
            <a:ext cx="3905048" cy="369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09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Сотрудничество с ГИБДД</a:t>
            </a:r>
            <a:endParaRPr lang="ru-RU" dirty="0"/>
          </a:p>
        </p:txBody>
      </p:sp>
      <p:pic>
        <p:nvPicPr>
          <p:cNvPr id="15362" name="Picture 2" descr="C:\Users\SAMSUNG\Desktop\Кружок ЮИД\ЮИД с инстаграма\юи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4" y="1159538"/>
            <a:ext cx="3790685" cy="357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SAMSUNG\Desktop\Кружок ЮИД\Юид с инстаграма с постами\юид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484784"/>
            <a:ext cx="4223357" cy="22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SAMSUNG\Desktop\Кружок ЮИД\Юид с инстаграма с постами\юид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487" y="4942762"/>
            <a:ext cx="4735716" cy="191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472" y="4713382"/>
            <a:ext cx="4250901" cy="2111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3" y="3803640"/>
            <a:ext cx="3081968" cy="3054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122" y="2844082"/>
            <a:ext cx="3730988" cy="2098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C:\Users\SAMSUNG\Desktop\WhatsApp Image 2021-01-25 at 22.41.01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360" y="1484784"/>
            <a:ext cx="3733315" cy="160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0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Наличие оборудования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SAMSUNG\Desktop\WhatsApp Image 2021-01-24 at 19.46.3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8" y="1198565"/>
            <a:ext cx="680960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SAMSUNG\Desktop\WhatsApp Image 2021-01-24 at 19.45.2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644" y="1196752"/>
            <a:ext cx="6809600" cy="298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SAMSUNG\Desktop\WhatsApp Image 2021-01-24 at 19.46.38 (1)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9728"/>
            <a:ext cx="6809600" cy="26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E:\Download\Camera\IMG_20201003_1247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592" y="4179728"/>
            <a:ext cx="5930408" cy="26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08236" y="4653136"/>
            <a:ext cx="1429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rgbClr val="00B0F0"/>
                </a:solidFill>
              </a:rPr>
              <a:t>Автогородок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2787" y="3238199"/>
            <a:ext cx="2799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Тренажер 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для отработки 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1 медпомощи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349" y="1198565"/>
            <a:ext cx="1612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Велотренажер</a:t>
            </a: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59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Безопасное колесо</a:t>
            </a:r>
            <a:endParaRPr lang="ru-RU" dirty="0"/>
          </a:p>
        </p:txBody>
      </p:sp>
      <p:pic>
        <p:nvPicPr>
          <p:cNvPr id="17410" name="Picture 2" descr="E:\Camera1\IMG_20200225_1538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12718"/>
            <a:ext cx="5039883" cy="256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E:\Camera1\IMG_20200225_1541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885" y="1112718"/>
            <a:ext cx="3856676" cy="256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E:\Camera1\IMG_20200225_1532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3681712"/>
            <a:ext cx="5231903" cy="317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AMSUNG\Desktop\Грамоты\1 место тв.jpe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893" y="3337374"/>
            <a:ext cx="3404107" cy="351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AMSUNG\Desktop\акции пдд\лучший отряд юид\юид фото документы на конк\75e2bb60-c98d-429f-9bff-ca796817e6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248" y="3681711"/>
            <a:ext cx="3171947" cy="317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520" y="1112719"/>
            <a:ext cx="3144531" cy="222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18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332656"/>
            <a:ext cx="12192000" cy="461665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0" hangingPunct="0">
              <a:defRPr/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 СОСТОЯНИЯ АВАРИЙНОСТИ С ДЕТЬМИ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436419373"/>
              </p:ext>
            </p:extLst>
          </p:nvPr>
        </p:nvGraphicFramePr>
        <p:xfrm>
          <a:off x="1703512" y="1017733"/>
          <a:ext cx="7467624" cy="5565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563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193AB0D-A9AB-41FA-922C-E6AC980907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8">
                                            <p:graphicEl>
                                              <a:dgm id="{9193AB0D-A9AB-41FA-922C-E6AC980907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630A662-7088-4BDE-9F54-EB35F9C7EC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8">
                                            <p:graphicEl>
                                              <a:dgm id="{6630A662-7088-4BDE-9F54-EB35F9C7EC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7392215-549B-4948-B8B9-59F2B5071C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8">
                                            <p:graphicEl>
                                              <a:dgm id="{77392215-549B-4948-B8B9-59F2B5071C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C577826-A065-4E45-8C4F-5CF34F5631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8">
                                            <p:graphicEl>
                                              <a:dgm id="{6C577826-A065-4E45-8C4F-5CF34F5631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548865F-2947-43B9-BF50-E1B437A375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"/>
                                        <p:tgtEl>
                                          <p:spTgt spid="8">
                                            <p:graphicEl>
                                              <a:dgm id="{3548865F-2947-43B9-BF50-E1B437A375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F7C1344-E799-454D-91B8-030B82EF00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8">
                                            <p:graphicEl>
                                              <a:dgm id="{EF7C1344-E799-454D-91B8-030B82EF00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23BE994-6A95-492A-9FEF-8051C332CE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8">
                                            <p:graphicEl>
                                              <a:dgm id="{423BE994-6A95-492A-9FEF-8051C332CE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76E7D0-E109-4699-8238-793C64ACA2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8">
                                            <p:graphicEl>
                                              <a:dgm id="{DD76E7D0-E109-4699-8238-793C64ACA2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DB865F1-CFE9-4996-96C3-B1504458D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8">
                                            <p:graphicEl>
                                              <a:dgm id="{7DB865F1-CFE9-4996-96C3-B1504458D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Олимпиады по ПДД</a:t>
            </a:r>
            <a:endParaRPr lang="ru-RU" dirty="0"/>
          </a:p>
        </p:txBody>
      </p:sp>
      <p:pic>
        <p:nvPicPr>
          <p:cNvPr id="18434" name="Picture 2" descr="C:\Users\SAMSUNG\Desktop\папка\Certificate_Diana_Muratova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310" y="2463830"/>
            <a:ext cx="2941981" cy="312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238435"/>
              </p:ext>
            </p:extLst>
          </p:nvPr>
        </p:nvGraphicFramePr>
        <p:xfrm>
          <a:off x="3810000" y="4005065"/>
          <a:ext cx="4572000" cy="242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4" imgW="8019943" imgH="5667255" progId="Acrobat.Document.DC">
                  <p:embed/>
                </p:oleObj>
              </mc:Choice>
              <mc:Fallback>
                <p:oleObj name="Acrobat Document" r:id="rId4" imgW="8019943" imgH="5667255" progId="Acrobat.Document.D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005065"/>
                        <a:ext cx="4572000" cy="242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33" y="1422626"/>
            <a:ext cx="4558731" cy="242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2278330"/>
            <a:ext cx="3293051" cy="3492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61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Освещение работы в СМИ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9423"/>
            <a:ext cx="10972800" cy="390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66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участие в деятельности ЮИД помогает детям определиться с будущей профессией</a:t>
            </a:r>
            <a:endParaRPr lang="ru-RU" dirty="0"/>
          </a:p>
        </p:txBody>
      </p:sp>
      <p:pic>
        <p:nvPicPr>
          <p:cNvPr id="3074" name="Picture 2" descr="C:\Users\SAMSUNG\Desktop\WhatsApp Image 2021-01-25 at 22.17.53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532" y="1772816"/>
            <a:ext cx="10138936" cy="435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48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Помощники в работе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ЮИД России:</a:t>
            </a:r>
            <a:r>
              <a:rPr lang="en-US" dirty="0" smtClean="0"/>
              <a:t>https://</a:t>
            </a:r>
            <a:r>
              <a:rPr lang="ru-RU" dirty="0" err="1" smtClean="0"/>
              <a:t>юидроссии.рф</a:t>
            </a:r>
            <a:r>
              <a:rPr lang="ru-RU" dirty="0" smtClean="0"/>
              <a:t>/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/>
              <a:t>Добрая дорога детства:</a:t>
            </a:r>
            <a:r>
              <a:rPr lang="en-US" dirty="0" smtClean="0"/>
              <a:t>http://www.dddgazeta.ru/</a:t>
            </a:r>
            <a:endParaRPr lang="ru-RU" dirty="0" smtClean="0"/>
          </a:p>
          <a:p>
            <a:endParaRPr lang="ru-RU" dirty="0" smtClean="0"/>
          </a:p>
        </p:txBody>
      </p:sp>
      <p:pic>
        <p:nvPicPr>
          <p:cNvPr id="19459" name="Picture 3" descr="C:\Users\SAMSUNG\Desktop\22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4753008" cy="166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SAMSUNG\Desktop\Сним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1" y="4657450"/>
            <a:ext cx="4808748" cy="16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47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Пусть наши дети будут </a:t>
            </a:r>
            <a:r>
              <a:rPr lang="ru-RU" dirty="0" err="1" smtClean="0">
                <a:solidFill>
                  <a:srgbClr val="002060"/>
                </a:solidFill>
              </a:rPr>
              <a:t>живы,здоровы</a:t>
            </a:r>
            <a:r>
              <a:rPr lang="ru-RU" dirty="0" smtClean="0">
                <a:solidFill>
                  <a:srgbClr val="002060"/>
                </a:solidFill>
              </a:rPr>
              <a:t> и счастливы!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 descr="DSC_00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0010" y="1600201"/>
            <a:ext cx="9111981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1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6712" y="2000240"/>
            <a:ext cx="11201400" cy="4525963"/>
          </a:xfrm>
        </p:spPr>
        <p:txBody>
          <a:bodyPr rtlCol="0">
            <a:normAutofit fontScale="25000" lnSpcReduction="20000"/>
          </a:bodyPr>
          <a:lstStyle/>
          <a:p>
            <a:pPr marL="365760" indent="-256032" algn="just"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9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Принято совместное постановление секретариата ЦК ВЛКСМ, коллегии Министерства внутренних дел СССР, коллегии Министерства просвещения СССР о создании отрядов юных инспекторов движения. </a:t>
            </a:r>
          </a:p>
          <a:p>
            <a:pPr marL="365760" indent="-256032" algn="just"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9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 концу 1973 года в целом по СССР насчитывалось уже около 14 тыс. отрядов юных инспекторов движения, в этот год были проведены 11 слетов ЮИД в различных республиках.</a:t>
            </a:r>
          </a:p>
          <a:p>
            <a:pPr marL="365760" indent="-256032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>
                <a:latin typeface="Times New Roman" pitchFamily="18" charset="0"/>
                <a:cs typeface="Times New Roman" pitchFamily="18" charset="0"/>
              </a:rPr>
            </a:b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6 марта 1973 года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381001" y="1285876"/>
            <a:ext cx="11334751" cy="5072063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Font typeface="Arial" charset="0"/>
              <a:buNone/>
            </a:pPr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это общественная организация </a:t>
            </a:r>
          </a:p>
          <a:p>
            <a:pPr algn="ctr" eaLnBrk="1" hangingPunct="1">
              <a:lnSpc>
                <a:spcPct val="150000"/>
              </a:lnSpc>
              <a:buFont typeface="Arial" charset="0"/>
              <a:buNone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детей и подростков в возрасте от 8 до 18 лет, работу которой координируют и направляют Государственная инспекция безопасности дорожного движения и органы управления образованием. </a:t>
            </a:r>
          </a:p>
        </p:txBody>
      </p:sp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ЮИД-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Формирование</a:t>
            </a:r>
          </a:p>
          <a:p>
            <a:pPr algn="ctr" eaLnBrk="1" hangingPunct="1">
              <a:buFont typeface="Arial" charset="0"/>
              <a:buNone/>
            </a:pPr>
            <a:r>
              <a:rPr lang="ru-RU" sz="35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у подрастающего поколения навыков</a:t>
            </a:r>
          </a:p>
          <a:p>
            <a:pPr algn="ctr" eaLnBrk="1" hangingPunct="1">
              <a:buFont typeface="Arial" charset="0"/>
              <a:buNone/>
            </a:pPr>
            <a:r>
              <a:rPr lang="ru-RU" sz="35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безопасного поведения </a:t>
            </a:r>
          </a:p>
          <a:p>
            <a:pPr algn="ctr" eaLnBrk="1" hangingPunct="1">
              <a:buFont typeface="Arial" charset="0"/>
              <a:buNone/>
            </a:pPr>
            <a:r>
              <a:rPr lang="ru-RU" sz="35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дорогах</a:t>
            </a:r>
            <a:endParaRPr lang="ru-RU" sz="35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ГЛАВНАЯ ЦЕЛЬ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09654" y="357166"/>
            <a:ext cx="9272614" cy="1000132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000" dirty="0">
                <a:solidFill>
                  <a:srgbClr val="FF0000"/>
                </a:solidFill>
                <a:latin typeface="Arial Black" pitchFamily="34" charset="0"/>
              </a:rPr>
              <a:t>Концепция развития в Республики Татарстан </a:t>
            </a:r>
            <a:r>
              <a:rPr lang="ru-RU" sz="3000" dirty="0" err="1">
                <a:solidFill>
                  <a:srgbClr val="FF0000"/>
                </a:solidFill>
                <a:latin typeface="Arial Black" pitchFamily="34" charset="0"/>
              </a:rPr>
              <a:t>ЮИДовского</a:t>
            </a:r>
            <a:r>
              <a:rPr lang="ru-RU" sz="3000" dirty="0">
                <a:solidFill>
                  <a:srgbClr val="FF0000"/>
                </a:solidFill>
                <a:latin typeface="Arial Black" pitchFamily="34" charset="0"/>
              </a:rPr>
              <a:t> движения</a:t>
            </a:r>
            <a:endParaRPr lang="ru-RU" sz="3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751" y="214291"/>
            <a:ext cx="1214445" cy="1214445"/>
          </a:xfrm>
          <a:prstGeom prst="rect">
            <a:avLst/>
          </a:prstGeo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5224" t="8938" r="33377" b="18825"/>
          <a:stretch>
            <a:fillRect/>
          </a:stretch>
        </p:blipFill>
        <p:spPr bwMode="auto">
          <a:xfrm>
            <a:off x="4095736" y="1357298"/>
            <a:ext cx="402975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FAEB3-6FCF-44C2-B10C-8FB6A4ED41DA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5169"/>
            <a:ext cx="10690412" cy="674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352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1"/>
          <p:cNvSpPr>
            <a:spLocks noGrp="1"/>
          </p:cNvSpPr>
          <p:nvPr>
            <p:ph idx="1"/>
          </p:nvPr>
        </p:nvSpPr>
        <p:spPr>
          <a:xfrm>
            <a:off x="738150" y="2285992"/>
            <a:ext cx="10515600" cy="4351338"/>
          </a:xfrm>
        </p:spPr>
        <p:txBody>
          <a:bodyPr/>
          <a:lstStyle/>
          <a:p>
            <a:pPr eaLnBrk="1" hangingPunct="1"/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Информационная – создание стендов «ЮИД в действии», издание листовок, составление схемы безопасного маршрута дом – школа – дом, проведение массово-разъяснительной работы в школах, детских садах, интернатах.</a:t>
            </a:r>
          </a:p>
          <a:p>
            <a:pPr eaLnBrk="1" hangingPunct="1"/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Пропагандистская – проведение мероприятий (бесед, викторин, конкурсов, экскурсий и т.д.), выступления агитбригад. </a:t>
            </a:r>
          </a:p>
          <a:p>
            <a:pPr eaLnBrk="1" hangingPunct="1"/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Шефская – оказание помощи в создании </a:t>
            </a:r>
            <a:r>
              <a:rPr lang="ru-RU" sz="2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автоплощадок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автоклассов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уголков по БДД, проведение мероприятий в детских садах, участие в конкурсах, участите в </a:t>
            </a:r>
            <a:r>
              <a:rPr lang="ru-RU" sz="2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картинговом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движении.</a:t>
            </a:r>
          </a:p>
          <a:p>
            <a:pPr eaLnBrk="1" hangingPunct="1"/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Патрульная – патрулирование и рейды совместно с сотрудниками ГИБДД, выпуск листовок по результатам рейдов, информирование педагогов и родителей о нарушениях ПДД, допущенных учениками школы.</a:t>
            </a:r>
          </a:p>
          <a:p>
            <a:pPr eaLnBrk="1" hangingPunct="1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6646" y="365125"/>
            <a:ext cx="9929882" cy="132556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Направления деятельности отрядов ЮИД: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285752" y="1571612"/>
            <a:ext cx="11525249" cy="5072097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2003 год – г. Тольятти – 1 место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2007 год – г. Ярославль – 3 место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2008 год – г. Ростов-на-Дону – 2 место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2009 год - Пермский край - 1 место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2010 год - Кемеровская область – 1 место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2011 год - Тюменская область – 1 место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2012 год - г. Ханты-Мансийск – 1 место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2013 год - Московская область – 1 место</a:t>
            </a:r>
          </a:p>
          <a:p>
            <a:pPr>
              <a:lnSpc>
                <a:spcPct val="120000"/>
              </a:lnSpc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2014 год - г. Москва – 1 место</a:t>
            </a:r>
          </a:p>
          <a:p>
            <a:pPr>
              <a:lnSpc>
                <a:spcPct val="120000"/>
              </a:lnSpc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2015 год – ВДЦ «Орленок» (Краснодарский край) – 2 место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2016 год – ВДЦ «Океан» (г. Владивосток) – 1 место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2017 год – г. Ульяновск – 1 место </a:t>
            </a:r>
          </a:p>
          <a:p>
            <a:pPr lvl="0">
              <a:lnSpc>
                <a:spcPct val="120000"/>
              </a:lnSpc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2018 год – Краснодарский край – 2 место</a:t>
            </a:r>
          </a:p>
          <a:p>
            <a:pPr lvl="0">
              <a:lnSpc>
                <a:spcPct val="120000"/>
              </a:lnSpc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 год – г. Казань – команда от Татарстана выступала вне конкурса, показала лучшие результаты</a:t>
            </a:r>
          </a:p>
          <a:p>
            <a:pPr lvl="0">
              <a:lnSpc>
                <a:spcPct val="120000"/>
              </a:lnSpc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2020 год г. Казань – 1 место</a:t>
            </a:r>
          </a:p>
          <a:p>
            <a:pPr lvl="0">
              <a:lnSpc>
                <a:spcPct val="120000"/>
              </a:lnSpc>
              <a:defRPr/>
            </a:pPr>
            <a:r>
              <a:rPr lang="ru-RU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2021 год г. Казань – 1 место.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endParaRPr lang="ru-RU" sz="21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УЧАСТИЕ КОМАНД ЮИД Республики Татарстан ВО ВСЕРОССИЙСКОМ КОНКУРСЕ </a:t>
            </a:r>
            <a:br>
              <a:rPr lang="ru-RU" sz="2400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«БЕЗОПАСНОЕ КОЛЕСО»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ИБДД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ГИБДД" id="{D85D5F21-26C3-4F19-AB13-2CD125BDF283}" vid="{3BBF7C27-8BB4-4C20-A478-2F5A9B55F0A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11469</TotalTime>
  <Words>679</Words>
  <Application>Microsoft Office PowerPoint</Application>
  <PresentationFormat>Произвольный</PresentationFormat>
  <Paragraphs>91</Paragraphs>
  <Slides>24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ГИБДД</vt:lpstr>
      <vt:lpstr>Acrobat Document</vt:lpstr>
      <vt:lpstr>Презентация PowerPoint</vt:lpstr>
      <vt:lpstr>Презентация PowerPoint</vt:lpstr>
      <vt:lpstr>6 марта 1973 года</vt:lpstr>
      <vt:lpstr>ЮИД-</vt:lpstr>
      <vt:lpstr>ГЛАВНАЯ ЦЕЛЬ</vt:lpstr>
      <vt:lpstr>Концепция развития в Республики Татарстан ЮИДовского движения</vt:lpstr>
      <vt:lpstr>Презентация PowerPoint</vt:lpstr>
      <vt:lpstr>Направления деятельности отрядов ЮИД:</vt:lpstr>
      <vt:lpstr>УЧАСТИЕ КОМАНД ЮИД Республики Татарстан ВО ВСЕРОССИЙСКОМ КОНКУРСЕ  «БЕЗОПАСНОЕ КОЛЕСО»</vt:lpstr>
      <vt:lpstr>УЧАСТИЕ КОМАНД ЮИД РТ В ЕВРОПЕЙСКОМ КОНКУРСЕ ПО ИЗУЧЕНИЮ И СОБЛЮДЕНИЮ ПДД</vt:lpstr>
      <vt:lpstr>Динамика изучения программы</vt:lpstr>
      <vt:lpstr>Отряд ЮИД МБОУ «Новотроицкая СОШ»</vt:lpstr>
      <vt:lpstr>Участие в различных конкурсах</vt:lpstr>
      <vt:lpstr>Презентация PowerPoint</vt:lpstr>
      <vt:lpstr>Результаты участия в конкурсах</vt:lpstr>
      <vt:lpstr>Учиться, учиться и учиться…</vt:lpstr>
      <vt:lpstr>Сотрудничество с ГИБДД</vt:lpstr>
      <vt:lpstr>Наличие оборудования</vt:lpstr>
      <vt:lpstr>Безопасное колесо</vt:lpstr>
      <vt:lpstr>Олимпиады по ПДД</vt:lpstr>
      <vt:lpstr>Освещение работы в СМИ</vt:lpstr>
      <vt:lpstr>Как участие в деятельности ЮИД помогает детям определиться с будущей профессией</vt:lpstr>
      <vt:lpstr>Помощники в работе</vt:lpstr>
      <vt:lpstr>Пусть наши дети будут живы,здоровы и счастливы!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Irek</dc:creator>
  <cp:lastModifiedBy>SAMSUNG</cp:lastModifiedBy>
  <cp:revision>476</cp:revision>
  <cp:lastPrinted>2015-12-14T15:26:09Z</cp:lastPrinted>
  <dcterms:created xsi:type="dcterms:W3CDTF">2020-01-16T06:09:00Z</dcterms:created>
  <dcterms:modified xsi:type="dcterms:W3CDTF">2022-04-25T19:22:30Z</dcterms:modified>
</cp:coreProperties>
</file>