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6"/>
  </p:notesMasterIdLst>
  <p:sldIdLst>
    <p:sldId id="263" r:id="rId2"/>
    <p:sldId id="292" r:id="rId3"/>
    <p:sldId id="293" r:id="rId4"/>
    <p:sldId id="264" r:id="rId5"/>
    <p:sldId id="265" r:id="rId6"/>
    <p:sldId id="287" r:id="rId7"/>
    <p:sldId id="288" r:id="rId8"/>
    <p:sldId id="294" r:id="rId9"/>
    <p:sldId id="257" r:id="rId10"/>
    <p:sldId id="258" r:id="rId11"/>
    <p:sldId id="259" r:id="rId12"/>
    <p:sldId id="260" r:id="rId13"/>
    <p:sldId id="261" r:id="rId14"/>
    <p:sldId id="262" r:id="rId15"/>
    <p:sldId id="270" r:id="rId16"/>
    <p:sldId id="266" r:id="rId17"/>
    <p:sldId id="271" r:id="rId18"/>
    <p:sldId id="272" r:id="rId19"/>
    <p:sldId id="273" r:id="rId20"/>
    <p:sldId id="274" r:id="rId21"/>
    <p:sldId id="289" r:id="rId22"/>
    <p:sldId id="276" r:id="rId23"/>
    <p:sldId id="277" r:id="rId24"/>
    <p:sldId id="278" r:id="rId25"/>
    <p:sldId id="295" r:id="rId26"/>
    <p:sldId id="279" r:id="rId27"/>
    <p:sldId id="280" r:id="rId28"/>
    <p:sldId id="281" r:id="rId29"/>
    <p:sldId id="282" r:id="rId30"/>
    <p:sldId id="284" r:id="rId31"/>
    <p:sldId id="285" r:id="rId32"/>
    <p:sldId id="286" r:id="rId33"/>
    <p:sldId id="298" r:id="rId34"/>
    <p:sldId id="29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95615"/>
    <a:srgbClr val="66FF33"/>
    <a:srgbClr val="CC0000"/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11" autoAdjust="0"/>
    <p:restoredTop sz="94660"/>
  </p:normalViewPr>
  <p:slideViewPr>
    <p:cSldViewPr>
      <p:cViewPr varScale="1">
        <p:scale>
          <a:sx n="108" d="100"/>
          <a:sy n="108" d="100"/>
        </p:scale>
        <p:origin x="183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FD04B-37E9-4559-9996-1894A1BFFA7F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58CB89-6FE8-4B5B-B1E6-EF797E2F5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70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8CB89-6FE8-4B5B-B1E6-EF797E2F512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724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B28CE-D9F8-4CF7-8B0E-F35511121B23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928EC-3040-464C-879B-5F572AC4A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med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12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.wmf"/><Relationship Id="rId20" Type="http://schemas.openxmlformats.org/officeDocument/2006/relationships/image" Target="../media/image13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13.bin"/><Relationship Id="rId4" Type="http://schemas.openxmlformats.org/officeDocument/2006/relationships/image" Target="../media/image5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0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4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7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20.gif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5.wmf"/><Relationship Id="rId11" Type="http://schemas.openxmlformats.org/officeDocument/2006/relationships/image" Target="../media/image22.gi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27.gif"/><Relationship Id="rId4" Type="http://schemas.openxmlformats.org/officeDocument/2006/relationships/image" Target="../media/image24.wmf"/><Relationship Id="rId9" Type="http://schemas.openxmlformats.org/officeDocument/2006/relationships/image" Target="../media/image21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8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501122" cy="6357982"/>
          </a:xfrm>
          <a:noFill/>
          <a:ln>
            <a:solidFill>
              <a:srgbClr val="66FFCC"/>
            </a:solidFill>
          </a:ln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Тема урока.</a:t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Решение задач с помощью дробно-рациональных уравнений. 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8 класс.</a:t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Учитель .</a:t>
            </a:r>
            <a:r>
              <a:rPr lang="ru-RU" sz="2400" b="1" dirty="0" err="1">
                <a:solidFill>
                  <a:srgbClr val="C00000"/>
                </a:solidFill>
              </a:rPr>
              <a:t>Гимбатдибирова</a:t>
            </a:r>
            <a:r>
              <a:rPr lang="ru-RU" sz="2400" b="1" dirty="0">
                <a:solidFill>
                  <a:srgbClr val="C00000"/>
                </a:solidFill>
              </a:rPr>
              <a:t> Р.Г.</a:t>
            </a:r>
            <a:endParaRPr lang="ru-RU" sz="2400" b="1" i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4479627" y="42344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Повторение решения квадратных уравнений.</a:t>
            </a:r>
          </a:p>
        </p:txBody>
      </p:sp>
      <p:graphicFrame>
        <p:nvGraphicFramePr>
          <p:cNvPr id="32769" name="Object 1"/>
          <p:cNvGraphicFramePr>
            <a:graphicFrameLocks noGrp="1" noChangeAspect="1"/>
          </p:cNvGraphicFramePr>
          <p:nvPr>
            <p:ph idx="1"/>
          </p:nvPr>
        </p:nvGraphicFramePr>
        <p:xfrm>
          <a:off x="571471" y="2431084"/>
          <a:ext cx="7776665" cy="2783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name="Формула" r:id="rId3" imgW="3263760" imgH="1168200" progId="Equation.3">
                  <p:embed/>
                </p:oleObj>
              </mc:Choice>
              <mc:Fallback>
                <p:oleObj name="Формула" r:id="rId3" imgW="3263760" imgH="11682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1" y="2431084"/>
                        <a:ext cx="7776665" cy="27838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solidFill>
            <a:srgbClr val="CC0000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Теорема Виета.</a:t>
            </a: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Теорема Виета дает нам дополнительную информацию о корнях квадратного уравнения. На первый взгляд это может показаться сложным, но даже при минимальной тренировке вы научитесь «видеть» корни  и буквально угадывать их за считанные секунды.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7000892" y="4071942"/>
            <a:ext cx="285752" cy="0"/>
          </a:xfrm>
          <a:prstGeom prst="line">
            <a:avLst/>
          </a:prstGeom>
          <a:ln/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solidFill>
            <a:srgbClr val="CC0000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Применение теоремы Виета</a:t>
            </a:r>
            <a:r>
              <a:rPr lang="ru-RU" dirty="0"/>
              <a:t>.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Рассмотрим приведенное квадратное уравнение вида x</a:t>
            </a:r>
            <a:r>
              <a:rPr lang="ru-RU" baseline="30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+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рx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+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q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= 0. Предположим, что это уравнение имеет действительные корни x</a:t>
            </a:r>
            <a:r>
              <a:rPr lang="ru-RU" baseline="-25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и x</a:t>
            </a:r>
            <a:r>
              <a:rPr lang="ru-RU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. В этом случае верны следующие утверждения:</a:t>
            </a:r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1)x</a:t>
            </a:r>
            <a:r>
              <a:rPr lang="ru-RU" baseline="-25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+ x</a:t>
            </a:r>
            <a:r>
              <a:rPr lang="ru-RU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= −р. Другими словами, сумма корней приведенного квадратного уравнения равна коэффициенту при переменной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x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, взятому с противоположным знаком;</a:t>
            </a:r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2)x</a:t>
            </a:r>
            <a:r>
              <a:rPr lang="ru-RU" baseline="-25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· x</a:t>
            </a:r>
            <a:r>
              <a:rPr lang="ru-RU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=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q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. Произведение корней квадратного уравнения равно свободному коэффициенту.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rgbClr val="CC0000"/>
          </a:solidFill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Решите квадратные уравнения.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         </a:t>
            </a:r>
          </a:p>
          <a:p>
            <a:r>
              <a:rPr lang="ru-RU" sz="4000" dirty="0"/>
              <a:t>          1)  x</a:t>
            </a:r>
            <a:r>
              <a:rPr lang="ru-RU" sz="4000" baseline="30000" dirty="0"/>
              <a:t>2</a:t>
            </a:r>
            <a:r>
              <a:rPr lang="ru-RU" sz="4000" dirty="0"/>
              <a:t> − 9x + 14 = 0;</a:t>
            </a:r>
          </a:p>
          <a:p>
            <a:r>
              <a:rPr lang="ru-RU" sz="4000" dirty="0"/>
              <a:t>          2)   x</a:t>
            </a:r>
            <a:r>
              <a:rPr lang="ru-RU" sz="4000" baseline="30000" dirty="0"/>
              <a:t>2</a:t>
            </a:r>
            <a:r>
              <a:rPr lang="ru-RU" sz="4000" dirty="0"/>
              <a:t> − 12x + 27 = 0;</a:t>
            </a:r>
          </a:p>
          <a:p>
            <a:r>
              <a:rPr lang="ru-RU" sz="4000" dirty="0"/>
              <a:t>          3)   3x</a:t>
            </a:r>
            <a:r>
              <a:rPr lang="ru-RU" sz="4000" baseline="30000" dirty="0"/>
              <a:t>2</a:t>
            </a:r>
            <a:r>
              <a:rPr lang="ru-RU" sz="4000" dirty="0"/>
              <a:t> + 33x + 30 = 0;</a:t>
            </a:r>
          </a:p>
          <a:p>
            <a:r>
              <a:rPr lang="ru-RU" sz="4000" dirty="0"/>
              <a:t>          4)  −7x</a:t>
            </a:r>
            <a:r>
              <a:rPr lang="ru-RU" sz="4000" baseline="30000" dirty="0"/>
              <a:t>2</a:t>
            </a:r>
            <a:r>
              <a:rPr lang="ru-RU" sz="4000" dirty="0"/>
              <a:t> + 77x − 210 = 0.</a:t>
            </a:r>
          </a:p>
          <a:p>
            <a:endParaRPr lang="ru-RU" sz="4000" dirty="0"/>
          </a:p>
        </p:txBody>
      </p:sp>
    </p:spTree>
  </p:cSld>
  <p:clrMapOvr>
    <a:masterClrMapping/>
  </p:clrMapOvr>
  <p:transition advClick="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rgbClr val="CC0000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Ответы.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                </a:t>
            </a:r>
          </a:p>
          <a:p>
            <a:r>
              <a:rPr lang="ru-RU" sz="4000" dirty="0"/>
              <a:t>             1)   x</a:t>
            </a:r>
            <a:r>
              <a:rPr lang="ru-RU" sz="4000" baseline="-25000" dirty="0"/>
              <a:t>1</a:t>
            </a:r>
            <a:r>
              <a:rPr lang="ru-RU" sz="4000" dirty="0"/>
              <a:t> = 2; x</a:t>
            </a:r>
            <a:r>
              <a:rPr lang="ru-RU" sz="4000" baseline="-25000" dirty="0"/>
              <a:t>2</a:t>
            </a:r>
            <a:r>
              <a:rPr lang="ru-RU" sz="4000" dirty="0"/>
              <a:t> = 7;</a:t>
            </a:r>
          </a:p>
          <a:p>
            <a:r>
              <a:rPr lang="ru-RU" sz="4000" dirty="0"/>
              <a:t>             2)   x</a:t>
            </a:r>
            <a:r>
              <a:rPr lang="ru-RU" sz="4000" baseline="-25000" dirty="0"/>
              <a:t>1</a:t>
            </a:r>
            <a:r>
              <a:rPr lang="ru-RU" sz="4000" dirty="0"/>
              <a:t> = 3; x</a:t>
            </a:r>
            <a:r>
              <a:rPr lang="ru-RU" sz="4000" baseline="-25000" dirty="0"/>
              <a:t>2</a:t>
            </a:r>
            <a:r>
              <a:rPr lang="ru-RU" sz="4000" dirty="0"/>
              <a:t> = 9;</a:t>
            </a:r>
          </a:p>
          <a:p>
            <a:r>
              <a:rPr lang="ru-RU" sz="4000" dirty="0"/>
              <a:t>             3)   x</a:t>
            </a:r>
            <a:r>
              <a:rPr lang="ru-RU" sz="4000" baseline="-25000" dirty="0"/>
              <a:t>1</a:t>
            </a:r>
            <a:r>
              <a:rPr lang="ru-RU" sz="4000" dirty="0"/>
              <a:t> = −10; x</a:t>
            </a:r>
            <a:r>
              <a:rPr lang="ru-RU" sz="4000" baseline="-25000" dirty="0"/>
              <a:t>2</a:t>
            </a:r>
            <a:r>
              <a:rPr lang="ru-RU" sz="4000" dirty="0"/>
              <a:t> = −1;</a:t>
            </a:r>
          </a:p>
          <a:p>
            <a:r>
              <a:rPr lang="ru-RU" sz="4000" dirty="0"/>
              <a:t>             4)    x</a:t>
            </a:r>
            <a:r>
              <a:rPr lang="ru-RU" sz="4000" baseline="-25000" dirty="0"/>
              <a:t>1</a:t>
            </a:r>
            <a:r>
              <a:rPr lang="ru-RU" sz="4000" dirty="0"/>
              <a:t> = 5; x</a:t>
            </a:r>
            <a:r>
              <a:rPr lang="ru-RU" sz="4000" baseline="-25000" dirty="0"/>
              <a:t>2</a:t>
            </a:r>
            <a:r>
              <a:rPr lang="ru-RU" sz="4000" dirty="0"/>
              <a:t> = 6.</a:t>
            </a:r>
          </a:p>
          <a:p>
            <a:endParaRPr lang="ru-RU" sz="4000" dirty="0"/>
          </a:p>
        </p:txBody>
      </p:sp>
    </p:spTree>
  </p:cSld>
  <p:clrMapOvr>
    <a:masterClrMapping/>
  </p:clrMapOvr>
  <p:transition spd="med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0000"/>
          </a:solidFill>
        </p:spPr>
        <p:txBody>
          <a:bodyPr>
            <a:normAutofit fontScale="90000"/>
          </a:bodyPr>
          <a:lstStyle/>
          <a:p>
            <a:r>
              <a:rPr lang="ru-RU" sz="3600" i="1" dirty="0">
                <a:solidFill>
                  <a:srgbClr val="FFFF00"/>
                </a:solidFill>
              </a:rPr>
              <a:t>Решение квадратных уравнений по формуле</a:t>
            </a:r>
            <a:r>
              <a:rPr lang="ru-RU" sz="3600" i="1" dirty="0"/>
              <a:t>.</a:t>
            </a: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346200" y="2143125"/>
          <a:ext cx="6164263" cy="221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Формула" r:id="rId3" imgW="3263760" imgH="1168200" progId="Equation.3">
                  <p:embed/>
                </p:oleObj>
              </mc:Choice>
              <mc:Fallback>
                <p:oleObj name="Формула" r:id="rId3" imgW="3263760" imgH="11682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6200" y="2143125"/>
                        <a:ext cx="6164263" cy="2214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29604" cy="4441847"/>
          </a:xfrm>
        </p:spPr>
        <p:txBody>
          <a:bodyPr/>
          <a:lstStyle/>
          <a:p>
            <a:r>
              <a:rPr lang="ru-RU" dirty="0"/>
              <a:t>  </a:t>
            </a:r>
          </a:p>
        </p:txBody>
      </p:sp>
      <p:sp>
        <p:nvSpPr>
          <p:cNvPr id="18" name="Подзаголовок 17"/>
          <p:cNvSpPr>
            <a:spLocks noGrp="1"/>
          </p:cNvSpPr>
          <p:nvPr>
            <p:ph type="subTitle" idx="1"/>
          </p:nvPr>
        </p:nvSpPr>
        <p:spPr>
          <a:xfrm>
            <a:off x="1214414" y="428604"/>
            <a:ext cx="6400800" cy="1752600"/>
          </a:xfrm>
          <a:solidFill>
            <a:srgbClr val="CC0000"/>
          </a:solidFill>
        </p:spPr>
        <p:txBody>
          <a:bodyPr>
            <a:normAutofit/>
          </a:bodyPr>
          <a:lstStyle/>
          <a:p>
            <a:r>
              <a:rPr lang="ru-RU" sz="6600" dirty="0">
                <a:solidFill>
                  <a:srgbClr val="FFFF00"/>
                </a:solidFill>
              </a:rPr>
              <a:t>Решите задачи</a:t>
            </a:r>
            <a:r>
              <a:rPr lang="ru-RU" sz="6600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214554"/>
            <a:ext cx="80724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Задача №1. </a:t>
            </a:r>
            <a:r>
              <a:rPr lang="ru-RU" dirty="0"/>
              <a:t>Из города А в город В расстояние между которыми 120 км, выехали одновременно два велосипедиста. Скорость первого на 3 км/ч больше скорости второго. Поэтому он прибыл в город В на 2 ч раньше. Определите скорости велосипедистов.</a:t>
            </a:r>
          </a:p>
          <a:p>
            <a:r>
              <a:rPr lang="ru-RU" b="1" dirty="0"/>
              <a:t>Задача №2.</a:t>
            </a:r>
            <a:r>
              <a:rPr lang="ru-RU" dirty="0"/>
              <a:t> Из пунктов А и В навстречу друг другу одновременно вышли два пешехода. Скорость первого на 1 км/ч больше скорости второго, поэтому он прибыл в пункт В на 1час раньше, чем второй в пункт А.Найти скорости пешеходов, если расстояние между пунктами А и В равно 20 км.</a:t>
            </a:r>
          </a:p>
          <a:p>
            <a:r>
              <a:rPr lang="ru-RU" b="1" dirty="0"/>
              <a:t>Задача №3.</a:t>
            </a:r>
            <a:r>
              <a:rPr lang="ru-RU" dirty="0"/>
              <a:t> Катер собственная скорость которого 8 км/ч, прошел по реке расстояние, равное 15 км, по течению и такое же расстояние против течения. Найти скорость течения реки, если время, затраченное на весь путь, равно 4 ч. 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6857999"/>
          </a:xfrm>
        </p:spPr>
        <p:txBody>
          <a:bodyPr>
            <a:normAutofit/>
          </a:bodyPr>
          <a:lstStyle/>
          <a:p>
            <a:r>
              <a:rPr lang="ru-RU" sz="8000" b="1" dirty="0">
                <a:solidFill>
                  <a:srgbClr val="FF0000"/>
                </a:solidFill>
              </a:rPr>
              <a:t>Задача №1.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72008"/>
          </a:xfrm>
        </p:spPr>
        <p:txBody>
          <a:bodyPr anchor="ctr">
            <a:normAutofit/>
          </a:bodyPr>
          <a:lstStyle/>
          <a:p>
            <a:pPr marL="360000" indent="360000">
              <a:spcBef>
                <a:spcPts val="0"/>
              </a:spcBef>
              <a:buNone/>
            </a:pPr>
            <a:r>
              <a:rPr lang="ru-RU" sz="2800" dirty="0"/>
              <a:t>Из города А в город В, расстояние между которыми 120 км, выехали одновременно два велосипедиста. Скорость первого на 3 км/ч больше скорости второго, поэтому он прибыл в город В на 2 ч раньше. Определите скорость велосипедистов.</a:t>
            </a:r>
          </a:p>
          <a:p>
            <a:pPr marL="360000" indent="360000">
              <a:spcBef>
                <a:spcPts val="0"/>
              </a:spcBef>
              <a:buNone/>
            </a:pPr>
            <a:endParaRPr lang="ru-RU" sz="2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1"/>
            <a:ext cx="7772400" cy="7857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Условие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2" y="4770791"/>
            <a:ext cx="6303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40982" y="4755260"/>
            <a:ext cx="6030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В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71472" y="5628047"/>
            <a:ext cx="80724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500034" y="5556609"/>
            <a:ext cx="142876" cy="1428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501090" y="5556609"/>
            <a:ext cx="142876" cy="1428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вело.gif"/>
          <p:cNvPicPr>
            <a:picLocks noChangeAspect="1"/>
          </p:cNvPicPr>
          <p:nvPr/>
        </p:nvPicPr>
        <p:blipFill>
          <a:blip r:embed="rId2" cstate="print"/>
          <a:srcRect l="22435" r="15543"/>
          <a:stretch>
            <a:fillRect/>
          </a:stretch>
        </p:blipFill>
        <p:spPr>
          <a:xfrm flipH="1">
            <a:off x="-1428792" y="4214818"/>
            <a:ext cx="1428760" cy="1442861"/>
          </a:xfrm>
          <a:prstGeom prst="rect">
            <a:avLst/>
          </a:prstGeom>
        </p:spPr>
      </p:pic>
      <p:pic>
        <p:nvPicPr>
          <p:cNvPr id="11" name="Рисунок 10" descr="вело.gif"/>
          <p:cNvPicPr>
            <a:picLocks noChangeAspect="1"/>
          </p:cNvPicPr>
          <p:nvPr/>
        </p:nvPicPr>
        <p:blipFill>
          <a:blip r:embed="rId2" cstate="print"/>
          <a:srcRect l="22435" r="15543"/>
          <a:stretch>
            <a:fillRect/>
          </a:stretch>
        </p:blipFill>
        <p:spPr>
          <a:xfrm flipH="1">
            <a:off x="-1500230" y="4214818"/>
            <a:ext cx="1428760" cy="144286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43306" y="592933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120 </a:t>
            </a:r>
            <a:r>
              <a:rPr lang="ru-RU" sz="2800" dirty="0"/>
              <a:t>км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4.07407E-6 L 1.16094 4.07407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1.06632 4.07407E-6 " pathEditMode="relative" rAng="0" ptsTypes="AA">
                                      <p:cBhvr>
                                        <p:cTn id="16" dur="6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1438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Решение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0" y="936944"/>
          <a:ext cx="8712000" cy="178981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286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0274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S,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400" baseline="0" dirty="0">
                          <a:solidFill>
                            <a:schemeClr val="tx1"/>
                          </a:solidFill>
                        </a:rPr>
                        <a:t>км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sym typeface="Symbol"/>
                        </a:rPr>
                        <a:t>,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sym typeface="Symbol"/>
                        </a:rPr>
                        <a:t>км/ч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, 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569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1 велосипедист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120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err="1">
                          <a:solidFill>
                            <a:schemeClr val="tx1"/>
                          </a:solidFill>
                        </a:rPr>
                        <a:t>х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+3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975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2 велосипедист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120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0" y="57148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Пусть х км/ч – скорость второго велосипедиста</a:t>
            </a:r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7572375" y="1505970"/>
          <a:ext cx="500063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Формула" r:id="rId3" imgW="355320" imgH="393480" progId="Equation.3">
                  <p:embed/>
                </p:oleObj>
              </mc:Choice>
              <mc:Fallback>
                <p:oleObj name="Формула" r:id="rId3" imgW="3553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2375" y="1505970"/>
                        <a:ext cx="500063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643834" y="2148912"/>
          <a:ext cx="39370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Формула" r:id="rId5" imgW="279360" imgH="393480" progId="Equation.3">
                  <p:embed/>
                </p:oleObj>
              </mc:Choice>
              <mc:Fallback>
                <p:oleObj name="Формула" r:id="rId5" imgW="27936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34" y="2148912"/>
                        <a:ext cx="393700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-32" y="2798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Известно, что второй велосипедист прибыл в город В раньше на 2 ч, чем первый.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32" y="4770791"/>
            <a:ext cx="6303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40982" y="4755260"/>
            <a:ext cx="6030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В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71472" y="5628047"/>
            <a:ext cx="80724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500034" y="5556609"/>
            <a:ext cx="142876" cy="1428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501090" y="5556609"/>
            <a:ext cx="142876" cy="1428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вело.gif"/>
          <p:cNvPicPr>
            <a:picLocks noChangeAspect="1"/>
          </p:cNvPicPr>
          <p:nvPr/>
        </p:nvPicPr>
        <p:blipFill>
          <a:blip r:embed="rId7" cstate="print"/>
          <a:srcRect l="22435" r="15543"/>
          <a:stretch>
            <a:fillRect/>
          </a:stretch>
        </p:blipFill>
        <p:spPr>
          <a:xfrm flipH="1">
            <a:off x="-1428792" y="4214818"/>
            <a:ext cx="1428760" cy="1442861"/>
          </a:xfrm>
          <a:prstGeom prst="rect">
            <a:avLst/>
          </a:prstGeom>
        </p:spPr>
      </p:pic>
      <p:pic>
        <p:nvPicPr>
          <p:cNvPr id="14" name="Рисунок 13" descr="вело.gif"/>
          <p:cNvPicPr>
            <a:picLocks noChangeAspect="1"/>
          </p:cNvPicPr>
          <p:nvPr/>
        </p:nvPicPr>
        <p:blipFill>
          <a:blip r:embed="rId7" cstate="print"/>
          <a:srcRect l="22435" r="15543"/>
          <a:stretch>
            <a:fillRect/>
          </a:stretch>
        </p:blipFill>
        <p:spPr>
          <a:xfrm flipH="1">
            <a:off x="-1500230" y="4214818"/>
            <a:ext cx="1428760" cy="144286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643306" y="592933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120 </a:t>
            </a:r>
            <a:r>
              <a:rPr lang="ru-RU" sz="2800" dirty="0"/>
              <a:t>км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4.07407E-6 L 1.16094 4.07407E-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1.06632 4.07407E-6 " pathEditMode="relative" rAng="0" ptsTypes="AA">
                                      <p:cBhvr>
                                        <p:cTn id="26" dur="6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Наглядность и оборудование.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Проектор, экран, компьютер.</a:t>
            </a:r>
          </a:p>
          <a:p>
            <a:r>
              <a:rPr lang="ru-RU" dirty="0"/>
              <a:t>Раздаточный материал: алгоритм решения дробно-рациональных уравнений, задачи.</a:t>
            </a:r>
          </a:p>
          <a:p>
            <a:r>
              <a:rPr lang="ru-RU" dirty="0"/>
              <a:t>Памятки решения квадратных уравнений.</a:t>
            </a:r>
          </a:p>
          <a:p>
            <a:r>
              <a:rPr lang="ru-RU" dirty="0"/>
              <a:t>Таблица квадратов.</a:t>
            </a:r>
          </a:p>
        </p:txBody>
      </p:sp>
    </p:spTree>
  </p:cSld>
  <p:clrMapOvr>
    <a:masterClrMapping/>
  </p:clrMapOvr>
  <p:transition spd="med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8229600" cy="857256"/>
          </a:xfrm>
        </p:spPr>
        <p:txBody>
          <a:bodyPr/>
          <a:lstStyle/>
          <a:p>
            <a:r>
              <a:rPr lang="ru-RU" dirty="0"/>
              <a:t>Решение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                                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714356"/>
            <a:ext cx="5715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Составим и решим уравнение: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78592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Умножим обе части этого уравнения на </a:t>
            </a:r>
            <a:r>
              <a:rPr lang="en-US" dirty="0"/>
              <a:t>x</a:t>
            </a:r>
            <a:r>
              <a:rPr lang="ru-RU" dirty="0"/>
              <a:t>(</a:t>
            </a:r>
            <a:r>
              <a:rPr lang="en-US" dirty="0"/>
              <a:t>x</a:t>
            </a:r>
            <a:r>
              <a:rPr lang="ru-RU" dirty="0"/>
              <a:t>+3)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3579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b="1" dirty="0"/>
              <a:t>Ответ: 12 км/ч; 15 км/ч.</a:t>
            </a: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500430" y="1142984"/>
          <a:ext cx="1500198" cy="684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4" name="Формула" r:id="rId3" imgW="863280" imgH="393480" progId="Equation.3">
                  <p:embed/>
                </p:oleObj>
              </mc:Choice>
              <mc:Fallback>
                <p:oleObj name="Формула" r:id="rId3" imgW="86328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0" y="1142984"/>
                        <a:ext cx="1500198" cy="6842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2838449" y="2357430"/>
          <a:ext cx="2766569" cy="35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5" name="Формула" r:id="rId5" imgW="1574640" imgH="203040" progId="Equation.3">
                  <p:embed/>
                </p:oleObj>
              </mc:Choice>
              <mc:Fallback>
                <p:oleObj name="Формула" r:id="rId5" imgW="157464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8449" y="2357430"/>
                        <a:ext cx="2766569" cy="357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521495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Число -15 противоречит смыслу задачи</a:t>
            </a:r>
          </a:p>
          <a:p>
            <a:pPr marL="180000"/>
            <a:r>
              <a:rPr lang="ru-RU" dirty="0"/>
              <a:t>Если х=12, то </a:t>
            </a:r>
            <a:r>
              <a:rPr lang="ru-RU" dirty="0" err="1"/>
              <a:t>х</a:t>
            </a:r>
            <a:r>
              <a:rPr lang="ru-RU" dirty="0"/>
              <a:t>(х+3)≠0, верно</a:t>
            </a:r>
          </a:p>
          <a:p>
            <a:pPr marL="180000"/>
            <a:r>
              <a:rPr lang="ru-RU" dirty="0"/>
              <a:t>12 км/ч – скорость второго велосипедиста</a:t>
            </a:r>
          </a:p>
          <a:p>
            <a:pPr marL="180000"/>
            <a:r>
              <a:rPr lang="ru-RU" dirty="0"/>
              <a:t>15 км/ч – скорость первого велосипедиста</a:t>
            </a: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2786050" y="2857496"/>
          <a:ext cx="2790547" cy="35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6" name="Формула" r:id="rId7" imgW="1587240" imgH="203040" progId="Equation.3">
                  <p:embed/>
                </p:oleObj>
              </mc:Choice>
              <mc:Fallback>
                <p:oleObj name="Формула" r:id="rId7" imgW="158724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50" y="2857496"/>
                        <a:ext cx="2790547" cy="3571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3286116" y="3355069"/>
          <a:ext cx="1888337" cy="359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7" name="Формула" r:id="rId9" imgW="1066680" imgH="203040" progId="Equation.3">
                  <p:embed/>
                </p:oleObj>
              </mc:Choice>
              <mc:Fallback>
                <p:oleObj name="Формула" r:id="rId9" imgW="106668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3355069"/>
                        <a:ext cx="1888337" cy="3596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2928926" y="3857628"/>
          <a:ext cx="2857520" cy="35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8" name="Формула" r:id="rId11" imgW="1625400" imgH="203040" progId="Equation.3">
                  <p:embed/>
                </p:oleObj>
              </mc:Choice>
              <mc:Fallback>
                <p:oleObj name="Формула" r:id="rId11" imgW="162540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3857628"/>
                        <a:ext cx="2857520" cy="3571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1571604" y="4429133"/>
          <a:ext cx="5392251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9" name="Формула" r:id="rId13" imgW="2971800" imgH="393480" progId="Equation.3">
                  <p:embed/>
                </p:oleObj>
              </mc:Choice>
              <mc:Fallback>
                <p:oleObj name="Формула" r:id="rId13" imgW="297180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04" y="4429133"/>
                        <a:ext cx="5392251" cy="7143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4514850" y="2943225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0" name="Формула" r:id="rId15" imgW="114151" imgH="215619" progId="Equation.3">
                  <p:embed/>
                </p:oleObj>
              </mc:Choice>
              <mc:Fallback>
                <p:oleObj name="Формула" r:id="rId15" imgW="114151" imgH="215619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2943225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4502150" y="3213100"/>
          <a:ext cx="139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1" name="Формула" r:id="rId17" imgW="139680" imgH="431640" progId="Equation.3">
                  <p:embed/>
                </p:oleObj>
              </mc:Choice>
              <mc:Fallback>
                <p:oleObj name="Формула" r:id="rId17" imgW="139680" imgH="4316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2150" y="3213100"/>
                        <a:ext cx="1397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5" name="Object 13"/>
          <p:cNvGraphicFramePr>
            <a:graphicFrameLocks noChangeAspect="1"/>
          </p:cNvGraphicFramePr>
          <p:nvPr/>
        </p:nvGraphicFramePr>
        <p:xfrm>
          <a:off x="3571868" y="571480"/>
          <a:ext cx="2071702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2" name="Формула" r:id="rId19" imgW="952200" imgH="393480" progId="Equation.3">
                  <p:embed/>
                </p:oleObj>
              </mc:Choice>
              <mc:Fallback>
                <p:oleObj name="Формула" r:id="rId19" imgW="952200" imgH="39348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68" y="571480"/>
                        <a:ext cx="2071702" cy="6429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5940444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Задача №2.</a:t>
            </a:r>
          </a:p>
        </p:txBody>
      </p:sp>
    </p:spTree>
  </p:cSld>
  <p:clrMapOvr>
    <a:masterClrMapping/>
  </p:clrMapOvr>
  <p:transition spd="med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3786214"/>
          </a:xfrm>
        </p:spPr>
        <p:txBody>
          <a:bodyPr anchor="ctr">
            <a:noAutofit/>
          </a:bodyPr>
          <a:lstStyle/>
          <a:p>
            <a:pPr marL="360000" indent="360000">
              <a:spcBef>
                <a:spcPts val="0"/>
              </a:spcBef>
              <a:buNone/>
            </a:pPr>
            <a:r>
              <a:rPr lang="ru-RU" sz="2800" dirty="0"/>
              <a:t>Из пунктов А и В навстречу друг другу одновременно вышли два пешехода. Скорость первого на 1 км/ч больше скорости второго, поэтому он прибыл в пункт В на 1 ч раньше, чем второй в пункт А. Найдите скорости пешеходов, если расстояние между пунктами А и В равно 20 км.</a:t>
            </a:r>
          </a:p>
          <a:p>
            <a:pPr marL="360000" indent="360000">
              <a:spcBef>
                <a:spcPts val="0"/>
              </a:spcBef>
              <a:buNone/>
            </a:pPr>
            <a:endParaRPr lang="ru-RU" sz="2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1"/>
            <a:ext cx="7772400" cy="7857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Условие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8453471" y="4500570"/>
            <a:ext cx="904875" cy="1143000"/>
          </a:xfrm>
          <a:prstGeom prst="rect">
            <a:avLst/>
          </a:prstGeom>
        </p:spPr>
      </p:pic>
      <p:pic>
        <p:nvPicPr>
          <p:cNvPr id="6" name="Рисунок 5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14346" y="4500570"/>
            <a:ext cx="904875" cy="1143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32" y="4770791"/>
            <a:ext cx="6303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40982" y="4755260"/>
            <a:ext cx="6030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В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71472" y="5628047"/>
            <a:ext cx="80724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500034" y="5556609"/>
            <a:ext cx="142876" cy="1428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501090" y="5556609"/>
            <a:ext cx="142876" cy="1428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1.02222 -3.33333E-6 " pathEditMode="relative" rAng="0" ptsTypes="AA">
                                      <p:cBhvr>
                                        <p:cTn id="14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-1.03159 -3.33333E-6 " pathEditMode="relative" rAng="0" ptsTypes="AA">
                                      <p:cBhvr>
                                        <p:cTn id="16" dur="9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453471" y="4500570"/>
            <a:ext cx="904875" cy="1143000"/>
          </a:xfrm>
          <a:prstGeom prst="rect">
            <a:avLst/>
          </a:prstGeom>
        </p:spPr>
      </p:pic>
      <p:pic>
        <p:nvPicPr>
          <p:cNvPr id="23" name="Рисунок 22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14346" y="4500570"/>
            <a:ext cx="904875" cy="1143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1438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Решение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0" y="785794"/>
          <a:ext cx="8712000" cy="178981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286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0274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S,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400" baseline="0" dirty="0">
                          <a:solidFill>
                            <a:schemeClr val="tx1"/>
                          </a:solidFill>
                        </a:rPr>
                        <a:t>км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sym typeface="Symbol"/>
                        </a:rPr>
                        <a:t>,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sym typeface="Symbol"/>
                        </a:rPr>
                        <a:t>км/ч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, 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569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1 пешеход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err="1">
                          <a:solidFill>
                            <a:schemeClr val="tx1"/>
                          </a:solidFill>
                        </a:rPr>
                        <a:t>х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975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2 пешеход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7581900" y="1350957"/>
          <a:ext cx="481013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Формула" r:id="rId4" imgW="342720" imgH="393480" progId="Equation.3">
                  <p:embed/>
                </p:oleObj>
              </mc:Choice>
              <mc:Fallback>
                <p:oleObj name="Формула" r:id="rId4" imgW="34272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1900" y="1350957"/>
                        <a:ext cx="481013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680325" y="1993894"/>
          <a:ext cx="3206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Формула" r:id="rId6" imgW="228600" imgH="393480" progId="Equation.3">
                  <p:embed/>
                </p:oleObj>
              </mc:Choice>
              <mc:Fallback>
                <p:oleObj name="Формула" r:id="rId6" imgW="22860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0325" y="1993894"/>
                        <a:ext cx="320675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-32" y="264318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По условию задачи время движения первого пешехода на 1 ч меньше времени движения второго.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2" y="4770791"/>
            <a:ext cx="6303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40982" y="4755260"/>
            <a:ext cx="6030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В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71472" y="5628047"/>
            <a:ext cx="80724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500034" y="5556609"/>
            <a:ext cx="142876" cy="1428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501090" y="5556609"/>
            <a:ext cx="142876" cy="1428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1.02222 -3.33333E-6 " pathEditMode="relative" rAng="0" ptsTypes="AA">
                                      <p:cBhvr>
                                        <p:cTn id="9" dur="7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-1.03159 -3.33333E-6 " pathEditMode="relative" rAng="0" ptsTypes="AA">
                                      <p:cBhvr>
                                        <p:cTn id="11" dur="9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1438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Решение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4291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Составим и решим уравнение:</a:t>
            </a: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2592388" y="928670"/>
          <a:ext cx="3148012" cy="441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Формула" r:id="rId3" imgW="1866600" imgH="2616120" progId="Equation.3">
                  <p:embed/>
                </p:oleObj>
              </mc:Choice>
              <mc:Fallback>
                <p:oleObj name="Формула" r:id="rId3" imgW="1866600" imgH="26161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388" y="928670"/>
                        <a:ext cx="3148012" cy="441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5300505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Число -5 противоречит смыслу задачи</a:t>
            </a:r>
          </a:p>
          <a:p>
            <a:pPr marL="180000"/>
            <a:r>
              <a:rPr lang="ru-RU" dirty="0"/>
              <a:t>Если х=4, то </a:t>
            </a:r>
            <a:r>
              <a:rPr lang="ru-RU" dirty="0" err="1"/>
              <a:t>х</a:t>
            </a:r>
            <a:r>
              <a:rPr lang="ru-RU" dirty="0"/>
              <a:t>(х+1)≠0, верно</a:t>
            </a:r>
          </a:p>
          <a:p>
            <a:pPr marL="180000"/>
            <a:r>
              <a:rPr lang="ru-RU" dirty="0"/>
              <a:t>4 км/ч – скорость второго пешехода</a:t>
            </a:r>
          </a:p>
          <a:p>
            <a:pPr marL="180000"/>
            <a:r>
              <a:rPr lang="ru-RU" dirty="0"/>
              <a:t>5 км/ч – скорость первого пешехода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641725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b="1" dirty="0"/>
              <a:t>Ответ: 5 км/ч; 4 км/ч.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Физкультминутка.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Упражнение стоя.</a:t>
            </a:r>
          </a:p>
          <a:p>
            <a:r>
              <a:rPr lang="ru-RU" dirty="0"/>
              <a:t>Поднять руки вверх, отводя ногу назад. </a:t>
            </a:r>
          </a:p>
          <a:p>
            <a:r>
              <a:rPr lang="ru-RU" dirty="0"/>
              <a:t>Сделать вдох.</a:t>
            </a:r>
          </a:p>
          <a:p>
            <a:r>
              <a:rPr lang="ru-RU" dirty="0"/>
              <a:t>Вернуться в исходное положение. </a:t>
            </a:r>
          </a:p>
          <a:p>
            <a:r>
              <a:rPr lang="ru-RU" dirty="0"/>
              <a:t>Выдох.</a:t>
            </a:r>
          </a:p>
          <a:p>
            <a:r>
              <a:rPr lang="ru-RU" dirty="0"/>
              <a:t>Тоже самое другой ногой.</a:t>
            </a:r>
          </a:p>
        </p:txBody>
      </p:sp>
    </p:spTree>
  </p:cSld>
  <p:clrMapOvr>
    <a:masterClrMapping/>
  </p:clrMapOvr>
  <p:transition spd="med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6857999"/>
          </a:xfrm>
        </p:spPr>
        <p:txBody>
          <a:bodyPr>
            <a:normAutofit/>
          </a:bodyPr>
          <a:lstStyle/>
          <a:p>
            <a:r>
              <a:rPr lang="ru-RU" sz="8000" b="1" dirty="0">
                <a:solidFill>
                  <a:srgbClr val="FF0000"/>
                </a:solidFill>
              </a:rPr>
              <a:t>Задача №3.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 anchor="ctr">
            <a:normAutofit/>
          </a:bodyPr>
          <a:lstStyle/>
          <a:p>
            <a:pPr marL="360000" indent="360000">
              <a:spcBef>
                <a:spcPts val="0"/>
              </a:spcBef>
              <a:buNone/>
            </a:pPr>
            <a:r>
              <a:rPr lang="ru-RU" sz="2800" dirty="0"/>
              <a:t>Катер, собственная скорость которого 8 км/ч, прошёл по реке расстояние, равное 15 км, по течению и такое же расстояние против течения. Найдите скорость течения реки, если время, затраченное на весь путь, равно 4 ч.</a:t>
            </a:r>
          </a:p>
          <a:p>
            <a:pPr marL="0" indent="324000">
              <a:spcBef>
                <a:spcPts val="0"/>
              </a:spcBef>
              <a:buNone/>
            </a:pPr>
            <a:endParaRPr lang="ru-RU" sz="2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1"/>
            <a:ext cx="7772400" cy="7857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Условие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лайнер.gif"/>
          <p:cNvPicPr>
            <a:picLocks noChangeAspect="1"/>
          </p:cNvPicPr>
          <p:nvPr/>
        </p:nvPicPr>
        <p:blipFill>
          <a:blip r:embed="rId3" cstate="print"/>
          <a:srcRect l="10337" t="34842" r="10413" b="24816"/>
          <a:stretch>
            <a:fillRect/>
          </a:stretch>
        </p:blipFill>
        <p:spPr>
          <a:xfrm>
            <a:off x="-1143040" y="4572008"/>
            <a:ext cx="3429024" cy="1207199"/>
          </a:xfrm>
          <a:prstGeom prst="rect">
            <a:avLst/>
          </a:prstGeom>
        </p:spPr>
      </p:pic>
      <p:pic>
        <p:nvPicPr>
          <p:cNvPr id="12" name="Рисунок 11" descr="лайнер.gif"/>
          <p:cNvPicPr>
            <a:picLocks noChangeAspect="1"/>
          </p:cNvPicPr>
          <p:nvPr/>
        </p:nvPicPr>
        <p:blipFill>
          <a:blip r:embed="rId3" cstate="print"/>
          <a:srcRect l="10337" t="34842" r="10413" b="24816"/>
          <a:stretch>
            <a:fillRect/>
          </a:stretch>
        </p:blipFill>
        <p:spPr>
          <a:xfrm flipH="1">
            <a:off x="7500958" y="4579255"/>
            <a:ext cx="3429024" cy="12071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1438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Решение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0" y="987966"/>
          <a:ext cx="8712000" cy="178981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286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027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</a:rPr>
                        <a:t>S,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000" baseline="0" dirty="0">
                          <a:solidFill>
                            <a:srgbClr val="002060"/>
                          </a:solidFill>
                        </a:rPr>
                        <a:t>км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sym typeface="Symbol"/>
                        </a:rPr>
                        <a:t>, 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sym typeface="Symbol"/>
                        </a:rPr>
                        <a:t>км/ч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</a:rPr>
                        <a:t>t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, 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569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Против течения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002060"/>
                          </a:solidFill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</a:rPr>
                        <a:t>8-х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975"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По течению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002060"/>
                          </a:solidFill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002060"/>
                          </a:solidFill>
                        </a:rPr>
                        <a:t>8+х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7599363" y="1553112"/>
          <a:ext cx="44608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2" name="Формула" r:id="rId4" imgW="317160" imgH="393480" progId="Equation.3">
                  <p:embed/>
                </p:oleObj>
              </mc:Choice>
              <mc:Fallback>
                <p:oleObj name="Формула" r:id="rId4" imgW="31716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9363" y="1553112"/>
                        <a:ext cx="446087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591425" y="2196049"/>
          <a:ext cx="4984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3" name="Формула" r:id="rId6" imgW="355320" imgH="393480" progId="Equation.3">
                  <p:embed/>
                </p:oleObj>
              </mc:Choice>
              <mc:Fallback>
                <p:oleObj name="Формула" r:id="rId6" imgW="35532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1425" y="2196049"/>
                        <a:ext cx="498475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-32" y="284535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Известно, что время, затраченное на весь путь, равно 4 ч.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2" y="6186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Пусть </a:t>
            </a:r>
            <a:r>
              <a:rPr lang="ru-RU" dirty="0" err="1"/>
              <a:t>х</a:t>
            </a:r>
            <a:r>
              <a:rPr lang="ru-RU" dirty="0"/>
              <a:t> км/ч – скорость течения реки.</a:t>
            </a:r>
          </a:p>
        </p:txBody>
      </p:sp>
      <p:grpSp>
        <p:nvGrpSpPr>
          <p:cNvPr id="3" name="Группа 9"/>
          <p:cNvGrpSpPr/>
          <p:nvPr/>
        </p:nvGrpSpPr>
        <p:grpSpPr>
          <a:xfrm flipH="1">
            <a:off x="-1285916" y="5476669"/>
            <a:ext cx="10429948" cy="1381355"/>
            <a:chOff x="-1285916" y="5476669"/>
            <a:chExt cx="10429948" cy="1381355"/>
          </a:xfrm>
        </p:grpSpPr>
        <p:pic>
          <p:nvPicPr>
            <p:cNvPr id="8" name="Рисунок 7" descr="вода.gif"/>
            <p:cNvPicPr>
              <a:picLocks noChangeAspect="1"/>
            </p:cNvPicPr>
            <p:nvPr/>
          </p:nvPicPr>
          <p:blipFill>
            <a:blip r:embed="rId8" cstate="print"/>
            <a:srcRect t="65625"/>
            <a:stretch>
              <a:fillRect/>
            </a:stretch>
          </p:blipFill>
          <p:spPr>
            <a:xfrm>
              <a:off x="-1285916" y="5476669"/>
              <a:ext cx="5357850" cy="1381331"/>
            </a:xfrm>
            <a:prstGeom prst="rect">
              <a:avLst/>
            </a:prstGeom>
          </p:spPr>
        </p:pic>
        <p:pic>
          <p:nvPicPr>
            <p:cNvPr id="9" name="Рисунок 8" descr="вода.gif"/>
            <p:cNvPicPr>
              <a:picLocks noChangeAspect="1"/>
            </p:cNvPicPr>
            <p:nvPr/>
          </p:nvPicPr>
          <p:blipFill>
            <a:blip r:embed="rId8" cstate="print"/>
            <a:srcRect t="65625"/>
            <a:stretch>
              <a:fillRect/>
            </a:stretch>
          </p:blipFill>
          <p:spPr>
            <a:xfrm>
              <a:off x="3786182" y="5476693"/>
              <a:ext cx="5357850" cy="1381331"/>
            </a:xfrm>
            <a:prstGeom prst="rect">
              <a:avLst/>
            </a:prstGeom>
          </p:spPr>
        </p:pic>
      </p:grpSp>
      <p:pic>
        <p:nvPicPr>
          <p:cNvPr id="11" name="Рисунок 10" descr="простынь(пристынь).gif"/>
          <p:cNvPicPr>
            <a:picLocks noChangeAspect="1"/>
          </p:cNvPicPr>
          <p:nvPr/>
        </p:nvPicPr>
        <p:blipFill>
          <a:blip r:embed="rId9" cstate="print"/>
          <a:srcRect l="52344" t="59375" b="6249"/>
          <a:stretch>
            <a:fillRect/>
          </a:stretch>
        </p:blipFill>
        <p:spPr>
          <a:xfrm>
            <a:off x="7358082" y="4714884"/>
            <a:ext cx="2143140" cy="1159412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-0.94097 2.96296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0.00116 L 1.01667 0.00116 " pathEditMode="relative" rAng="0" ptsTypes="AA">
                                      <p:cBhvr>
                                        <p:cTn id="3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1438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Решение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4291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Составим и решим уравнение:</a:t>
            </a: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1857356" y="944578"/>
          <a:ext cx="4540250" cy="462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3" name="Формула" r:id="rId3" imgW="2692080" imgH="2743200" progId="Equation.3">
                  <p:embed/>
                </p:oleObj>
              </mc:Choice>
              <mc:Fallback>
                <p:oleObj name="Формула" r:id="rId3" imgW="2692080" imgH="2743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56" y="944578"/>
                        <a:ext cx="4540250" cy="4627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550070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Число -2 противоречит смыслу задачи</a:t>
            </a:r>
          </a:p>
          <a:p>
            <a:pPr marL="180000"/>
            <a:r>
              <a:rPr lang="ru-RU" dirty="0"/>
              <a:t>Если х=2, то (8-х)(8+х)≠0, верно</a:t>
            </a:r>
          </a:p>
          <a:p>
            <a:pPr marL="180000"/>
            <a:r>
              <a:rPr lang="ru-RU" dirty="0"/>
              <a:t>2 км/ч – скорость течения реки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641725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b="1" dirty="0"/>
              <a:t>Ответ: 2 км/ч.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Организация  урока.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Подготовка учащихся к работе на уроке.</a:t>
            </a:r>
          </a:p>
          <a:p>
            <a:r>
              <a:rPr lang="ru-RU" dirty="0"/>
              <a:t>Приветствие.</a:t>
            </a:r>
          </a:p>
          <a:p>
            <a:r>
              <a:rPr lang="ru-RU" dirty="0"/>
              <a:t>Раскрытие  темы урока.</a:t>
            </a:r>
          </a:p>
          <a:p>
            <a:r>
              <a:rPr lang="ru-RU" dirty="0"/>
              <a:t>Подготовка к активной умственной деятельности на основном этапе урока.</a:t>
            </a:r>
          </a:p>
          <a:p>
            <a:r>
              <a:rPr lang="ru-RU" dirty="0"/>
              <a:t>Контроль  и самопроверка знаний.</a:t>
            </a:r>
          </a:p>
          <a:p>
            <a:r>
              <a:rPr lang="ru-RU" dirty="0"/>
              <a:t>Подведение итогов урока.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ru-RU" dirty="0"/>
              <a:t>Условие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Расстояние между пристанями по реке равно 21 км. Моторная лодка отправилась от одной к другой и через 4 ч вернулась назад, затратив 24 мин. на стоянку. Найти собственную скорость лодки, если скорость течения реки равна 2 км/ч.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714356"/>
            <a:ext cx="7772400" cy="7857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1438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Решение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0" y="1003497"/>
          <a:ext cx="8712000" cy="178981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286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0274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S,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400" baseline="0" dirty="0">
                          <a:solidFill>
                            <a:schemeClr val="tx1"/>
                          </a:solidFill>
                        </a:rPr>
                        <a:t>км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sym typeface="Symbol"/>
                        </a:rPr>
                        <a:t>,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sym typeface="Symbol"/>
                        </a:rPr>
                        <a:t>км/ч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, 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569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Против течения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х-2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975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По течению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х+2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7589838" y="1568643"/>
          <a:ext cx="46513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3" name="Формула" r:id="rId3" imgW="330120" imgH="393480" progId="Equation.3">
                  <p:embed/>
                </p:oleObj>
              </mc:Choice>
              <mc:Fallback>
                <p:oleObj name="Формула" r:id="rId3" imgW="33012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9838" y="1568643"/>
                        <a:ext cx="465137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583488" y="2211580"/>
          <a:ext cx="51593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4" name="Формула" r:id="rId5" imgW="368280" imgH="393480" progId="Equation.3">
                  <p:embed/>
                </p:oleObj>
              </mc:Choice>
              <mc:Fallback>
                <p:oleObj name="Формула" r:id="rId5" imgW="36828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3488" y="2211580"/>
                        <a:ext cx="515937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-32" y="286088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По условию задачи время, затраченное моторной лодкой на весь путь по реке, равно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2" y="63077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dirty="0"/>
              <a:t>Пусть </a:t>
            </a:r>
            <a:r>
              <a:rPr lang="ru-RU" dirty="0" err="1"/>
              <a:t>х</a:t>
            </a:r>
            <a:r>
              <a:rPr lang="ru-RU" dirty="0"/>
              <a:t> км/ч – собственная скорость моторной лодки.</a:t>
            </a: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85719" y="3198643"/>
          <a:ext cx="4472941" cy="5875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5" name="Формула" r:id="rId7" imgW="2997000" imgH="393480" progId="Equation.3">
                  <p:embed/>
                </p:oleObj>
              </mc:Choice>
              <mc:Fallback>
                <p:oleObj name="Формула" r:id="rId7" imgW="299700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19" y="3198643"/>
                        <a:ext cx="4472941" cy="5875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 descr="вода.gif"/>
          <p:cNvPicPr>
            <a:picLocks noChangeAspect="1"/>
          </p:cNvPicPr>
          <p:nvPr/>
        </p:nvPicPr>
        <p:blipFill>
          <a:blip r:embed="rId9" cstate="print"/>
          <a:srcRect t="65625"/>
          <a:stretch>
            <a:fillRect/>
          </a:stretch>
        </p:blipFill>
        <p:spPr>
          <a:xfrm>
            <a:off x="-714412" y="5476669"/>
            <a:ext cx="5357850" cy="1381331"/>
          </a:xfrm>
          <a:prstGeom prst="rect">
            <a:avLst/>
          </a:prstGeom>
        </p:spPr>
      </p:pic>
      <p:pic>
        <p:nvPicPr>
          <p:cNvPr id="10" name="Рисунок 9" descr="вода.gif"/>
          <p:cNvPicPr>
            <a:picLocks noChangeAspect="1"/>
          </p:cNvPicPr>
          <p:nvPr/>
        </p:nvPicPr>
        <p:blipFill>
          <a:blip r:embed="rId9" cstate="print"/>
          <a:srcRect t="65625"/>
          <a:stretch>
            <a:fillRect/>
          </a:stretch>
        </p:blipFill>
        <p:spPr>
          <a:xfrm>
            <a:off x="4357686" y="5476693"/>
            <a:ext cx="5357850" cy="1381331"/>
          </a:xfrm>
          <a:prstGeom prst="rect">
            <a:avLst/>
          </a:prstGeom>
        </p:spPr>
      </p:pic>
      <p:pic>
        <p:nvPicPr>
          <p:cNvPr id="13" name="Рисунок 12" descr="лодка.gif"/>
          <p:cNvPicPr>
            <a:picLocks noChangeAspect="1"/>
          </p:cNvPicPr>
          <p:nvPr/>
        </p:nvPicPr>
        <p:blipFill>
          <a:blip r:embed="rId10" cstate="print"/>
          <a:srcRect l="14395" t="26161" b="5990"/>
          <a:stretch>
            <a:fillRect/>
          </a:stretch>
        </p:blipFill>
        <p:spPr>
          <a:xfrm flipH="1">
            <a:off x="7481404" y="4500570"/>
            <a:ext cx="2734198" cy="1357322"/>
          </a:xfrm>
          <a:prstGeom prst="rect">
            <a:avLst/>
          </a:prstGeom>
        </p:spPr>
      </p:pic>
      <p:pic>
        <p:nvPicPr>
          <p:cNvPr id="14" name="Рисунок 13" descr="лодка.gif"/>
          <p:cNvPicPr>
            <a:picLocks noChangeAspect="1"/>
          </p:cNvPicPr>
          <p:nvPr/>
        </p:nvPicPr>
        <p:blipFill>
          <a:blip r:embed="rId10" cstate="print"/>
          <a:srcRect l="14395" t="26161" b="5990"/>
          <a:stretch>
            <a:fillRect/>
          </a:stretch>
        </p:blipFill>
        <p:spPr>
          <a:xfrm>
            <a:off x="-1019718" y="4500570"/>
            <a:ext cx="2734198" cy="1357322"/>
          </a:xfrm>
          <a:prstGeom prst="rect">
            <a:avLst/>
          </a:prstGeom>
        </p:spPr>
      </p:pic>
      <p:pic>
        <p:nvPicPr>
          <p:cNvPr id="11" name="Рисунок 10" descr="простынь(пристынь).gif"/>
          <p:cNvPicPr>
            <a:picLocks noChangeAspect="1"/>
          </p:cNvPicPr>
          <p:nvPr/>
        </p:nvPicPr>
        <p:blipFill>
          <a:blip r:embed="rId11" cstate="print"/>
          <a:srcRect l="52344" t="59375" b="6249"/>
          <a:stretch>
            <a:fillRect/>
          </a:stretch>
        </p:blipFill>
        <p:spPr>
          <a:xfrm>
            <a:off x="7215206" y="4714884"/>
            <a:ext cx="2143140" cy="1159412"/>
          </a:xfrm>
          <a:prstGeom prst="rect">
            <a:avLst/>
          </a:prstGeom>
        </p:spPr>
      </p:pic>
      <p:pic>
        <p:nvPicPr>
          <p:cNvPr id="12" name="Рисунок 11" descr="простынь(пристынь).gif"/>
          <p:cNvPicPr>
            <a:picLocks noChangeAspect="1"/>
          </p:cNvPicPr>
          <p:nvPr/>
        </p:nvPicPr>
        <p:blipFill>
          <a:blip r:embed="rId11" cstate="print"/>
          <a:srcRect l="52344" t="59375" b="6249"/>
          <a:stretch>
            <a:fillRect/>
          </a:stretch>
        </p:blipFill>
        <p:spPr>
          <a:xfrm flipH="1">
            <a:off x="-857288" y="4786322"/>
            <a:ext cx="2143140" cy="1159412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94028 -2.59259E-6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59259E-6 L 0.92934 -2.59259E-6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71438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Решение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4724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sz="1600" dirty="0"/>
              <a:t>Составим и решим уравнение:</a:t>
            </a: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1847852" y="783293"/>
          <a:ext cx="4224346" cy="4788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4" name="Формула" r:id="rId3" imgW="2958840" imgH="3352680" progId="Equation.3">
                  <p:embed/>
                </p:oleObj>
              </mc:Choice>
              <mc:Fallback>
                <p:oleObj name="Формула" r:id="rId3" imgW="2958840" imgH="33526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7852" y="783293"/>
                        <a:ext cx="4224346" cy="47888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5592893"/>
            <a:ext cx="9144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>
              <a:spcAft>
                <a:spcPts val="1200"/>
              </a:spcAft>
            </a:pPr>
            <a:r>
              <a:rPr lang="ru-RU" sz="1600" dirty="0"/>
              <a:t>Число         противоречит смыслу задачи</a:t>
            </a:r>
          </a:p>
          <a:p>
            <a:pPr marL="180000"/>
            <a:r>
              <a:rPr lang="ru-RU" sz="1600" dirty="0"/>
              <a:t>Если х=12, то (х-2)(х+2)≠0, верно</a:t>
            </a:r>
          </a:p>
          <a:p>
            <a:pPr marL="180000"/>
            <a:r>
              <a:rPr lang="ru-RU" sz="1600" dirty="0"/>
              <a:t>12 км/ч – собственная скорость моторной лодки</a:t>
            </a: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857224" y="5500702"/>
          <a:ext cx="357190" cy="553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5" name="Формула" r:id="rId5" imgW="253800" imgH="393480" progId="Equation.3">
                  <p:embed/>
                </p:oleObj>
              </mc:Choice>
              <mc:Fallback>
                <p:oleObj name="Формула" r:id="rId5" imgW="2538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5500702"/>
                        <a:ext cx="357190" cy="5536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648869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/>
            <a:r>
              <a:rPr lang="ru-RU" b="1" dirty="0"/>
              <a:t>Ответ: 12 км/ч.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Подведение итогов урока.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Что больше всего понравилось на уроке</a:t>
            </a:r>
            <a:r>
              <a:rPr lang="en-US" sz="4400" dirty="0"/>
              <a:t>?</a:t>
            </a:r>
          </a:p>
          <a:p>
            <a:r>
              <a:rPr lang="ru-RU" sz="4400" dirty="0"/>
              <a:t>Какая задача больше всего понравилась</a:t>
            </a:r>
            <a:r>
              <a:rPr lang="en-US" sz="4400" dirty="0"/>
              <a:t>?</a:t>
            </a:r>
          </a:p>
          <a:p>
            <a:r>
              <a:rPr lang="ru-RU" sz="4400" dirty="0"/>
              <a:t>Выставление оценок.</a:t>
            </a:r>
          </a:p>
        </p:txBody>
      </p:sp>
    </p:spTree>
  </p:cSld>
  <p:clrMapOvr>
    <a:masterClrMapping/>
  </p:clrMapOvr>
  <p:transition spd="med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Домашнее задание.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Составить карточку- задание из двух задач на дробно- рациональное уравнение.</a:t>
            </a:r>
          </a:p>
          <a:p>
            <a:r>
              <a:rPr lang="ru-RU" sz="4000" dirty="0"/>
              <a:t>Решить ее дома.</a:t>
            </a:r>
          </a:p>
        </p:txBody>
      </p:sp>
    </p:spTree>
  </p:cSld>
  <p:clrMapOvr>
    <a:masterClrMapping/>
  </p:clrMapOvr>
  <p:transition spd="med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285992"/>
            <a:ext cx="8572560" cy="4357717"/>
          </a:xfrm>
        </p:spPr>
        <p:txBody>
          <a:bodyPr>
            <a:normAutofit/>
          </a:bodyPr>
          <a:lstStyle/>
          <a:p>
            <a:r>
              <a:rPr lang="ru-RU" b="1" dirty="0"/>
              <a:t>Обобщить, углубить знания школьников  по изучаемой теме.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Развитие творческих способностей учеников путем  решения задач, развитие логического мышления.</a:t>
            </a:r>
          </a:p>
          <a:p>
            <a:r>
              <a:rPr lang="ru-RU" b="1" dirty="0"/>
              <a:t>Побуждение учеников к самоанализу своей учебной деятельности.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428604"/>
            <a:ext cx="6429388" cy="1200329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</a:rPr>
              <a:t>               Цели урока</a:t>
            </a:r>
            <a:r>
              <a:rPr lang="ru-RU" sz="3600" dirty="0">
                <a:solidFill>
                  <a:srgbClr val="FFFF00"/>
                </a:solidFill>
              </a:rPr>
              <a:t>.</a:t>
            </a:r>
          </a:p>
          <a:p>
            <a:r>
              <a:rPr lang="ru-RU" sz="3600" dirty="0"/>
              <a:t> </a:t>
            </a:r>
          </a:p>
        </p:txBody>
      </p:sp>
    </p:spTree>
  </p:cSld>
  <p:clrMapOvr>
    <a:masterClrMapping/>
  </p:clrMapOvr>
  <p:transition spd="med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Bookman Old Style" pitchFamily="18" charset="0"/>
              </a:rPr>
              <a:t>Продолжить формирование навыка решений   квадратных уравнений по формуле.</a:t>
            </a:r>
          </a:p>
          <a:p>
            <a:r>
              <a:rPr lang="ru-RU" sz="2800" b="1" dirty="0">
                <a:latin typeface="Bookman Old Style" pitchFamily="18" charset="0"/>
              </a:rPr>
              <a:t>Совершенствовать навык составления уравнения по условию задачи, умение проверять соответствие найденного решения </a:t>
            </a:r>
          </a:p>
          <a:p>
            <a:pPr>
              <a:buNone/>
            </a:pPr>
            <a:r>
              <a:rPr lang="ru-RU" sz="2800" b="1" dirty="0">
                <a:latin typeface="Bookman Old Style" pitchFamily="18" charset="0"/>
              </a:rPr>
              <a:t>    условиям задачи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  <a:solidFill>
            <a:srgbClr val="FF0000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Цели урока.</a:t>
            </a:r>
          </a:p>
        </p:txBody>
      </p:sp>
    </p:spTree>
  </p:cSld>
  <p:clrMapOvr>
    <a:masterClrMapping/>
  </p:clrMapOvr>
  <p:transition spd="med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  <a:solidFill>
            <a:srgbClr val="F95615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Пожелания учащимся.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dirty="0"/>
              <a:t> 1</a:t>
            </a:r>
            <a:r>
              <a:rPr lang="ru-RU" b="1" dirty="0"/>
              <a:t>.    Увеличить объем своих знаний на уроке.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/>
              <a:t> 2. Смело высказывать свое мнение, приводить свои способы решения задач, сомневаться, и даже ошибаться в чем-то.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/>
              <a:t>3. Сделать себе установку: « Я все могу, все решу».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/>
              <a:t>  </a:t>
            </a:r>
          </a:p>
        </p:txBody>
      </p:sp>
    </p:spTree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Эпиграф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     « Знание  только  тогда  знание, 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     когда оно приобретено  усилиями 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    своей мысли, а не памятью»</a:t>
            </a:r>
          </a:p>
          <a:p>
            <a:pPr>
              <a:buNone/>
            </a:pPr>
            <a:r>
              <a:rPr lang="ru-RU" dirty="0">
                <a:solidFill>
                  <a:srgbClr val="C00000"/>
                </a:solidFill>
              </a:rPr>
              <a:t>                                           </a:t>
            </a:r>
          </a:p>
          <a:p>
            <a:pPr>
              <a:buNone/>
            </a:pPr>
            <a:r>
              <a:rPr lang="ru-RU" dirty="0">
                <a:solidFill>
                  <a:srgbClr val="C00000"/>
                </a:solidFill>
              </a:rPr>
              <a:t>                                  Л.Н. Толстой</a:t>
            </a:r>
          </a:p>
        </p:txBody>
      </p:sp>
    </p:spTree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Проверка внимания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 руках 10 пальцев. Сколько пальцев на 10 руках</a:t>
            </a:r>
            <a:r>
              <a:rPr lang="en-US" dirty="0"/>
              <a:t>?</a:t>
            </a:r>
          </a:p>
          <a:p>
            <a:r>
              <a:rPr lang="ru-RU" dirty="0"/>
              <a:t>Двое играли в шашки четыре часа. Сколько часов играл каждый из них</a:t>
            </a:r>
            <a:r>
              <a:rPr lang="en-US" dirty="0"/>
              <a:t>?</a:t>
            </a:r>
          </a:p>
          <a:p>
            <a:r>
              <a:rPr lang="ru-RU" dirty="0"/>
              <a:t>Экипаж, запряженный тройкой лошадей, проехал за один час 15 км. С какой скоростью бежала каждая лошадь</a:t>
            </a:r>
            <a:r>
              <a:rPr lang="en-US" dirty="0"/>
              <a:t>?</a:t>
            </a:r>
            <a:endParaRPr lang="ru-RU" dirty="0"/>
          </a:p>
        </p:txBody>
      </p:sp>
    </p:spTree>
  </p:cSld>
  <p:clrMapOvr>
    <a:masterClrMapping/>
  </p:clrMapOvr>
  <p:transition spd="med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548680"/>
            <a:ext cx="7158594" cy="5616624"/>
          </a:xfrm>
          <a:solidFill>
            <a:srgbClr val="66FF33"/>
          </a:solidFill>
        </p:spPr>
        <p:txBody>
          <a:bodyPr>
            <a:normAutofit fontScale="77500" lnSpcReduction="20000"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>
              <a:buNone/>
            </a:pPr>
            <a:endParaRPr lang="ru-RU" sz="3600" dirty="0">
              <a:latin typeface="Calibri" pitchFamily="34" charset="0"/>
              <a:cs typeface="Calibri" pitchFamily="34" charset="0"/>
            </a:endParaRPr>
          </a:p>
          <a:p>
            <a:pPr algn="ctr">
              <a:buNone/>
            </a:pPr>
            <a:r>
              <a:rPr lang="ru-RU" sz="5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                                                                    </a:t>
            </a:r>
            <a:r>
              <a:rPr lang="ru-RU" sz="42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Повторение</a:t>
            </a:r>
          </a:p>
          <a:p>
            <a:pPr>
              <a:buNone/>
            </a:pPr>
            <a:endParaRPr lang="ru-RU" sz="42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r>
              <a:rPr lang="ru-RU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                    </a:t>
            </a:r>
            <a:r>
              <a:rPr lang="ru-RU" sz="43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Уравнение вида</a:t>
            </a:r>
          </a:p>
          <a:p>
            <a:pPr algn="ctr">
              <a:buNone/>
            </a:pPr>
            <a:r>
              <a:rPr lang="en-US" sz="4800" b="1" dirty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ax</a:t>
            </a:r>
            <a:r>
              <a:rPr lang="en-US" sz="4800" b="1" baseline="30000" dirty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2</a:t>
            </a:r>
            <a:r>
              <a:rPr lang="en-US" sz="4800" b="1" dirty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+bx+c=0</a:t>
            </a:r>
            <a:r>
              <a:rPr lang="en-US" sz="4400" b="1" dirty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,</a:t>
            </a:r>
            <a:r>
              <a:rPr lang="ru-RU" sz="4400" b="1" dirty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44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где</a:t>
            </a:r>
            <a:r>
              <a:rPr lang="ru-RU" sz="4400" dirty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sz="4800" b="1" dirty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a≠0</a:t>
            </a:r>
            <a:endParaRPr lang="en-US" sz="4400" b="1" dirty="0">
              <a:solidFill>
                <a:srgbClr val="C0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n-US" sz="4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r>
              <a:rPr lang="ru-RU" sz="4000" dirty="0">
                <a:latin typeface="Calibri" pitchFamily="34" charset="0"/>
                <a:cs typeface="Calibri" pitchFamily="34" charset="0"/>
              </a:rPr>
              <a:t>называют </a:t>
            </a:r>
            <a:r>
              <a:rPr lang="ru-RU" sz="4000" i="1" dirty="0">
                <a:latin typeface="Calibri" pitchFamily="34" charset="0"/>
                <a:cs typeface="Calibri" pitchFamily="34" charset="0"/>
              </a:rPr>
              <a:t>квадратным уравнением.</a:t>
            </a:r>
          </a:p>
          <a:p>
            <a:pPr algn="just">
              <a:buNone/>
            </a:pPr>
            <a:r>
              <a:rPr lang="ru-RU" sz="4000" i="1" dirty="0">
                <a:latin typeface="Calibri" pitchFamily="34" charset="0"/>
                <a:cs typeface="Calibri" pitchFamily="34" charset="0"/>
              </a:rPr>
              <a:t>Если а=1, то уравнение называют</a:t>
            </a:r>
          </a:p>
          <a:p>
            <a:pPr algn="just">
              <a:buNone/>
            </a:pPr>
            <a:r>
              <a:rPr lang="ru-RU" sz="4000" i="1" dirty="0">
                <a:latin typeface="Calibri" pitchFamily="34" charset="0"/>
                <a:cs typeface="Calibri" pitchFamily="34" charset="0"/>
              </a:rPr>
              <a:t>приведенным квадратным уравнением.</a:t>
            </a:r>
          </a:p>
        </p:txBody>
      </p:sp>
    </p:spTree>
  </p:cSld>
  <p:clrMapOvr>
    <a:masterClrMapping/>
  </p:clrMapOvr>
  <p:transition spd="med">
    <p:wipe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755</TotalTime>
  <Words>1373</Words>
  <Application>Microsoft Office PowerPoint</Application>
  <PresentationFormat>Экран (4:3)</PresentationFormat>
  <Paragraphs>205</Paragraphs>
  <Slides>34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Bookman Old Style</vt:lpstr>
      <vt:lpstr>Calibri</vt:lpstr>
      <vt:lpstr>Symbol</vt:lpstr>
      <vt:lpstr>Wingdings</vt:lpstr>
      <vt:lpstr>Тема Office</vt:lpstr>
      <vt:lpstr>Формула</vt:lpstr>
      <vt:lpstr>Тема урока. Решение задач с помощью дробно-рациональных уравнений.  8 класс. Учитель .Гимбатдибирова Р.Г.</vt:lpstr>
      <vt:lpstr>Наглядность и оборудование.</vt:lpstr>
      <vt:lpstr>Организация  урока.</vt:lpstr>
      <vt:lpstr>Презентация PowerPoint</vt:lpstr>
      <vt:lpstr>Цели урока.</vt:lpstr>
      <vt:lpstr>Пожелания учащимся.</vt:lpstr>
      <vt:lpstr>Эпиграф урока</vt:lpstr>
      <vt:lpstr>Проверка внимания</vt:lpstr>
      <vt:lpstr>Презентация PowerPoint</vt:lpstr>
      <vt:lpstr>Повторение решения квадратных уравнений.</vt:lpstr>
      <vt:lpstr>Теорема Виета.</vt:lpstr>
      <vt:lpstr>Применение теоремы Виета.</vt:lpstr>
      <vt:lpstr>Решите квадратные уравнения.</vt:lpstr>
      <vt:lpstr>Ответы.</vt:lpstr>
      <vt:lpstr>Решение квадратных уравнений по формуле.</vt:lpstr>
      <vt:lpstr>  </vt:lpstr>
      <vt:lpstr>Задача №1.</vt:lpstr>
      <vt:lpstr>Презентация PowerPoint</vt:lpstr>
      <vt:lpstr>Решение</vt:lpstr>
      <vt:lpstr>Решение</vt:lpstr>
      <vt:lpstr>Задача №2.</vt:lpstr>
      <vt:lpstr>Презентация PowerPoint</vt:lpstr>
      <vt:lpstr>Решение</vt:lpstr>
      <vt:lpstr>Решение</vt:lpstr>
      <vt:lpstr>Физкультминутка.</vt:lpstr>
      <vt:lpstr>Задача №3.</vt:lpstr>
      <vt:lpstr>Презентация PowerPoint</vt:lpstr>
      <vt:lpstr>Решение</vt:lpstr>
      <vt:lpstr>Решение</vt:lpstr>
      <vt:lpstr>Условие</vt:lpstr>
      <vt:lpstr>Решение</vt:lpstr>
      <vt:lpstr>Решение</vt:lpstr>
      <vt:lpstr>Подведение итогов урока.</vt:lpstr>
      <vt:lpstr>Домашнее задание.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Квадратные уравнения</dc:title>
  <dc:creator>User</dc:creator>
  <cp:lastModifiedBy>ADMIN</cp:lastModifiedBy>
  <cp:revision>70</cp:revision>
  <dcterms:created xsi:type="dcterms:W3CDTF">2010-03-29T17:42:38Z</dcterms:created>
  <dcterms:modified xsi:type="dcterms:W3CDTF">2022-05-16T22:34:47Z</dcterms:modified>
</cp:coreProperties>
</file>