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72" r:id="rId16"/>
    <p:sldId id="273" r:id="rId17"/>
    <p:sldId id="274" r:id="rId18"/>
    <p:sldId id="275" r:id="rId19"/>
    <p:sldId id="269" r:id="rId20"/>
    <p:sldId id="276" r:id="rId21"/>
    <p:sldId id="277" r:id="rId22"/>
    <p:sldId id="270" r:id="rId23"/>
    <p:sldId id="278" r:id="rId24"/>
    <p:sldId id="279" r:id="rId25"/>
    <p:sldId id="283" r:id="rId26"/>
    <p:sldId id="280" r:id="rId27"/>
    <p:sldId id="281" r:id="rId28"/>
    <p:sldId id="282"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66"/>
    <a:srgbClr val="000099"/>
    <a:srgbClr val="FF0066"/>
    <a:srgbClr val="0066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948"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4F1DA3-5920-4CBE-B702-243A3BF0FAD9}" type="datetimeFigureOut">
              <a:rPr lang="ru-RU" smtClean="0"/>
              <a:pPr/>
              <a:t>25.01.2022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959887-C5EB-47E4-8910-0D359A8933F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F959887-C5EB-47E4-8910-0D359A8933F7}" type="slidenum">
              <a:rPr lang="ru-RU" smtClean="0"/>
              <a:pPr/>
              <a:t>17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F959887-C5EB-47E4-8910-0D359A8933F7}" type="slidenum">
              <a:rPr lang="ru-RU" smtClean="0"/>
              <a:pPr/>
              <a:t>24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F959887-C5EB-47E4-8910-0D359A8933F7}" type="slidenum">
              <a:rPr lang="ru-RU" smtClean="0"/>
              <a:pPr/>
              <a:t>26</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F959887-C5EB-47E4-8910-0D359A8933F7}" type="slidenum">
              <a:rPr lang="ru-RU" smtClean="0"/>
              <a:pPr/>
              <a:t>27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25.01.2022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2.xml"/><Relationship Id="rId5" Type="http://schemas.openxmlformats.org/officeDocument/2006/relationships/slide" Target="slide11.xml"/><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y\Desktop\тютчев\ocJwvX4LvLr6DAAOoLZqzg.jpg"/>
          <p:cNvPicPr>
            <a:picLocks noChangeAspect="1" noChangeArrowheads="1"/>
          </p:cNvPicPr>
          <p:nvPr/>
        </p:nvPicPr>
        <p:blipFill>
          <a:blip r:embed="rId2"/>
          <a:srcRect l="14369" r="16807" b="12941"/>
          <a:stretch>
            <a:fillRect/>
          </a:stretch>
        </p:blipFill>
        <p:spPr bwMode="auto">
          <a:xfrm>
            <a:off x="0" y="-1"/>
            <a:ext cx="9144000" cy="6858001"/>
          </a:xfrm>
          <a:prstGeom prst="rect">
            <a:avLst/>
          </a:prstGeom>
          <a:noFill/>
          <a:ln w="38100">
            <a:solidFill>
              <a:srgbClr val="FFC000"/>
            </a:solidFill>
          </a:ln>
        </p:spPr>
      </p:pic>
      <p:sp>
        <p:nvSpPr>
          <p:cNvPr id="8" name="Прямоугольник 7"/>
          <p:cNvSpPr/>
          <p:nvPr/>
        </p:nvSpPr>
        <p:spPr>
          <a:xfrm>
            <a:off x="571472" y="285728"/>
            <a:ext cx="8271341" cy="584775"/>
          </a:xfrm>
          <a:prstGeom prst="rect">
            <a:avLst/>
          </a:prstGeom>
          <a:ln w="57150">
            <a:solidFill>
              <a:schemeClr val="accent6">
                <a:lumMod val="60000"/>
                <a:lumOff val="40000"/>
              </a:schemeClr>
            </a:solidFill>
          </a:ln>
        </p:spPr>
        <p:txBody>
          <a:bodyPr wrap="square">
            <a:spAutoFit/>
          </a:bodyPr>
          <a:lstStyle/>
          <a:p>
            <a:pPr algn="ctr">
              <a:buNone/>
            </a:pPr>
            <a:r>
              <a:rPr lang="ru-RU" sz="3200" b="1" dirty="0" smtClean="0">
                <a:solidFill>
                  <a:schemeClr val="bg1"/>
                </a:solidFill>
                <a:latin typeface="Arial" pitchFamily="34" charset="0"/>
                <a:cs typeface="Arial" pitchFamily="34" charset="0"/>
              </a:rPr>
              <a:t>Интеллектуальная игра по литературе</a:t>
            </a:r>
            <a:endParaRPr lang="ru-RU" sz="3200" b="1" dirty="0">
              <a:solidFill>
                <a:schemeClr val="bg1"/>
              </a:solidFill>
              <a:latin typeface="Arial" pitchFamily="34" charset="0"/>
              <a:cs typeface="Arial" pitchFamily="34" charset="0"/>
            </a:endParaRP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2"/>
          <p:cNvSpPr txBox="1">
            <a:spLocks/>
          </p:cNvSpPr>
          <p:nvPr/>
        </p:nvSpPr>
        <p:spPr>
          <a:xfrm>
            <a:off x="1428728" y="5643578"/>
            <a:ext cx="5786478" cy="571504"/>
          </a:xfrm>
          <a:prstGeom prst="rect">
            <a:avLst/>
          </a:prstGeom>
        </p:spPr>
        <p:txBody>
          <a:bodyPr vert="horz" lIns="91440" tIns="45720" rIns="91440" bIns="45720" rtlCol="0">
            <a:normAutofit fontScale="77500" lnSpcReduction="20000"/>
          </a:bodyPr>
          <a:lstStyle/>
          <a:p>
            <a:pPr marL="342900" indent="-342900" algn="ctr">
              <a:spcBef>
                <a:spcPct val="20000"/>
              </a:spcBef>
            </a:pPr>
            <a:r>
              <a:rPr lang="ru-RU" sz="4800" b="1" i="1" dirty="0" smtClean="0">
                <a:solidFill>
                  <a:srgbClr val="C00000"/>
                </a:solidFill>
                <a:latin typeface="Arial" pitchFamily="34" charset="0"/>
                <a:cs typeface="Arial" pitchFamily="34" charset="0"/>
              </a:rPr>
              <a:t>Н.С. Лесков «Левша»</a:t>
            </a:r>
          </a:p>
        </p:txBody>
      </p:sp>
      <p:sp>
        <p:nvSpPr>
          <p:cNvPr id="8" name="Двойная стрелка влево/вправо 7">
            <a:hlinkClick r:id="rId2" action="ppaction://hlinksldjump"/>
          </p:cNvPr>
          <p:cNvSpPr/>
          <p:nvPr/>
        </p:nvSpPr>
        <p:spPr>
          <a:xfrm>
            <a:off x="7786710" y="5929330"/>
            <a:ext cx="785818" cy="42862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428596" y="1357298"/>
            <a:ext cx="8358246" cy="3416320"/>
          </a:xfrm>
          <a:prstGeom prst="rect">
            <a:avLst/>
          </a:prstGeom>
        </p:spPr>
        <p:txBody>
          <a:bodyPr wrap="square">
            <a:spAutoFit/>
          </a:bodyPr>
          <a:lstStyle/>
          <a:p>
            <a:pPr algn="ctr"/>
            <a:r>
              <a:rPr lang="ru-RU" sz="3600" b="1" dirty="0" smtClean="0">
                <a:solidFill>
                  <a:srgbClr val="000099"/>
                </a:solidFill>
                <a:latin typeface="Arial" pitchFamily="34" charset="0"/>
                <a:cs typeface="Arial" pitchFamily="34" charset="0"/>
              </a:rPr>
              <a:t>…И наши на что взглянут – всё могут сделать, но только им полезного ученья нет… У аглицких мастеров совсем на всё другие правила жизни, науки и продовольствия…  </a:t>
            </a:r>
            <a:endParaRPr lang="ru-RU" sz="3600" b="1" dirty="0">
              <a:solidFill>
                <a:srgbClr val="000099"/>
              </a:solidFill>
              <a:latin typeface="Arial" pitchFamily="34" charset="0"/>
              <a:cs typeface="Arial" pitchFamily="34" charset="0"/>
            </a:endParaRPr>
          </a:p>
        </p:txBody>
      </p:sp>
      <p:sp>
        <p:nvSpPr>
          <p:cNvPr id="6" name="Содержимое 2"/>
          <p:cNvSpPr txBox="1">
            <a:spLocks/>
          </p:cNvSpPr>
          <p:nvPr/>
        </p:nvSpPr>
        <p:spPr>
          <a:xfrm>
            <a:off x="1857356" y="214290"/>
            <a:ext cx="5572164" cy="64294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400" b="1" i="0" u="none" strike="noStrike" kern="1200" cap="none" spc="0" normalizeH="0" baseline="0" noProof="0" dirty="0" smtClean="0">
                <a:ln>
                  <a:noFill/>
                </a:ln>
                <a:solidFill>
                  <a:srgbClr val="006699"/>
                </a:solidFill>
                <a:effectLst/>
                <a:uLnTx/>
                <a:uFillTx/>
                <a:latin typeface="Arial Black" pitchFamily="34" charset="0"/>
                <a:ea typeface="+mn-ea"/>
                <a:cs typeface="+mn-cs"/>
              </a:rPr>
              <a:t>3.</a:t>
            </a:r>
            <a:r>
              <a:rPr kumimoji="0" lang="ru-RU" sz="3400" b="1" i="0" u="none" strike="noStrike" kern="1200" cap="none" spc="0" normalizeH="0" noProof="0" dirty="0" smtClean="0">
                <a:ln>
                  <a:noFill/>
                </a:ln>
                <a:solidFill>
                  <a:srgbClr val="006699"/>
                </a:solidFill>
                <a:effectLst/>
                <a:uLnTx/>
                <a:uFillTx/>
                <a:latin typeface="Arial Black" pitchFamily="34" charset="0"/>
                <a:ea typeface="+mn-ea"/>
                <a:cs typeface="+mn-cs"/>
              </a:rPr>
              <a:t> Произведение</a:t>
            </a:r>
            <a:r>
              <a:rPr kumimoji="0" lang="ru-RU" sz="3400" b="1" i="0" u="none" strike="noStrike" kern="1200" cap="none" spc="0" normalizeH="0" baseline="0" noProof="0" dirty="0" smtClean="0">
                <a:ln>
                  <a:noFill/>
                </a:ln>
                <a:solidFill>
                  <a:srgbClr val="006699"/>
                </a:solidFill>
                <a:effectLst/>
                <a:uLnTx/>
                <a:uFillTx/>
                <a:latin typeface="Arial Black" pitchFamily="34" charset="0"/>
                <a:ea typeface="+mn-ea"/>
                <a:cs typeface="+mn-cs"/>
              </a:rPr>
              <a:t> </a:t>
            </a:r>
            <a:endParaRPr kumimoji="0" lang="ru-RU" sz="3400" b="1" i="0" u="none" strike="noStrike" kern="1200" cap="none" spc="0" normalizeH="0" baseline="0" noProof="0" dirty="0">
              <a:ln>
                <a:noFill/>
              </a:ln>
              <a:solidFill>
                <a:srgbClr val="006699"/>
              </a:solidFill>
              <a:effectLst/>
              <a:uLnTx/>
              <a:uFillTx/>
              <a:latin typeface="Arial Black" pitchFamily="34" charset="0"/>
              <a:ea typeface="+mn-ea"/>
              <a:cs typeface="+mn-cs"/>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y\Desktop\тютчев\1633357870_619401_url — копия.jpeg"/>
          <p:cNvPicPr>
            <a:picLocks noChangeAspect="1" noChangeArrowheads="1"/>
          </p:cNvPicPr>
          <p:nvPr/>
        </p:nvPicPr>
        <p:blipFill>
          <a:blip r:embed="rId2"/>
          <a:srcRect/>
          <a:stretch>
            <a:fillRect/>
          </a:stretch>
        </p:blipFill>
        <p:spPr bwMode="auto">
          <a:xfrm>
            <a:off x="0" y="658091"/>
            <a:ext cx="9144000" cy="6199909"/>
          </a:xfrm>
          <a:prstGeom prst="rect">
            <a:avLst/>
          </a:prstGeom>
          <a:noFill/>
        </p:spPr>
      </p:pic>
      <p:sp>
        <p:nvSpPr>
          <p:cNvPr id="3" name="Содержимое 2"/>
          <p:cNvSpPr>
            <a:spLocks noGrp="1"/>
          </p:cNvSpPr>
          <p:nvPr>
            <p:ph idx="1"/>
          </p:nvPr>
        </p:nvSpPr>
        <p:spPr>
          <a:xfrm>
            <a:off x="4143372" y="1285860"/>
            <a:ext cx="4429156" cy="1785950"/>
          </a:xfrm>
        </p:spPr>
        <p:txBody>
          <a:bodyPr>
            <a:normAutofit/>
          </a:bodyPr>
          <a:lstStyle/>
          <a:p>
            <a:pPr algn="ctr">
              <a:buNone/>
            </a:pPr>
            <a:r>
              <a:rPr lang="ru-RU" sz="4800" dirty="0" smtClean="0">
                <a:solidFill>
                  <a:srgbClr val="006699"/>
                </a:solidFill>
                <a:latin typeface="Arial Black" pitchFamily="34" charset="0"/>
              </a:rPr>
              <a:t>Ответ</a:t>
            </a:r>
          </a:p>
          <a:p>
            <a:pPr algn="ctr">
              <a:buNone/>
            </a:pPr>
            <a:r>
              <a:rPr lang="ru-RU" sz="4800" dirty="0" smtClean="0">
                <a:solidFill>
                  <a:srgbClr val="006699"/>
                </a:solidFill>
                <a:latin typeface="Arial Black" pitchFamily="34" charset="0"/>
              </a:rPr>
              <a:t>для друзей</a:t>
            </a:r>
            <a:endParaRPr lang="ru-RU" sz="4800" dirty="0">
              <a:solidFill>
                <a:srgbClr val="006699"/>
              </a:solidFill>
              <a:latin typeface="Arial Black" pitchFamily="34" charset="0"/>
            </a:endParaRPr>
          </a:p>
        </p:txBody>
      </p:sp>
      <p:sp>
        <p:nvSpPr>
          <p:cNvPr id="2" name="Заголовок 1"/>
          <p:cNvSpPr>
            <a:spLocks noGrp="1"/>
          </p:cNvSpPr>
          <p:nvPr>
            <p:ph type="title"/>
          </p:nvPr>
        </p:nvSpPr>
        <p:spPr>
          <a:xfrm>
            <a:off x="3714744" y="285728"/>
            <a:ext cx="4857784" cy="857256"/>
          </a:xfrm>
          <a:solidFill>
            <a:schemeClr val="accent6">
              <a:lumMod val="20000"/>
              <a:lumOff val="80000"/>
            </a:schemeClr>
          </a:solidFill>
          <a:ln>
            <a:solidFill>
              <a:schemeClr val="accent6">
                <a:lumMod val="75000"/>
              </a:schemeClr>
            </a:solidFill>
          </a:ln>
        </p:spPr>
        <p:txBody>
          <a:bodyPr>
            <a:normAutofit fontScale="90000"/>
          </a:bodyPr>
          <a:lstStyle/>
          <a:p>
            <a:r>
              <a:rPr lang="en-US" sz="6600" dirty="0" smtClean="0">
                <a:solidFill>
                  <a:srgbClr val="FF0000"/>
                </a:solidFill>
                <a:latin typeface="Arial Black" pitchFamily="34" charset="0"/>
                <a:cs typeface="Narkisim" pitchFamily="34" charset="-79"/>
              </a:rPr>
              <a:t>1 </a:t>
            </a:r>
            <a:r>
              <a:rPr lang="ru-RU" sz="6600" dirty="0" smtClean="0">
                <a:solidFill>
                  <a:srgbClr val="FF0000"/>
                </a:solidFill>
                <a:latin typeface="Arial Black" pitchFamily="34" charset="0"/>
                <a:cs typeface="Narkisim" pitchFamily="34" charset="-79"/>
              </a:rPr>
              <a:t>раунд</a:t>
            </a:r>
            <a:endParaRPr lang="ru-RU" sz="6600" dirty="0">
              <a:solidFill>
                <a:srgbClr val="FF0000"/>
              </a:solidFill>
              <a:latin typeface="Arial Black" pitchFamily="34" charset="0"/>
              <a:cs typeface="Narkisim" pitchFamily="34" charset="-79"/>
            </a:endParaRPr>
          </a:p>
        </p:txBody>
      </p:sp>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8229600" cy="928694"/>
          </a:xfrm>
        </p:spPr>
        <p:txBody>
          <a:bodyPr>
            <a:normAutofit fontScale="90000"/>
          </a:bodyPr>
          <a:lstStyle/>
          <a:p>
            <a:r>
              <a:rPr lang="ru-RU" dirty="0" smtClean="0">
                <a:solidFill>
                  <a:srgbClr val="006699"/>
                </a:solidFill>
                <a:latin typeface="Arial Black" pitchFamily="34" charset="0"/>
              </a:rPr>
              <a:t/>
            </a:r>
            <a:br>
              <a:rPr lang="ru-RU" dirty="0" smtClean="0">
                <a:solidFill>
                  <a:srgbClr val="006699"/>
                </a:solidFill>
                <a:latin typeface="Arial Black" pitchFamily="34" charset="0"/>
              </a:rPr>
            </a:br>
            <a:r>
              <a:rPr lang="ru-RU" dirty="0" smtClean="0">
                <a:solidFill>
                  <a:srgbClr val="006699"/>
                </a:solidFill>
                <a:latin typeface="Arial Black" pitchFamily="34" charset="0"/>
              </a:rPr>
              <a:t>1. Ответ для друзей</a:t>
            </a:r>
            <a:br>
              <a:rPr lang="ru-RU" dirty="0" smtClean="0">
                <a:solidFill>
                  <a:srgbClr val="006699"/>
                </a:solidFill>
                <a:latin typeface="Arial Black" pitchFamily="34" charset="0"/>
              </a:rPr>
            </a:br>
            <a:endParaRPr lang="ru-RU" dirty="0"/>
          </a:p>
        </p:txBody>
      </p:sp>
      <p:sp>
        <p:nvSpPr>
          <p:cNvPr id="4" name="Прямоугольник 3"/>
          <p:cNvSpPr/>
          <p:nvPr/>
        </p:nvSpPr>
        <p:spPr>
          <a:xfrm>
            <a:off x="428596" y="1294236"/>
            <a:ext cx="8358246" cy="1569660"/>
          </a:xfrm>
          <a:prstGeom prst="rect">
            <a:avLst/>
          </a:prstGeom>
        </p:spPr>
        <p:txBody>
          <a:bodyPr wrap="square">
            <a:spAutoFit/>
          </a:bodyPr>
          <a:lstStyle/>
          <a:p>
            <a:pPr algn="ctr"/>
            <a:r>
              <a:rPr lang="ru-RU" sz="3200" b="1" dirty="0" smtClean="0">
                <a:solidFill>
                  <a:srgbClr val="000099"/>
                </a:solidFill>
                <a:latin typeface="Arial" pitchFamily="34" charset="0"/>
                <a:cs typeface="Arial" pitchFamily="34" charset="0"/>
              </a:rPr>
              <a:t>Какое изобразительно выразительное средство использовано в данных выражениях?</a:t>
            </a:r>
            <a:endParaRPr lang="ru-RU" sz="3200" b="1" dirty="0">
              <a:solidFill>
                <a:srgbClr val="000099"/>
              </a:solidFill>
              <a:latin typeface="Arial" pitchFamily="34" charset="0"/>
              <a:cs typeface="Arial" pitchFamily="34" charset="0"/>
            </a:endParaRPr>
          </a:p>
        </p:txBody>
      </p:sp>
      <p:sp>
        <p:nvSpPr>
          <p:cNvPr id="5" name="Содержимое 2"/>
          <p:cNvSpPr txBox="1">
            <a:spLocks/>
          </p:cNvSpPr>
          <p:nvPr/>
        </p:nvSpPr>
        <p:spPr>
          <a:xfrm>
            <a:off x="7143768" y="5786454"/>
            <a:ext cx="1500198" cy="500066"/>
          </a:xfrm>
          <a:prstGeom prst="rect">
            <a:avLst/>
          </a:prstGeom>
          <a:solidFill>
            <a:srgbClr val="FFFF00"/>
          </a:solidFill>
          <a:ln>
            <a:solidFill>
              <a:srgbClr val="C00000"/>
            </a:solidFill>
          </a:ln>
        </p:spPr>
        <p:txBody>
          <a:bodyPr vert="horz" lIns="91440" tIns="45720" rIns="91440" bIns="45720" rtlCol="0">
            <a:normAutofit fontScale="47500" lnSpcReduction="20000"/>
          </a:bodyPr>
          <a:lstStyle/>
          <a:p>
            <a:pPr marL="342900" indent="-342900" algn="ctr">
              <a:spcBef>
                <a:spcPct val="20000"/>
              </a:spcBef>
            </a:pPr>
            <a:r>
              <a:rPr lang="ru-RU" sz="4800" b="1" i="1" dirty="0" smtClean="0">
                <a:solidFill>
                  <a:srgbClr val="C00000"/>
                </a:solidFill>
                <a:latin typeface="Arial" pitchFamily="34" charset="0"/>
                <a:cs typeface="Arial" pitchFamily="34" charset="0"/>
              </a:rPr>
              <a:t>Эпитет</a:t>
            </a:r>
          </a:p>
        </p:txBody>
      </p:sp>
      <p:sp>
        <p:nvSpPr>
          <p:cNvPr id="6" name="Прямоугольник 5"/>
          <p:cNvSpPr/>
          <p:nvPr/>
        </p:nvSpPr>
        <p:spPr>
          <a:xfrm>
            <a:off x="500034" y="3000372"/>
            <a:ext cx="8358246" cy="3046988"/>
          </a:xfrm>
          <a:prstGeom prst="rect">
            <a:avLst/>
          </a:prstGeom>
        </p:spPr>
        <p:txBody>
          <a:bodyPr wrap="square">
            <a:spAutoFit/>
          </a:bodyPr>
          <a:lstStyle/>
          <a:p>
            <a:pPr algn="ctr"/>
            <a:r>
              <a:rPr lang="ru-RU" sz="3200" b="1" i="1" dirty="0" smtClean="0">
                <a:solidFill>
                  <a:srgbClr val="7030A0"/>
                </a:solidFill>
                <a:latin typeface="Arial" pitchFamily="34" charset="0"/>
                <a:cs typeface="Arial" pitchFamily="34" charset="0"/>
              </a:rPr>
              <a:t>ТРЕСКУЧИЙ МОРОЗ</a:t>
            </a:r>
          </a:p>
          <a:p>
            <a:pPr algn="ctr"/>
            <a:endParaRPr lang="ru-RU" sz="800" b="1" i="1" dirty="0" smtClean="0">
              <a:solidFill>
                <a:srgbClr val="7030A0"/>
              </a:solidFill>
              <a:latin typeface="Arial" pitchFamily="34" charset="0"/>
              <a:cs typeface="Arial" pitchFamily="34" charset="0"/>
            </a:endParaRPr>
          </a:p>
          <a:p>
            <a:pPr algn="ctr"/>
            <a:r>
              <a:rPr lang="ru-RU" sz="3200" b="1" i="1" dirty="0" smtClean="0">
                <a:solidFill>
                  <a:srgbClr val="7030A0"/>
                </a:solidFill>
                <a:latin typeface="Arial" pitchFamily="34" charset="0"/>
                <a:cs typeface="Arial" pitchFamily="34" charset="0"/>
              </a:rPr>
              <a:t>КРЫЛАТЫЕ КАЧЕЛИ</a:t>
            </a:r>
          </a:p>
          <a:p>
            <a:pPr algn="ctr"/>
            <a:endParaRPr lang="ru-RU" sz="800" b="1" i="1" dirty="0" smtClean="0">
              <a:solidFill>
                <a:srgbClr val="7030A0"/>
              </a:solidFill>
              <a:latin typeface="Arial" pitchFamily="34" charset="0"/>
              <a:cs typeface="Arial" pitchFamily="34" charset="0"/>
            </a:endParaRPr>
          </a:p>
          <a:p>
            <a:pPr algn="ctr"/>
            <a:r>
              <a:rPr lang="ru-RU" sz="3200" b="1" i="1" dirty="0" smtClean="0">
                <a:solidFill>
                  <a:srgbClr val="7030A0"/>
                </a:solidFill>
                <a:latin typeface="Arial" pitchFamily="34" charset="0"/>
                <a:cs typeface="Arial" pitchFamily="34" charset="0"/>
              </a:rPr>
              <a:t>ГОРЬКИЕ СЛЁЗЫ</a:t>
            </a:r>
          </a:p>
          <a:p>
            <a:pPr algn="ctr"/>
            <a:endParaRPr lang="ru-RU" sz="800" b="1" i="1" dirty="0" smtClean="0">
              <a:solidFill>
                <a:srgbClr val="7030A0"/>
              </a:solidFill>
              <a:latin typeface="Arial" pitchFamily="34" charset="0"/>
              <a:cs typeface="Arial" pitchFamily="34" charset="0"/>
            </a:endParaRPr>
          </a:p>
          <a:p>
            <a:pPr algn="ctr"/>
            <a:r>
              <a:rPr lang="ru-RU" sz="3200" b="1" i="1" dirty="0" smtClean="0">
                <a:solidFill>
                  <a:srgbClr val="7030A0"/>
                </a:solidFill>
                <a:latin typeface="Arial" pitchFamily="34" charset="0"/>
                <a:cs typeface="Arial" pitchFamily="34" charset="0"/>
              </a:rPr>
              <a:t>ЗОЛОТАЯ ЛИСТВА</a:t>
            </a:r>
          </a:p>
          <a:p>
            <a:pPr algn="ctr"/>
            <a:endParaRPr lang="ru-RU" sz="800" b="1" i="1" dirty="0" smtClean="0">
              <a:solidFill>
                <a:srgbClr val="7030A0"/>
              </a:solidFill>
              <a:latin typeface="Arial" pitchFamily="34" charset="0"/>
              <a:cs typeface="Arial" pitchFamily="34" charset="0"/>
            </a:endParaRPr>
          </a:p>
          <a:p>
            <a:pPr algn="ctr"/>
            <a:r>
              <a:rPr lang="ru-RU" sz="3200" b="1" i="1" dirty="0" smtClean="0">
                <a:solidFill>
                  <a:srgbClr val="7030A0"/>
                </a:solidFill>
                <a:latin typeface="Arial" pitchFamily="34" charset="0"/>
                <a:cs typeface="Arial" pitchFamily="34" charset="0"/>
              </a:rPr>
              <a:t>ЖАДНЫЙ ВЗГЛЯД</a:t>
            </a:r>
            <a:endParaRPr lang="ru-RU" sz="3200" b="1" i="1" dirty="0">
              <a:solidFill>
                <a:srgbClr val="7030A0"/>
              </a:solidFill>
              <a:latin typeface="Arial" pitchFamily="34" charset="0"/>
              <a:cs typeface="Arial" pitchFamily="34" charset="0"/>
            </a:endParaRPr>
          </a:p>
        </p:txBody>
      </p:sp>
      <p:pic>
        <p:nvPicPr>
          <p:cNvPr id="2050" name="Picture 2" descr="C:\Users\usery\Desktop\тютчев\1614512869_25-p-osennie-listya-na-belom-fone-35.png"/>
          <p:cNvPicPr>
            <a:picLocks noChangeAspect="1" noChangeArrowheads="1"/>
          </p:cNvPicPr>
          <p:nvPr/>
        </p:nvPicPr>
        <p:blipFill>
          <a:blip r:embed="rId2" cstate="print"/>
          <a:srcRect/>
          <a:stretch>
            <a:fillRect/>
          </a:stretch>
        </p:blipFill>
        <p:spPr bwMode="auto">
          <a:xfrm rot="659555">
            <a:off x="6405556" y="4844291"/>
            <a:ext cx="2592239" cy="1782920"/>
          </a:xfrm>
          <a:prstGeom prst="rect">
            <a:avLst/>
          </a:prstGeom>
          <a:noFill/>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2050"/>
                                        </p:tgtEl>
                                      </p:cBhvr>
                                    </p:animEffect>
                                    <p:set>
                                      <p:cBhvr>
                                        <p:cTn id="7"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1071570"/>
          </a:xfrm>
        </p:spPr>
        <p:txBody>
          <a:bodyPr>
            <a:normAutofit fontScale="90000"/>
          </a:bodyPr>
          <a:lstStyle/>
          <a:p>
            <a:r>
              <a:rPr lang="ru-RU" dirty="0" smtClean="0">
                <a:solidFill>
                  <a:srgbClr val="006699"/>
                </a:solidFill>
                <a:latin typeface="Arial Black" pitchFamily="34" charset="0"/>
              </a:rPr>
              <a:t/>
            </a:r>
            <a:br>
              <a:rPr lang="ru-RU" dirty="0" smtClean="0">
                <a:solidFill>
                  <a:srgbClr val="006699"/>
                </a:solidFill>
                <a:latin typeface="Arial Black" pitchFamily="34" charset="0"/>
              </a:rPr>
            </a:br>
            <a:r>
              <a:rPr lang="ru-RU" dirty="0" smtClean="0">
                <a:solidFill>
                  <a:srgbClr val="006699"/>
                </a:solidFill>
                <a:latin typeface="Arial Black" pitchFamily="34" charset="0"/>
              </a:rPr>
              <a:t>2. Ответ для друзей</a:t>
            </a:r>
            <a:br>
              <a:rPr lang="ru-RU" dirty="0" smtClean="0">
                <a:solidFill>
                  <a:srgbClr val="006699"/>
                </a:solidFill>
                <a:latin typeface="Arial Black" pitchFamily="34" charset="0"/>
              </a:rPr>
            </a:br>
            <a:endParaRPr lang="ru-RU" dirty="0"/>
          </a:p>
        </p:txBody>
      </p:sp>
      <p:sp>
        <p:nvSpPr>
          <p:cNvPr id="4" name="Прямоугольник 3"/>
          <p:cNvSpPr/>
          <p:nvPr/>
        </p:nvSpPr>
        <p:spPr>
          <a:xfrm>
            <a:off x="500034" y="1214422"/>
            <a:ext cx="8358246" cy="646331"/>
          </a:xfrm>
          <a:prstGeom prst="rect">
            <a:avLst/>
          </a:prstGeom>
        </p:spPr>
        <p:txBody>
          <a:bodyPr wrap="square">
            <a:spAutoFit/>
          </a:bodyPr>
          <a:lstStyle/>
          <a:p>
            <a:pPr algn="ctr"/>
            <a:r>
              <a:rPr lang="ru-RU" sz="3600" b="1" dirty="0" smtClean="0">
                <a:solidFill>
                  <a:srgbClr val="000099"/>
                </a:solidFill>
                <a:latin typeface="Arial" pitchFamily="34" charset="0"/>
                <a:cs typeface="Arial" pitchFamily="34" charset="0"/>
              </a:rPr>
              <a:t>Кому установлены эти памятники?</a:t>
            </a:r>
            <a:endParaRPr lang="ru-RU" sz="3600" b="1" dirty="0">
              <a:solidFill>
                <a:srgbClr val="000099"/>
              </a:solidFill>
              <a:latin typeface="Arial" pitchFamily="34" charset="0"/>
              <a:cs typeface="Arial" pitchFamily="34" charset="0"/>
            </a:endParaRPr>
          </a:p>
        </p:txBody>
      </p:sp>
      <p:sp>
        <p:nvSpPr>
          <p:cNvPr id="5" name="Содержимое 2"/>
          <p:cNvSpPr txBox="1">
            <a:spLocks/>
          </p:cNvSpPr>
          <p:nvPr/>
        </p:nvSpPr>
        <p:spPr>
          <a:xfrm>
            <a:off x="1285852" y="6072206"/>
            <a:ext cx="6643734" cy="571504"/>
          </a:xfrm>
          <a:prstGeom prst="rect">
            <a:avLst/>
          </a:prstGeom>
        </p:spPr>
        <p:txBody>
          <a:bodyPr vert="horz" lIns="91440" tIns="45720" rIns="91440" bIns="45720" rtlCol="0">
            <a:normAutofit fontScale="55000" lnSpcReduction="20000"/>
          </a:bodyPr>
          <a:lstStyle/>
          <a:p>
            <a:pPr marL="342900" indent="-342900" algn="ctr">
              <a:spcBef>
                <a:spcPct val="20000"/>
              </a:spcBef>
            </a:pPr>
            <a:r>
              <a:rPr lang="ru-RU" sz="4800" b="1" i="1" dirty="0" smtClean="0">
                <a:solidFill>
                  <a:srgbClr val="C00000"/>
                </a:solidFill>
                <a:latin typeface="Arial" pitchFamily="34" charset="0"/>
                <a:cs typeface="Arial" pitchFamily="34" charset="0"/>
              </a:rPr>
              <a:t>Няне А.С.Пушкина  Арине Родионовне</a:t>
            </a:r>
          </a:p>
        </p:txBody>
      </p:sp>
      <p:pic>
        <p:nvPicPr>
          <p:cNvPr id="1026" name="Picture 2" descr="C:\Users\usery\Desktop\тютчев\1 — копия.jpg"/>
          <p:cNvPicPr>
            <a:picLocks noChangeAspect="1" noChangeArrowheads="1"/>
          </p:cNvPicPr>
          <p:nvPr/>
        </p:nvPicPr>
        <p:blipFill>
          <a:blip r:embed="rId2"/>
          <a:srcRect/>
          <a:stretch>
            <a:fillRect/>
          </a:stretch>
        </p:blipFill>
        <p:spPr bwMode="auto">
          <a:xfrm>
            <a:off x="714348" y="1928802"/>
            <a:ext cx="2286000" cy="3048000"/>
          </a:xfrm>
          <a:prstGeom prst="rect">
            <a:avLst/>
          </a:prstGeom>
          <a:noFill/>
          <a:ln>
            <a:solidFill>
              <a:schemeClr val="accent1"/>
            </a:solidFill>
          </a:ln>
        </p:spPr>
      </p:pic>
      <p:sp>
        <p:nvSpPr>
          <p:cNvPr id="6" name="Прямоугольник 5"/>
          <p:cNvSpPr/>
          <p:nvPr/>
        </p:nvSpPr>
        <p:spPr>
          <a:xfrm>
            <a:off x="357158" y="5072074"/>
            <a:ext cx="2857520" cy="523220"/>
          </a:xfrm>
          <a:prstGeom prst="rect">
            <a:avLst/>
          </a:prstGeom>
        </p:spPr>
        <p:txBody>
          <a:bodyPr wrap="square">
            <a:spAutoFit/>
          </a:bodyPr>
          <a:lstStyle/>
          <a:p>
            <a:pPr algn="ctr"/>
            <a:r>
              <a:rPr lang="ru-RU" sz="2800" b="1" dirty="0" smtClean="0">
                <a:solidFill>
                  <a:srgbClr val="000099"/>
                </a:solidFill>
              </a:rPr>
              <a:t>с.Воскресенское</a:t>
            </a:r>
            <a:endParaRPr lang="ru-RU" sz="2800" dirty="0">
              <a:solidFill>
                <a:srgbClr val="000099"/>
              </a:solidFill>
            </a:endParaRPr>
          </a:p>
        </p:txBody>
      </p:sp>
      <p:pic>
        <p:nvPicPr>
          <p:cNvPr id="1027" name="Picture 3" descr="C:\Users\usery\Desktop\тютчев\2 — копия.jpg"/>
          <p:cNvPicPr>
            <a:picLocks noChangeAspect="1" noChangeArrowheads="1"/>
          </p:cNvPicPr>
          <p:nvPr/>
        </p:nvPicPr>
        <p:blipFill>
          <a:blip r:embed="rId3"/>
          <a:srcRect/>
          <a:stretch>
            <a:fillRect/>
          </a:stretch>
        </p:blipFill>
        <p:spPr bwMode="auto">
          <a:xfrm>
            <a:off x="5929322" y="1928802"/>
            <a:ext cx="2431079" cy="3286148"/>
          </a:xfrm>
          <a:prstGeom prst="rect">
            <a:avLst/>
          </a:prstGeom>
          <a:noFill/>
          <a:ln>
            <a:solidFill>
              <a:schemeClr val="accent1"/>
            </a:solidFill>
          </a:ln>
        </p:spPr>
      </p:pic>
      <p:sp>
        <p:nvSpPr>
          <p:cNvPr id="8" name="Прямоугольник 7"/>
          <p:cNvSpPr/>
          <p:nvPr/>
        </p:nvSpPr>
        <p:spPr>
          <a:xfrm>
            <a:off x="6786578" y="5357826"/>
            <a:ext cx="1103444" cy="523220"/>
          </a:xfrm>
          <a:prstGeom prst="rect">
            <a:avLst/>
          </a:prstGeom>
        </p:spPr>
        <p:txBody>
          <a:bodyPr wrap="none">
            <a:spAutoFit/>
          </a:bodyPr>
          <a:lstStyle/>
          <a:p>
            <a:r>
              <a:rPr lang="ru-RU" sz="2800" b="1" dirty="0" smtClean="0">
                <a:solidFill>
                  <a:srgbClr val="000099"/>
                </a:solidFill>
              </a:rPr>
              <a:t>Псков</a:t>
            </a:r>
            <a:endParaRPr lang="ru-RU" sz="2800" dirty="0">
              <a:solidFill>
                <a:srgbClr val="000099"/>
              </a:solidFill>
            </a:endParaRPr>
          </a:p>
        </p:txBody>
      </p:sp>
      <p:pic>
        <p:nvPicPr>
          <p:cNvPr id="1028" name="Picture 4" descr="C:\Users\usery\Desktop\тютчев\6 — копия.jpg"/>
          <p:cNvPicPr>
            <a:picLocks noChangeAspect="1" noChangeArrowheads="1"/>
          </p:cNvPicPr>
          <p:nvPr/>
        </p:nvPicPr>
        <p:blipFill>
          <a:blip r:embed="rId4"/>
          <a:srcRect/>
          <a:stretch>
            <a:fillRect/>
          </a:stretch>
        </p:blipFill>
        <p:spPr bwMode="auto">
          <a:xfrm>
            <a:off x="3357554" y="1928802"/>
            <a:ext cx="2338258" cy="3241676"/>
          </a:xfrm>
          <a:prstGeom prst="rect">
            <a:avLst/>
          </a:prstGeom>
          <a:noFill/>
          <a:ln>
            <a:solidFill>
              <a:schemeClr val="accent1"/>
            </a:solidFill>
          </a:ln>
        </p:spPr>
      </p:pic>
      <p:sp>
        <p:nvSpPr>
          <p:cNvPr id="10" name="Прямоугольник 9"/>
          <p:cNvSpPr/>
          <p:nvPr/>
        </p:nvSpPr>
        <p:spPr>
          <a:xfrm>
            <a:off x="3214678" y="5000636"/>
            <a:ext cx="3000396" cy="1384995"/>
          </a:xfrm>
          <a:prstGeom prst="rect">
            <a:avLst/>
          </a:prstGeom>
        </p:spPr>
        <p:txBody>
          <a:bodyPr wrap="square">
            <a:spAutoFit/>
          </a:bodyPr>
          <a:lstStyle/>
          <a:p>
            <a:pPr algn="ctr"/>
            <a:r>
              <a:rPr lang="ru-RU" b="1" dirty="0" smtClean="0"/>
              <a:t> </a:t>
            </a:r>
            <a:r>
              <a:rPr lang="ru-RU" sz="2800" b="1" dirty="0" smtClean="0">
                <a:solidFill>
                  <a:srgbClr val="000099"/>
                </a:solidFill>
              </a:rPr>
              <a:t>с. Захарово </a:t>
            </a:r>
          </a:p>
          <a:p>
            <a:pPr algn="ctr"/>
            <a:r>
              <a:rPr lang="ru-RU" sz="2800" b="1" dirty="0" smtClean="0">
                <a:solidFill>
                  <a:srgbClr val="000099"/>
                </a:solidFill>
              </a:rPr>
              <a:t>Московской обл.</a:t>
            </a:r>
            <a:r>
              <a:rPr lang="ru-RU" sz="2800" dirty="0" smtClean="0"/>
              <a:t/>
            </a:r>
            <a:br>
              <a:rPr lang="ru-RU" sz="2800" dirty="0" smtClean="0"/>
            </a:br>
            <a:endParaRPr lang="ru-RU" sz="2800" dirty="0"/>
          </a:p>
        </p:txBody>
      </p:sp>
      <p:pic>
        <p:nvPicPr>
          <p:cNvPr id="1030" name="Picture 6"/>
          <p:cNvPicPr>
            <a:picLocks noChangeAspect="1" noChangeArrowheads="1"/>
          </p:cNvPicPr>
          <p:nvPr/>
        </p:nvPicPr>
        <p:blipFill>
          <a:blip r:embed="rId5"/>
          <a:srcRect/>
          <a:stretch>
            <a:fillRect/>
          </a:stretch>
        </p:blipFill>
        <p:spPr bwMode="auto">
          <a:xfrm rot="10800000" flipV="1">
            <a:off x="1142976" y="6000768"/>
            <a:ext cx="7072363" cy="614751"/>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1030"/>
                                        </p:tgtEl>
                                      </p:cBhvr>
                                    </p:animEffect>
                                    <p:set>
                                      <p:cBhvr>
                                        <p:cTn id="7" dur="1" fill="hold">
                                          <p:stCondLst>
                                            <p:cond delay="499"/>
                                          </p:stCondLst>
                                        </p:cTn>
                                        <p:tgtEl>
                                          <p:spTgt spid="10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1071570"/>
          </a:xfrm>
        </p:spPr>
        <p:txBody>
          <a:bodyPr>
            <a:normAutofit fontScale="90000"/>
          </a:bodyPr>
          <a:lstStyle/>
          <a:p>
            <a:r>
              <a:rPr lang="ru-RU" dirty="0" smtClean="0">
                <a:solidFill>
                  <a:srgbClr val="006699"/>
                </a:solidFill>
                <a:latin typeface="Arial Black" pitchFamily="34" charset="0"/>
              </a:rPr>
              <a:t/>
            </a:r>
            <a:br>
              <a:rPr lang="ru-RU" dirty="0" smtClean="0">
                <a:solidFill>
                  <a:srgbClr val="006699"/>
                </a:solidFill>
                <a:latin typeface="Arial Black" pitchFamily="34" charset="0"/>
              </a:rPr>
            </a:br>
            <a:r>
              <a:rPr lang="ru-RU" dirty="0" smtClean="0">
                <a:solidFill>
                  <a:srgbClr val="006699"/>
                </a:solidFill>
                <a:latin typeface="Arial Black" pitchFamily="34" charset="0"/>
              </a:rPr>
              <a:t>3. Ответ для друзей</a:t>
            </a:r>
            <a:br>
              <a:rPr lang="ru-RU" dirty="0" smtClean="0">
                <a:solidFill>
                  <a:srgbClr val="006699"/>
                </a:solidFill>
                <a:latin typeface="Arial Black" pitchFamily="34" charset="0"/>
              </a:rPr>
            </a:br>
            <a:endParaRPr lang="ru-RU" dirty="0"/>
          </a:p>
        </p:txBody>
      </p:sp>
      <p:sp>
        <p:nvSpPr>
          <p:cNvPr id="5" name="Содержимое 2"/>
          <p:cNvSpPr txBox="1">
            <a:spLocks/>
          </p:cNvSpPr>
          <p:nvPr/>
        </p:nvSpPr>
        <p:spPr>
          <a:xfrm>
            <a:off x="1357290" y="4000504"/>
            <a:ext cx="6500858" cy="1714512"/>
          </a:xfrm>
          <a:prstGeom prst="rect">
            <a:avLst/>
          </a:prstGeom>
        </p:spPr>
        <p:txBody>
          <a:bodyPr vert="horz" lIns="91440" tIns="45720" rIns="91440" bIns="45720" rtlCol="0">
            <a:noAutofit/>
          </a:bodyPr>
          <a:lstStyle/>
          <a:p>
            <a:pPr marL="342900" indent="-342900" algn="ctr">
              <a:spcBef>
                <a:spcPct val="20000"/>
              </a:spcBef>
            </a:pPr>
            <a:r>
              <a:rPr lang="ru-RU" sz="3600" b="1" i="1" dirty="0" smtClean="0">
                <a:solidFill>
                  <a:srgbClr val="C00000"/>
                </a:solidFill>
                <a:latin typeface="Arial" pitchFamily="34" charset="0"/>
                <a:cs typeface="Arial" pitchFamily="34" charset="0"/>
              </a:rPr>
              <a:t>А.С. Пушкин </a:t>
            </a:r>
          </a:p>
          <a:p>
            <a:pPr marL="342900" indent="-342900" algn="ctr">
              <a:spcBef>
                <a:spcPct val="20000"/>
              </a:spcBef>
            </a:pPr>
            <a:r>
              <a:rPr lang="ru-RU" sz="3600" b="1" i="1" dirty="0" smtClean="0">
                <a:solidFill>
                  <a:srgbClr val="C00000"/>
                </a:solidFill>
                <a:latin typeface="Arial" pitchFamily="34" charset="0"/>
                <a:cs typeface="Arial" pitchFamily="34" charset="0"/>
              </a:rPr>
              <a:t>«Капитанская…           »</a:t>
            </a:r>
          </a:p>
        </p:txBody>
      </p:sp>
      <p:sp>
        <p:nvSpPr>
          <p:cNvPr id="6" name="Прямоугольник 5"/>
          <p:cNvSpPr/>
          <p:nvPr/>
        </p:nvSpPr>
        <p:spPr>
          <a:xfrm>
            <a:off x="500034" y="1500174"/>
            <a:ext cx="8072494" cy="2062103"/>
          </a:xfrm>
          <a:prstGeom prst="rect">
            <a:avLst/>
          </a:prstGeom>
        </p:spPr>
        <p:txBody>
          <a:bodyPr wrap="square">
            <a:spAutoFit/>
          </a:bodyPr>
          <a:lstStyle/>
          <a:p>
            <a:pPr algn="ctr"/>
            <a:r>
              <a:rPr lang="ru-RU" sz="3200" b="1" dirty="0" smtClean="0">
                <a:solidFill>
                  <a:srgbClr val="000099"/>
                </a:solidFill>
              </a:rPr>
              <a:t>Одно из известных произведений </a:t>
            </a:r>
          </a:p>
          <a:p>
            <a:pPr algn="ctr"/>
            <a:r>
              <a:rPr lang="ru-RU" sz="3200" b="1" dirty="0" smtClean="0">
                <a:solidFill>
                  <a:srgbClr val="000099"/>
                </a:solidFill>
              </a:rPr>
              <a:t> А.С. Пушкина, жанр которого можно определить и как повесть, и как роман. </a:t>
            </a:r>
          </a:p>
          <a:p>
            <a:pPr algn="ctr"/>
            <a:r>
              <a:rPr lang="ru-RU" sz="3200" b="1" dirty="0" smtClean="0">
                <a:solidFill>
                  <a:srgbClr val="000099"/>
                </a:solidFill>
              </a:rPr>
              <a:t>Добавьте в название недостающее слово.</a:t>
            </a:r>
            <a:endParaRPr lang="ru-RU" sz="3200" dirty="0">
              <a:solidFill>
                <a:srgbClr val="000099"/>
              </a:solidFill>
            </a:endParaRPr>
          </a:p>
        </p:txBody>
      </p:sp>
      <p:sp>
        <p:nvSpPr>
          <p:cNvPr id="9" name="Прямоугольник 8"/>
          <p:cNvSpPr/>
          <p:nvPr/>
        </p:nvSpPr>
        <p:spPr>
          <a:xfrm>
            <a:off x="5357818" y="4643446"/>
            <a:ext cx="1928826" cy="646331"/>
          </a:xfrm>
          <a:prstGeom prst="rect">
            <a:avLst/>
          </a:prstGeom>
        </p:spPr>
        <p:txBody>
          <a:bodyPr wrap="square">
            <a:spAutoFit/>
          </a:bodyPr>
          <a:lstStyle/>
          <a:p>
            <a:pPr marL="342900" indent="-342900" algn="ctr">
              <a:spcBef>
                <a:spcPct val="20000"/>
              </a:spcBef>
            </a:pPr>
            <a:r>
              <a:rPr lang="ru-RU" sz="3600" b="1" dirty="0" smtClean="0">
                <a:solidFill>
                  <a:srgbClr val="C00000"/>
                </a:solidFill>
                <a:latin typeface="Arial" pitchFamily="34" charset="0"/>
                <a:cs typeface="Arial" pitchFamily="34" charset="0"/>
              </a:rPr>
              <a:t>дочка</a:t>
            </a:r>
          </a:p>
        </p:txBody>
      </p:sp>
      <p:pic>
        <p:nvPicPr>
          <p:cNvPr id="3074" name="Picture 2" descr="C:\Users\usery\Desktop\тютчев\1612615905_61-p-fon-prozrachnii-zelenii-67.png"/>
          <p:cNvPicPr>
            <a:picLocks noChangeAspect="1" noChangeArrowheads="1"/>
          </p:cNvPicPr>
          <p:nvPr/>
        </p:nvPicPr>
        <p:blipFill>
          <a:blip r:embed="rId2" cstate="print"/>
          <a:srcRect/>
          <a:stretch>
            <a:fillRect/>
          </a:stretch>
        </p:blipFill>
        <p:spPr bwMode="auto">
          <a:xfrm>
            <a:off x="40433876" y="37004860"/>
            <a:ext cx="624066" cy="553789"/>
          </a:xfrm>
          <a:prstGeom prst="rect">
            <a:avLst/>
          </a:prstGeom>
          <a:noFill/>
        </p:spPr>
      </p:pic>
      <p:pic>
        <p:nvPicPr>
          <p:cNvPr id="3075" name="Picture 3"/>
          <p:cNvPicPr>
            <a:picLocks noChangeAspect="1" noChangeArrowheads="1"/>
          </p:cNvPicPr>
          <p:nvPr/>
        </p:nvPicPr>
        <p:blipFill>
          <a:blip r:embed="rId3"/>
          <a:srcRect/>
          <a:stretch>
            <a:fillRect/>
          </a:stretch>
        </p:blipFill>
        <p:spPr bwMode="auto">
          <a:xfrm rot="18685353">
            <a:off x="5678941" y="4449696"/>
            <a:ext cx="1298122" cy="1061239"/>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3075"/>
                                        </p:tgtEl>
                                      </p:cBhvr>
                                    </p:animEffect>
                                    <p:set>
                                      <p:cBhvr>
                                        <p:cTn id="7" dur="1" fill="hold">
                                          <p:stCondLst>
                                            <p:cond delay="499"/>
                                          </p:stCondLst>
                                        </p:cTn>
                                        <p:tgtEl>
                                          <p:spTgt spid="30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928694"/>
          </a:xfrm>
        </p:spPr>
        <p:txBody>
          <a:bodyPr>
            <a:normAutofit fontScale="90000"/>
          </a:bodyPr>
          <a:lstStyle/>
          <a:p>
            <a:r>
              <a:rPr lang="ru-RU" dirty="0" smtClean="0">
                <a:solidFill>
                  <a:srgbClr val="006699"/>
                </a:solidFill>
                <a:latin typeface="Arial Black" pitchFamily="34" charset="0"/>
              </a:rPr>
              <a:t/>
            </a:r>
            <a:br>
              <a:rPr lang="ru-RU" dirty="0" smtClean="0">
                <a:solidFill>
                  <a:srgbClr val="006699"/>
                </a:solidFill>
                <a:latin typeface="Arial Black" pitchFamily="34" charset="0"/>
              </a:rPr>
            </a:br>
            <a:r>
              <a:rPr lang="ru-RU" dirty="0" smtClean="0">
                <a:solidFill>
                  <a:srgbClr val="006699"/>
                </a:solidFill>
                <a:latin typeface="Arial Black" pitchFamily="34" charset="0"/>
              </a:rPr>
              <a:t>1. Ответ для друзей</a:t>
            </a:r>
            <a:br>
              <a:rPr lang="ru-RU" dirty="0" smtClean="0">
                <a:solidFill>
                  <a:srgbClr val="006699"/>
                </a:solidFill>
                <a:latin typeface="Arial Black" pitchFamily="34" charset="0"/>
              </a:rPr>
            </a:br>
            <a:endParaRPr lang="ru-RU" dirty="0"/>
          </a:p>
        </p:txBody>
      </p:sp>
      <p:sp>
        <p:nvSpPr>
          <p:cNvPr id="5" name="Содержимое 2"/>
          <p:cNvSpPr txBox="1">
            <a:spLocks/>
          </p:cNvSpPr>
          <p:nvPr/>
        </p:nvSpPr>
        <p:spPr>
          <a:xfrm>
            <a:off x="4929190" y="5929330"/>
            <a:ext cx="3500462" cy="571504"/>
          </a:xfrm>
          <a:prstGeom prst="rect">
            <a:avLst/>
          </a:prstGeom>
        </p:spPr>
        <p:txBody>
          <a:bodyPr vert="horz" lIns="91440" tIns="45720" rIns="91440" bIns="45720" rtlCol="0">
            <a:normAutofit fontScale="62500" lnSpcReduction="20000"/>
          </a:bodyPr>
          <a:lstStyle/>
          <a:p>
            <a:pPr marL="342900" indent="-342900" algn="ctr">
              <a:spcBef>
                <a:spcPct val="20000"/>
              </a:spcBef>
            </a:pPr>
            <a:r>
              <a:rPr lang="ru-RU" sz="4800" b="1" i="1" dirty="0" smtClean="0">
                <a:solidFill>
                  <a:srgbClr val="C00000"/>
                </a:solidFill>
                <a:latin typeface="Arial" pitchFamily="34" charset="0"/>
                <a:cs typeface="Arial" pitchFamily="34" charset="0"/>
              </a:rPr>
              <a:t>Олицетворение</a:t>
            </a:r>
          </a:p>
        </p:txBody>
      </p:sp>
      <p:sp>
        <p:nvSpPr>
          <p:cNvPr id="6" name="Прямоугольник 5"/>
          <p:cNvSpPr/>
          <p:nvPr/>
        </p:nvSpPr>
        <p:spPr>
          <a:xfrm>
            <a:off x="428596" y="1142984"/>
            <a:ext cx="8358246" cy="1569660"/>
          </a:xfrm>
          <a:prstGeom prst="rect">
            <a:avLst/>
          </a:prstGeom>
        </p:spPr>
        <p:txBody>
          <a:bodyPr wrap="square">
            <a:spAutoFit/>
          </a:bodyPr>
          <a:lstStyle/>
          <a:p>
            <a:pPr algn="ctr"/>
            <a:r>
              <a:rPr lang="ru-RU" sz="3200" b="1" dirty="0" smtClean="0">
                <a:solidFill>
                  <a:srgbClr val="000099"/>
                </a:solidFill>
                <a:latin typeface="Arial" pitchFamily="34" charset="0"/>
                <a:cs typeface="Arial" pitchFamily="34" charset="0"/>
              </a:rPr>
              <a:t>Какое изобразительно выразительное средство использовано в данных выражениях?</a:t>
            </a:r>
            <a:endParaRPr lang="ru-RU" sz="3200" b="1" dirty="0">
              <a:solidFill>
                <a:srgbClr val="000099"/>
              </a:solidFill>
              <a:latin typeface="Arial" pitchFamily="34" charset="0"/>
              <a:cs typeface="Arial" pitchFamily="34" charset="0"/>
            </a:endParaRPr>
          </a:p>
        </p:txBody>
      </p:sp>
      <p:sp>
        <p:nvSpPr>
          <p:cNvPr id="7" name="Прямоугольник 6"/>
          <p:cNvSpPr/>
          <p:nvPr/>
        </p:nvSpPr>
        <p:spPr>
          <a:xfrm>
            <a:off x="500034" y="2714620"/>
            <a:ext cx="8358246" cy="3046988"/>
          </a:xfrm>
          <a:prstGeom prst="rect">
            <a:avLst/>
          </a:prstGeom>
        </p:spPr>
        <p:txBody>
          <a:bodyPr wrap="square">
            <a:spAutoFit/>
          </a:bodyPr>
          <a:lstStyle/>
          <a:p>
            <a:pPr algn="ctr"/>
            <a:r>
              <a:rPr lang="ru-RU" sz="3200" b="1" i="1" dirty="0" smtClean="0">
                <a:solidFill>
                  <a:srgbClr val="7030A0"/>
                </a:solidFill>
                <a:latin typeface="Arial" pitchFamily="34" charset="0"/>
                <a:cs typeface="Arial" pitchFamily="34" charset="0"/>
              </a:rPr>
              <a:t>ПОЮТ РУЧЬИ</a:t>
            </a:r>
          </a:p>
          <a:p>
            <a:pPr algn="ctr"/>
            <a:endParaRPr lang="ru-RU" sz="800" b="1" i="1" dirty="0" smtClean="0">
              <a:solidFill>
                <a:srgbClr val="7030A0"/>
              </a:solidFill>
              <a:latin typeface="Arial" pitchFamily="34" charset="0"/>
              <a:cs typeface="Arial" pitchFamily="34" charset="0"/>
            </a:endParaRPr>
          </a:p>
          <a:p>
            <a:pPr algn="ctr"/>
            <a:r>
              <a:rPr lang="ru-RU" sz="3200" b="1" i="1" dirty="0" smtClean="0">
                <a:solidFill>
                  <a:srgbClr val="7030A0"/>
                </a:solidFill>
                <a:latin typeface="Arial" pitchFamily="34" charset="0"/>
                <a:cs typeface="Arial" pitchFamily="34" charset="0"/>
              </a:rPr>
              <a:t>ВЕСНА В ОКНО СТУЧИТСЯ</a:t>
            </a:r>
          </a:p>
          <a:p>
            <a:pPr algn="ctr"/>
            <a:endParaRPr lang="ru-RU" sz="800" b="1" i="1" dirty="0" smtClean="0">
              <a:solidFill>
                <a:srgbClr val="7030A0"/>
              </a:solidFill>
              <a:latin typeface="Arial" pitchFamily="34" charset="0"/>
              <a:cs typeface="Arial" pitchFamily="34" charset="0"/>
            </a:endParaRPr>
          </a:p>
          <a:p>
            <a:pPr algn="ctr"/>
            <a:r>
              <a:rPr lang="ru-RU" sz="3200" i="1" dirty="0" smtClean="0">
                <a:solidFill>
                  <a:srgbClr val="7030A0"/>
                </a:solidFill>
                <a:latin typeface="Arial" pitchFamily="34" charset="0"/>
                <a:cs typeface="Arial" pitchFamily="34" charset="0"/>
              </a:rPr>
              <a:t>ЗДЕСЬ ДАЖЕ </a:t>
            </a:r>
            <a:r>
              <a:rPr lang="ru-RU" sz="3200" b="1" i="1" dirty="0" smtClean="0">
                <a:solidFill>
                  <a:srgbClr val="7030A0"/>
                </a:solidFill>
                <a:latin typeface="Arial" pitchFamily="34" charset="0"/>
                <a:cs typeface="Arial" pitchFamily="34" charset="0"/>
              </a:rPr>
              <a:t>КАМНИ ПЛАЧУТ</a:t>
            </a:r>
          </a:p>
          <a:p>
            <a:pPr algn="ctr"/>
            <a:endParaRPr lang="ru-RU" sz="800" b="1" i="1" dirty="0" smtClean="0">
              <a:solidFill>
                <a:srgbClr val="7030A0"/>
              </a:solidFill>
              <a:latin typeface="Arial" pitchFamily="34" charset="0"/>
              <a:cs typeface="Arial" pitchFamily="34" charset="0"/>
            </a:endParaRPr>
          </a:p>
          <a:p>
            <a:pPr algn="ctr"/>
            <a:r>
              <a:rPr lang="ru-RU" sz="3200" b="1" i="1" dirty="0" smtClean="0">
                <a:solidFill>
                  <a:srgbClr val="7030A0"/>
                </a:solidFill>
                <a:latin typeface="Arial" pitchFamily="34" charset="0"/>
                <a:cs typeface="Arial" pitchFamily="34" charset="0"/>
              </a:rPr>
              <a:t>СЕЛО ДРЕМЛЕТ</a:t>
            </a:r>
          </a:p>
          <a:p>
            <a:pPr algn="ctr"/>
            <a:endParaRPr lang="ru-RU" sz="800" b="1" i="1" dirty="0" smtClean="0">
              <a:solidFill>
                <a:srgbClr val="7030A0"/>
              </a:solidFill>
              <a:latin typeface="Arial" pitchFamily="34" charset="0"/>
              <a:cs typeface="Arial" pitchFamily="34" charset="0"/>
            </a:endParaRPr>
          </a:p>
          <a:p>
            <a:pPr algn="ctr"/>
            <a:r>
              <a:rPr lang="ru-RU" sz="3200" b="1" i="1" dirty="0" smtClean="0">
                <a:solidFill>
                  <a:srgbClr val="7030A0"/>
                </a:solidFill>
                <a:latin typeface="Arial" pitchFamily="34" charset="0"/>
                <a:cs typeface="Arial" pitchFamily="34" charset="0"/>
              </a:rPr>
              <a:t>МОРЕ ДЫШИТ </a:t>
            </a:r>
            <a:r>
              <a:rPr lang="ru-RU" sz="3200" i="1" dirty="0" smtClean="0">
                <a:solidFill>
                  <a:srgbClr val="7030A0"/>
                </a:solidFill>
                <a:latin typeface="Arial" pitchFamily="34" charset="0"/>
                <a:cs typeface="Arial" pitchFamily="34" charset="0"/>
              </a:rPr>
              <a:t>ПОЛНОЙ ГРУДЬЮ</a:t>
            </a:r>
            <a:endParaRPr lang="ru-RU" sz="3200" i="1" dirty="0">
              <a:solidFill>
                <a:srgbClr val="7030A0"/>
              </a:solidFill>
              <a:latin typeface="Arial" pitchFamily="34" charset="0"/>
              <a:cs typeface="Arial" pitchFamily="34" charset="0"/>
            </a:endParaRPr>
          </a:p>
        </p:txBody>
      </p:sp>
      <p:pic>
        <p:nvPicPr>
          <p:cNvPr id="5123" name="Picture 3"/>
          <p:cNvPicPr>
            <a:picLocks noChangeAspect="1" noChangeArrowheads="1"/>
          </p:cNvPicPr>
          <p:nvPr/>
        </p:nvPicPr>
        <p:blipFill>
          <a:blip r:embed="rId2"/>
          <a:srcRect/>
          <a:stretch>
            <a:fillRect/>
          </a:stretch>
        </p:blipFill>
        <p:spPr bwMode="auto">
          <a:xfrm>
            <a:off x="4857752" y="5715016"/>
            <a:ext cx="3695696" cy="932173"/>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5123"/>
                                        </p:tgtEl>
                                      </p:cBhvr>
                                    </p:animEffect>
                                    <p:set>
                                      <p:cBhvr>
                                        <p:cTn id="7" dur="1" fill="hold">
                                          <p:stCondLst>
                                            <p:cond delay="499"/>
                                          </p:stCondLst>
                                        </p:cTn>
                                        <p:tgtEl>
                                          <p:spTgt spid="51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857256"/>
          </a:xfrm>
        </p:spPr>
        <p:txBody>
          <a:bodyPr>
            <a:normAutofit fontScale="90000"/>
          </a:bodyPr>
          <a:lstStyle/>
          <a:p>
            <a:r>
              <a:rPr lang="ru-RU" dirty="0" smtClean="0">
                <a:solidFill>
                  <a:srgbClr val="006699"/>
                </a:solidFill>
                <a:latin typeface="Arial Black" pitchFamily="34" charset="0"/>
              </a:rPr>
              <a:t/>
            </a:r>
            <a:br>
              <a:rPr lang="ru-RU" dirty="0" smtClean="0">
                <a:solidFill>
                  <a:srgbClr val="006699"/>
                </a:solidFill>
                <a:latin typeface="Arial Black" pitchFamily="34" charset="0"/>
              </a:rPr>
            </a:br>
            <a:r>
              <a:rPr lang="ru-RU" dirty="0" smtClean="0">
                <a:solidFill>
                  <a:srgbClr val="006699"/>
                </a:solidFill>
                <a:latin typeface="Arial Black" pitchFamily="34" charset="0"/>
              </a:rPr>
              <a:t>2. Ответ для друзей</a:t>
            </a:r>
            <a:br>
              <a:rPr lang="ru-RU" dirty="0" smtClean="0">
                <a:solidFill>
                  <a:srgbClr val="006699"/>
                </a:solidFill>
                <a:latin typeface="Arial Black" pitchFamily="34" charset="0"/>
              </a:rPr>
            </a:br>
            <a:endParaRPr lang="ru-RU" dirty="0"/>
          </a:p>
        </p:txBody>
      </p:sp>
      <p:sp>
        <p:nvSpPr>
          <p:cNvPr id="4" name="Прямоугольник 3"/>
          <p:cNvSpPr/>
          <p:nvPr/>
        </p:nvSpPr>
        <p:spPr>
          <a:xfrm>
            <a:off x="428596" y="1214423"/>
            <a:ext cx="8358246" cy="4524315"/>
          </a:xfrm>
          <a:prstGeom prst="rect">
            <a:avLst/>
          </a:prstGeom>
        </p:spPr>
        <p:txBody>
          <a:bodyPr wrap="square">
            <a:spAutoFit/>
          </a:bodyPr>
          <a:lstStyle/>
          <a:p>
            <a:pPr indent="441325" algn="just"/>
            <a:r>
              <a:rPr lang="ru-RU" sz="2400" b="1" dirty="0" smtClean="0">
                <a:solidFill>
                  <a:srgbClr val="000099"/>
                </a:solidFill>
                <a:latin typeface="Arial" pitchFamily="34" charset="0"/>
                <a:cs typeface="Arial" pitchFamily="34" charset="0"/>
              </a:rPr>
              <a:t>Родился в 1868 году в Нижнем Новгороде, в семье красильщика Василия Васильевича Каширина, от дочери его Варвары и пермского мещанина Максима </a:t>
            </a:r>
            <a:r>
              <a:rPr lang="ru-RU" sz="2400" b="1" dirty="0" err="1" smtClean="0">
                <a:solidFill>
                  <a:srgbClr val="000099"/>
                </a:solidFill>
                <a:latin typeface="Arial" pitchFamily="34" charset="0"/>
                <a:cs typeface="Arial" pitchFamily="34" charset="0"/>
              </a:rPr>
              <a:t>Савватиевича</a:t>
            </a:r>
            <a:r>
              <a:rPr lang="ru-RU" sz="2400" b="1" dirty="0" smtClean="0">
                <a:solidFill>
                  <a:srgbClr val="000099"/>
                </a:solidFill>
                <a:latin typeface="Arial" pitchFamily="34" charset="0"/>
                <a:cs typeface="Arial" pitchFamily="34" charset="0"/>
              </a:rPr>
              <a:t> Пешкова… Отец умер в Астрахани, когда мне было пять лет; мать в </a:t>
            </a:r>
            <a:r>
              <a:rPr lang="ru-RU" sz="2400" b="1" dirty="0" err="1" smtClean="0">
                <a:solidFill>
                  <a:srgbClr val="000099"/>
                </a:solidFill>
                <a:latin typeface="Arial" pitchFamily="34" charset="0"/>
                <a:cs typeface="Arial" pitchFamily="34" charset="0"/>
              </a:rPr>
              <a:t>Кунавине</a:t>
            </a:r>
            <a:r>
              <a:rPr lang="ru-RU" sz="2400" b="1" dirty="0" smtClean="0">
                <a:solidFill>
                  <a:srgbClr val="000099"/>
                </a:solidFill>
                <a:latin typeface="Arial" pitchFamily="34" charset="0"/>
                <a:cs typeface="Arial" pitchFamily="34" charset="0"/>
              </a:rPr>
              <a:t> – слободе. По смерти матери дедушка отдал меня в магазин обуви; в ту пору имел я 9 лет от роду... Из «мальчиков» сбежал и поступил в иконописную мастерскую, потом на пароход в поварята, потом в помощники садовника. В сих занятиях прожил до пятнадцати лет, все время занимался усердным чтением. </a:t>
            </a:r>
            <a:endParaRPr lang="ru-RU" sz="2400" b="1" dirty="0">
              <a:solidFill>
                <a:srgbClr val="000099"/>
              </a:solidFill>
              <a:latin typeface="Arial" pitchFamily="34" charset="0"/>
              <a:cs typeface="Arial" pitchFamily="34" charset="0"/>
            </a:endParaRPr>
          </a:p>
        </p:txBody>
      </p:sp>
      <p:sp>
        <p:nvSpPr>
          <p:cNvPr id="5" name="Содержимое 2"/>
          <p:cNvSpPr txBox="1">
            <a:spLocks/>
          </p:cNvSpPr>
          <p:nvPr/>
        </p:nvSpPr>
        <p:spPr>
          <a:xfrm>
            <a:off x="714348" y="5929330"/>
            <a:ext cx="7572428" cy="571504"/>
          </a:xfrm>
          <a:prstGeom prst="rect">
            <a:avLst/>
          </a:prstGeom>
        </p:spPr>
        <p:txBody>
          <a:bodyPr vert="horz" lIns="91440" tIns="45720" rIns="91440" bIns="45720" rtlCol="0">
            <a:normAutofit fontScale="77500" lnSpcReduction="20000"/>
          </a:bodyPr>
          <a:lstStyle/>
          <a:p>
            <a:pPr marL="342900" indent="-342900" algn="ctr">
              <a:spcBef>
                <a:spcPct val="20000"/>
              </a:spcBef>
            </a:pPr>
            <a:r>
              <a:rPr lang="ru-RU" sz="4800" b="1" i="1" dirty="0" smtClean="0">
                <a:solidFill>
                  <a:srgbClr val="C00000"/>
                </a:solidFill>
                <a:latin typeface="Arial" pitchFamily="34" charset="0"/>
                <a:cs typeface="Arial" pitchFamily="34" charset="0"/>
              </a:rPr>
              <a:t>Алексей Максимович Горький </a:t>
            </a:r>
          </a:p>
        </p:txBody>
      </p:sp>
      <p:pic>
        <p:nvPicPr>
          <p:cNvPr id="4098" name="Picture 2" descr="C:\Users\usery\Desktop\тютчев\136110409_3.gif"/>
          <p:cNvPicPr>
            <a:picLocks noChangeAspect="1" noChangeArrowheads="1"/>
          </p:cNvPicPr>
          <p:nvPr/>
        </p:nvPicPr>
        <p:blipFill>
          <a:blip r:embed="rId2"/>
          <a:srcRect/>
          <a:stretch>
            <a:fillRect/>
          </a:stretch>
        </p:blipFill>
        <p:spPr bwMode="auto">
          <a:xfrm>
            <a:off x="428596" y="5572140"/>
            <a:ext cx="8358246" cy="1071570"/>
          </a:xfrm>
          <a:prstGeom prst="rect">
            <a:avLst/>
          </a:prstGeom>
          <a:noFill/>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par>
                          <p:cTn id="8" fill="hold">
                            <p:stCondLst>
                              <p:cond delay="2000"/>
                            </p:stCondLst>
                            <p:childTnLst>
                              <p:par>
                                <p:cTn id="9" presetID="5" presetClass="exit" presetSubtype="10" fill="hold" nodeType="afterEffect">
                                  <p:stCondLst>
                                    <p:cond delay="0"/>
                                  </p:stCondLst>
                                  <p:childTnLst>
                                    <p:animEffect transition="out" filter="checkerboard(across)">
                                      <p:cBhvr>
                                        <p:cTn id="10" dur="500"/>
                                        <p:tgtEl>
                                          <p:spTgt spid="4098"/>
                                        </p:tgtEl>
                                      </p:cBhvr>
                                    </p:animEffect>
                                    <p:set>
                                      <p:cBhvr>
                                        <p:cTn id="11" dur="1" fill="hold">
                                          <p:stCondLst>
                                            <p:cond delay="499"/>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1071570"/>
          </a:xfrm>
        </p:spPr>
        <p:txBody>
          <a:bodyPr>
            <a:normAutofit fontScale="90000"/>
          </a:bodyPr>
          <a:lstStyle/>
          <a:p>
            <a:r>
              <a:rPr lang="ru-RU" dirty="0" smtClean="0">
                <a:solidFill>
                  <a:srgbClr val="006699"/>
                </a:solidFill>
                <a:latin typeface="Arial Black" pitchFamily="34" charset="0"/>
              </a:rPr>
              <a:t/>
            </a:r>
            <a:br>
              <a:rPr lang="ru-RU" dirty="0" smtClean="0">
                <a:solidFill>
                  <a:srgbClr val="006699"/>
                </a:solidFill>
                <a:latin typeface="Arial Black" pitchFamily="34" charset="0"/>
              </a:rPr>
            </a:br>
            <a:r>
              <a:rPr lang="ru-RU" dirty="0" smtClean="0">
                <a:solidFill>
                  <a:srgbClr val="006699"/>
                </a:solidFill>
                <a:latin typeface="Arial Black" pitchFamily="34" charset="0"/>
              </a:rPr>
              <a:t>3. Ответ для друзей</a:t>
            </a:r>
            <a:br>
              <a:rPr lang="ru-RU" dirty="0" smtClean="0">
                <a:solidFill>
                  <a:srgbClr val="006699"/>
                </a:solidFill>
                <a:latin typeface="Arial Black" pitchFamily="34" charset="0"/>
              </a:rPr>
            </a:br>
            <a:endParaRPr lang="ru-RU" dirty="0"/>
          </a:p>
        </p:txBody>
      </p:sp>
      <p:sp>
        <p:nvSpPr>
          <p:cNvPr id="4" name="Прямоугольник 3"/>
          <p:cNvSpPr/>
          <p:nvPr/>
        </p:nvSpPr>
        <p:spPr>
          <a:xfrm>
            <a:off x="428596" y="1357298"/>
            <a:ext cx="8358246" cy="1754326"/>
          </a:xfrm>
          <a:prstGeom prst="rect">
            <a:avLst/>
          </a:prstGeom>
        </p:spPr>
        <p:txBody>
          <a:bodyPr wrap="square">
            <a:spAutoFit/>
          </a:bodyPr>
          <a:lstStyle/>
          <a:p>
            <a:pPr algn="ctr"/>
            <a:r>
              <a:rPr lang="ru-RU" sz="3600" b="1" dirty="0" smtClean="0">
                <a:solidFill>
                  <a:srgbClr val="000099"/>
                </a:solidFill>
                <a:latin typeface="Arial" pitchFamily="34" charset="0"/>
                <a:cs typeface="Arial" pitchFamily="34" charset="0"/>
              </a:rPr>
              <a:t>Дополните слово в названии известного произведения</a:t>
            </a:r>
          </a:p>
          <a:p>
            <a:pPr algn="ctr"/>
            <a:r>
              <a:rPr lang="ru-RU" sz="3600" b="1" dirty="0" smtClean="0">
                <a:solidFill>
                  <a:srgbClr val="000099"/>
                </a:solidFill>
                <a:latin typeface="Arial" pitchFamily="34" charset="0"/>
                <a:cs typeface="Arial" pitchFamily="34" charset="0"/>
              </a:rPr>
              <a:t> Н.С. Лескова </a:t>
            </a:r>
            <a:endParaRPr lang="ru-RU" sz="3600" b="1" dirty="0">
              <a:solidFill>
                <a:srgbClr val="000099"/>
              </a:solidFill>
              <a:latin typeface="Arial" pitchFamily="34" charset="0"/>
              <a:cs typeface="Arial" pitchFamily="34" charset="0"/>
            </a:endParaRPr>
          </a:p>
        </p:txBody>
      </p:sp>
      <p:sp>
        <p:nvSpPr>
          <p:cNvPr id="5" name="Содержимое 2"/>
          <p:cNvSpPr txBox="1">
            <a:spLocks/>
          </p:cNvSpPr>
          <p:nvPr/>
        </p:nvSpPr>
        <p:spPr>
          <a:xfrm>
            <a:off x="4429124" y="3714752"/>
            <a:ext cx="2571768" cy="571504"/>
          </a:xfrm>
          <a:prstGeom prst="rect">
            <a:avLst/>
          </a:prstGeom>
        </p:spPr>
        <p:txBody>
          <a:bodyPr vert="horz" lIns="91440" tIns="45720" rIns="91440" bIns="45720" rtlCol="0">
            <a:normAutofit fontScale="40000" lnSpcReduction="20000"/>
          </a:bodyPr>
          <a:lstStyle/>
          <a:p>
            <a:pPr marL="342900" indent="-342900" algn="ctr">
              <a:spcBef>
                <a:spcPct val="20000"/>
              </a:spcBef>
            </a:pPr>
            <a:r>
              <a:rPr lang="ru-RU" sz="4800" b="1" i="1" dirty="0" smtClean="0">
                <a:solidFill>
                  <a:srgbClr val="C00000"/>
                </a:solidFill>
                <a:latin typeface="Arial" pitchFamily="34" charset="0"/>
                <a:cs typeface="Arial" pitchFamily="34" charset="0"/>
              </a:rPr>
              <a:t> </a:t>
            </a:r>
            <a:r>
              <a:rPr lang="ru-RU" sz="9000" b="1" i="1" dirty="0" smtClean="0">
                <a:solidFill>
                  <a:srgbClr val="C00000"/>
                </a:solidFill>
                <a:latin typeface="Arial" pitchFamily="34" charset="0"/>
                <a:cs typeface="Arial" pitchFamily="34" charset="0"/>
              </a:rPr>
              <a:t>на часах</a:t>
            </a:r>
          </a:p>
        </p:txBody>
      </p:sp>
      <p:sp>
        <p:nvSpPr>
          <p:cNvPr id="7" name="Содержимое 2"/>
          <p:cNvSpPr txBox="1">
            <a:spLocks/>
          </p:cNvSpPr>
          <p:nvPr/>
        </p:nvSpPr>
        <p:spPr>
          <a:xfrm>
            <a:off x="857224" y="3786190"/>
            <a:ext cx="7572428" cy="571504"/>
          </a:xfrm>
          <a:prstGeom prst="rect">
            <a:avLst/>
          </a:prstGeom>
        </p:spPr>
        <p:txBody>
          <a:bodyPr vert="horz" lIns="91440" tIns="45720" rIns="91440" bIns="45720" rtlCol="0">
            <a:normAutofit fontScale="77500" lnSpcReduction="20000"/>
          </a:bodyPr>
          <a:lstStyle/>
          <a:p>
            <a:pPr marL="342900" indent="-342900" algn="ctr">
              <a:spcBef>
                <a:spcPct val="20000"/>
              </a:spcBef>
            </a:pPr>
            <a:r>
              <a:rPr lang="ru-RU" sz="4800" b="1" i="1" dirty="0" smtClean="0">
                <a:solidFill>
                  <a:srgbClr val="C00000"/>
                </a:solidFill>
                <a:latin typeface="Arial" pitchFamily="34" charset="0"/>
                <a:cs typeface="Arial" pitchFamily="34" charset="0"/>
              </a:rPr>
              <a:t>«</a:t>
            </a:r>
            <a:r>
              <a:rPr lang="ru-RU" sz="4800" b="1" i="1" dirty="0" err="1" smtClean="0">
                <a:solidFill>
                  <a:srgbClr val="C00000"/>
                </a:solidFill>
                <a:latin typeface="Arial" pitchFamily="34" charset="0"/>
                <a:cs typeface="Arial" pitchFamily="34" charset="0"/>
              </a:rPr>
              <a:t>Человек</a:t>
            </a:r>
            <a:r>
              <a:rPr lang="ru-RU" sz="4800" dirty="0" err="1" smtClean="0">
                <a:solidFill>
                  <a:srgbClr val="C00000"/>
                </a:solidFill>
                <a:latin typeface="Arial" pitchFamily="34" charset="0"/>
                <a:cs typeface="Arial" pitchFamily="34" charset="0"/>
              </a:rPr>
              <a:t>___________</a:t>
            </a:r>
            <a:r>
              <a:rPr lang="ru-RU" sz="4800" b="1" i="1" dirty="0" smtClean="0">
                <a:solidFill>
                  <a:srgbClr val="C00000"/>
                </a:solidFill>
                <a:latin typeface="Arial" pitchFamily="34" charset="0"/>
                <a:cs typeface="Arial" pitchFamily="34" charset="0"/>
              </a:rPr>
              <a:t>»</a:t>
            </a:r>
          </a:p>
        </p:txBody>
      </p:sp>
      <p:pic>
        <p:nvPicPr>
          <p:cNvPr id="6146" name="Picture 2"/>
          <p:cNvPicPr>
            <a:picLocks noChangeAspect="1" noChangeArrowheads="1"/>
          </p:cNvPicPr>
          <p:nvPr/>
        </p:nvPicPr>
        <p:blipFill>
          <a:blip r:embed="rId3"/>
          <a:srcRect/>
          <a:stretch>
            <a:fillRect/>
          </a:stretch>
        </p:blipFill>
        <p:spPr bwMode="auto">
          <a:xfrm>
            <a:off x="4572000" y="3000372"/>
            <a:ext cx="2266936" cy="1472496"/>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6146"/>
                                        </p:tgtEl>
                                      </p:cBhvr>
                                    </p:animEffect>
                                    <p:set>
                                      <p:cBhvr>
                                        <p:cTn id="7" dur="1" fill="hold">
                                          <p:stCondLst>
                                            <p:cond delay="4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lum bright="20000"/>
          </a:blip>
          <a:srcRect l="1577" t="3273" r="1923"/>
          <a:stretch>
            <a:fillRect/>
          </a:stretch>
        </p:blipFill>
        <p:spPr bwMode="auto">
          <a:xfrm>
            <a:off x="0" y="0"/>
            <a:ext cx="9144000" cy="6858000"/>
          </a:xfrm>
          <a:prstGeom prst="rect">
            <a:avLst/>
          </a:prstGeom>
          <a:noFill/>
          <a:ln w="9525">
            <a:noFill/>
            <a:miter lim="800000"/>
            <a:headEnd/>
            <a:tailEnd/>
          </a:ln>
          <a:effectLst/>
        </p:spPr>
      </p:pic>
      <p:sp>
        <p:nvSpPr>
          <p:cNvPr id="3" name="Содержимое 2"/>
          <p:cNvSpPr>
            <a:spLocks noGrp="1"/>
          </p:cNvSpPr>
          <p:nvPr>
            <p:ph idx="1"/>
          </p:nvPr>
        </p:nvSpPr>
        <p:spPr>
          <a:xfrm>
            <a:off x="1571604" y="3071810"/>
            <a:ext cx="6000792" cy="1785950"/>
          </a:xfrm>
          <a:solidFill>
            <a:schemeClr val="accent5">
              <a:lumMod val="20000"/>
              <a:lumOff val="80000"/>
            </a:schemeClr>
          </a:solidFill>
          <a:ln>
            <a:solidFill>
              <a:schemeClr val="accent1"/>
            </a:solidFill>
            <a:prstDash val="lgDash"/>
          </a:ln>
        </p:spPr>
        <p:txBody>
          <a:bodyPr>
            <a:normAutofit/>
          </a:bodyPr>
          <a:lstStyle/>
          <a:p>
            <a:pPr algn="ctr">
              <a:buNone/>
            </a:pPr>
            <a:r>
              <a:rPr lang="ru-RU" sz="4800" dirty="0" smtClean="0">
                <a:solidFill>
                  <a:srgbClr val="006699"/>
                </a:solidFill>
                <a:latin typeface="Arial Black" pitchFamily="34" charset="0"/>
              </a:rPr>
              <a:t>Два вопроса - один ответ</a:t>
            </a:r>
          </a:p>
        </p:txBody>
      </p:sp>
      <p:sp>
        <p:nvSpPr>
          <p:cNvPr id="2" name="Заголовок 1"/>
          <p:cNvSpPr>
            <a:spLocks noGrp="1"/>
          </p:cNvSpPr>
          <p:nvPr>
            <p:ph type="title"/>
          </p:nvPr>
        </p:nvSpPr>
        <p:spPr>
          <a:xfrm>
            <a:off x="2071670" y="2071678"/>
            <a:ext cx="4857784" cy="857256"/>
          </a:xfrm>
          <a:solidFill>
            <a:schemeClr val="accent6">
              <a:lumMod val="20000"/>
              <a:lumOff val="80000"/>
            </a:schemeClr>
          </a:solidFill>
          <a:ln>
            <a:solidFill>
              <a:schemeClr val="accent6">
                <a:lumMod val="75000"/>
              </a:schemeClr>
            </a:solidFill>
          </a:ln>
        </p:spPr>
        <p:txBody>
          <a:bodyPr>
            <a:normAutofit fontScale="90000"/>
          </a:bodyPr>
          <a:lstStyle/>
          <a:p>
            <a:r>
              <a:rPr lang="ru-RU" sz="6600" dirty="0" smtClean="0">
                <a:solidFill>
                  <a:srgbClr val="FF0000"/>
                </a:solidFill>
                <a:latin typeface="Arial Black" pitchFamily="34" charset="0"/>
                <a:cs typeface="Narkisim" pitchFamily="34" charset="-79"/>
              </a:rPr>
              <a:t>2</a:t>
            </a:r>
            <a:r>
              <a:rPr lang="en-US" sz="6600" dirty="0" smtClean="0">
                <a:solidFill>
                  <a:srgbClr val="FF0000"/>
                </a:solidFill>
                <a:latin typeface="Arial Black" pitchFamily="34" charset="0"/>
                <a:cs typeface="Narkisim" pitchFamily="34" charset="-79"/>
              </a:rPr>
              <a:t> </a:t>
            </a:r>
            <a:r>
              <a:rPr lang="ru-RU" sz="6600" dirty="0" smtClean="0">
                <a:solidFill>
                  <a:srgbClr val="FF0000"/>
                </a:solidFill>
                <a:latin typeface="Arial Black" pitchFamily="34" charset="0"/>
                <a:cs typeface="Narkisim" pitchFamily="34" charset="-79"/>
              </a:rPr>
              <a:t>раунд</a:t>
            </a:r>
            <a:endParaRPr lang="ru-RU" sz="6600" dirty="0">
              <a:solidFill>
                <a:srgbClr val="FF0000"/>
              </a:solidFill>
              <a:latin typeface="Arial Black" pitchFamily="34" charset="0"/>
              <a:cs typeface="Narkisim" pitchFamily="34" charset="-79"/>
            </a:endParaRPr>
          </a:p>
        </p:txBody>
      </p:sp>
    </p:spTree>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lum bright="20000"/>
          </a:blip>
          <a:srcRect l="1577" t="3273" r="1923"/>
          <a:stretch>
            <a:fillRect/>
          </a:stretch>
        </p:blipFill>
        <p:spPr bwMode="auto">
          <a:xfrm>
            <a:off x="0" y="0"/>
            <a:ext cx="9144000" cy="6858000"/>
          </a:xfrm>
          <a:prstGeom prst="rect">
            <a:avLst/>
          </a:prstGeom>
          <a:noFill/>
          <a:ln w="9525">
            <a:noFill/>
            <a:miter lim="800000"/>
            <a:headEnd/>
            <a:tailEnd/>
          </a:ln>
          <a:effectLst/>
        </p:spPr>
      </p:pic>
      <p:sp>
        <p:nvSpPr>
          <p:cNvPr id="6" name="Содержимое 2"/>
          <p:cNvSpPr>
            <a:spLocks noGrp="1"/>
          </p:cNvSpPr>
          <p:nvPr>
            <p:ph idx="1"/>
          </p:nvPr>
        </p:nvSpPr>
        <p:spPr>
          <a:xfrm>
            <a:off x="1500166" y="2285992"/>
            <a:ext cx="6286544" cy="2000264"/>
          </a:xfrm>
          <a:noFill/>
          <a:ln>
            <a:solidFill>
              <a:schemeClr val="accent1"/>
            </a:solidFill>
            <a:prstDash val="lgDash"/>
          </a:ln>
        </p:spPr>
        <p:txBody>
          <a:bodyPr>
            <a:normAutofit/>
          </a:bodyPr>
          <a:lstStyle/>
          <a:p>
            <a:pPr algn="ctr">
              <a:buNone/>
            </a:pPr>
            <a:r>
              <a:rPr lang="ru-RU" sz="4800" dirty="0" smtClean="0">
                <a:solidFill>
                  <a:srgbClr val="006699"/>
                </a:solidFill>
                <a:latin typeface="Arial Black" pitchFamily="34" charset="0"/>
              </a:rPr>
              <a:t>«Тёплый хлеб»</a:t>
            </a:r>
          </a:p>
          <a:p>
            <a:pPr algn="ctr">
              <a:buNone/>
            </a:pPr>
            <a:r>
              <a:rPr lang="ru-RU" sz="4400" dirty="0" smtClean="0">
                <a:solidFill>
                  <a:srgbClr val="006699"/>
                </a:solidFill>
                <a:latin typeface="Arial Black" pitchFamily="34" charset="0"/>
              </a:rPr>
              <a:t>К.Г.Паустовский</a:t>
            </a:r>
          </a:p>
          <a:p>
            <a:pPr algn="ctr">
              <a:buNone/>
            </a:pPr>
            <a:endParaRPr lang="ru-RU" sz="4800" dirty="0" smtClean="0">
              <a:solidFill>
                <a:srgbClr val="006699"/>
              </a:solidFill>
              <a:latin typeface="Arial Black" pitchFamily="34" charset="0"/>
            </a:endParaRPr>
          </a:p>
          <a:p>
            <a:pPr algn="ctr">
              <a:buNone/>
            </a:pPr>
            <a:endParaRPr lang="ru-RU" sz="4800" dirty="0" smtClean="0">
              <a:solidFill>
                <a:srgbClr val="006699"/>
              </a:solidFill>
              <a:latin typeface="Arial Black" pitchFamily="34" charset="0"/>
            </a:endParaRPr>
          </a:p>
        </p:txBody>
      </p:sp>
      <p:pic>
        <p:nvPicPr>
          <p:cNvPr id="8194" name="Picture 2"/>
          <p:cNvPicPr>
            <a:picLocks noChangeAspect="1" noChangeArrowheads="1"/>
          </p:cNvPicPr>
          <p:nvPr/>
        </p:nvPicPr>
        <p:blipFill>
          <a:blip r:embed="rId3"/>
          <a:srcRect/>
          <a:stretch>
            <a:fillRect/>
          </a:stretch>
        </p:blipFill>
        <p:spPr bwMode="auto">
          <a:xfrm>
            <a:off x="1428728" y="2143116"/>
            <a:ext cx="6468939" cy="2714644"/>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8194"/>
                                        </p:tgtEl>
                                      </p:cBhvr>
                                    </p:animEffect>
                                    <p:set>
                                      <p:cBhvr>
                                        <p:cTn id="7" dur="1" fill="hold">
                                          <p:stCondLst>
                                            <p:cond delay="499"/>
                                          </p:stCondLst>
                                        </p:cTn>
                                        <p:tgtEl>
                                          <p:spTgt spid="81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y\Desktop\тютчев\1633357870_619401_url — копия.jpeg"/>
          <p:cNvPicPr>
            <a:picLocks noChangeAspect="1" noChangeArrowheads="1"/>
          </p:cNvPicPr>
          <p:nvPr/>
        </p:nvPicPr>
        <p:blipFill>
          <a:blip r:embed="rId2"/>
          <a:srcRect/>
          <a:stretch>
            <a:fillRect/>
          </a:stretch>
        </p:blipFill>
        <p:spPr bwMode="auto">
          <a:xfrm>
            <a:off x="0" y="658091"/>
            <a:ext cx="9144000" cy="6199909"/>
          </a:xfrm>
          <a:prstGeom prst="rect">
            <a:avLst/>
          </a:prstGeom>
          <a:noFill/>
        </p:spPr>
      </p:pic>
      <p:sp>
        <p:nvSpPr>
          <p:cNvPr id="3" name="Содержимое 2"/>
          <p:cNvSpPr>
            <a:spLocks noGrp="1"/>
          </p:cNvSpPr>
          <p:nvPr>
            <p:ph idx="1"/>
          </p:nvPr>
        </p:nvSpPr>
        <p:spPr>
          <a:xfrm>
            <a:off x="3714744" y="1285860"/>
            <a:ext cx="4429156" cy="1785950"/>
          </a:xfrm>
        </p:spPr>
        <p:txBody>
          <a:bodyPr>
            <a:normAutofit/>
          </a:bodyPr>
          <a:lstStyle/>
          <a:p>
            <a:pPr algn="ctr">
              <a:buNone/>
            </a:pPr>
            <a:r>
              <a:rPr lang="ru-RU" sz="4800" dirty="0" smtClean="0">
                <a:solidFill>
                  <a:srgbClr val="006699"/>
                </a:solidFill>
                <a:latin typeface="Arial Black" pitchFamily="34" charset="0"/>
              </a:rPr>
              <a:t>Вопрос </a:t>
            </a:r>
          </a:p>
          <a:p>
            <a:pPr algn="ctr">
              <a:buNone/>
            </a:pPr>
            <a:r>
              <a:rPr lang="ru-RU" sz="4800" dirty="0" smtClean="0">
                <a:solidFill>
                  <a:srgbClr val="006699"/>
                </a:solidFill>
                <a:latin typeface="Arial Black" pitchFamily="34" charset="0"/>
              </a:rPr>
              <a:t>для друзей</a:t>
            </a:r>
            <a:endParaRPr lang="ru-RU" sz="4800" dirty="0">
              <a:solidFill>
                <a:srgbClr val="006699"/>
              </a:solidFill>
              <a:latin typeface="Arial Black" pitchFamily="34" charset="0"/>
            </a:endParaRPr>
          </a:p>
        </p:txBody>
      </p:sp>
      <p:sp>
        <p:nvSpPr>
          <p:cNvPr id="2" name="Заголовок 1"/>
          <p:cNvSpPr>
            <a:spLocks noGrp="1"/>
          </p:cNvSpPr>
          <p:nvPr>
            <p:ph type="title"/>
          </p:nvPr>
        </p:nvSpPr>
        <p:spPr>
          <a:xfrm>
            <a:off x="3714744" y="285728"/>
            <a:ext cx="4857784" cy="857256"/>
          </a:xfrm>
          <a:solidFill>
            <a:schemeClr val="accent6">
              <a:lumMod val="20000"/>
              <a:lumOff val="80000"/>
            </a:schemeClr>
          </a:solidFill>
          <a:ln>
            <a:solidFill>
              <a:schemeClr val="accent6">
                <a:lumMod val="75000"/>
              </a:schemeClr>
            </a:solidFill>
          </a:ln>
        </p:spPr>
        <p:txBody>
          <a:bodyPr>
            <a:normAutofit fontScale="90000"/>
          </a:bodyPr>
          <a:lstStyle/>
          <a:p>
            <a:r>
              <a:rPr lang="en-US" sz="6600" dirty="0" smtClean="0">
                <a:solidFill>
                  <a:srgbClr val="FF0000"/>
                </a:solidFill>
                <a:latin typeface="Arial Black" pitchFamily="34" charset="0"/>
                <a:cs typeface="Narkisim" pitchFamily="34" charset="-79"/>
              </a:rPr>
              <a:t>1 </a:t>
            </a:r>
            <a:r>
              <a:rPr lang="ru-RU" sz="6600" dirty="0" smtClean="0">
                <a:solidFill>
                  <a:srgbClr val="FF0000"/>
                </a:solidFill>
                <a:latin typeface="Arial Black" pitchFamily="34" charset="0"/>
                <a:cs typeface="Narkisim" pitchFamily="34" charset="-79"/>
              </a:rPr>
              <a:t>раунд</a:t>
            </a:r>
            <a:endParaRPr lang="ru-RU" sz="6600" dirty="0">
              <a:solidFill>
                <a:srgbClr val="FF0000"/>
              </a:solidFill>
              <a:latin typeface="Arial Black" pitchFamily="34" charset="0"/>
              <a:cs typeface="Narkisim" pitchFamily="34" charset="-79"/>
            </a:endParaRPr>
          </a:p>
        </p:txBody>
      </p:sp>
      <p:pic>
        <p:nvPicPr>
          <p:cNvPr id="5" name="Picture 2" descr="http://img1.liveinternet.ru/images/attach/c/10/108/947/108947313_33.png"/>
          <p:cNvPicPr>
            <a:picLocks noChangeAspect="1" noChangeArrowheads="1"/>
          </p:cNvPicPr>
          <p:nvPr/>
        </p:nvPicPr>
        <p:blipFill>
          <a:blip r:embed="rId3">
            <a:extLst>
              <a:ext uri="{28A0092B-C50C-407E-A947-70E740481C1C}">
                <a14:useLocalDpi xmlns="" xmlns:a14="http://schemas.microsoft.com/office/drawing/2010/main" xmlns:lc="http://schemas.openxmlformats.org/drawingml/2006/lockedCanvas" val="0"/>
              </a:ext>
            </a:extLst>
          </a:blip>
          <a:srcRect/>
          <a:stretch>
            <a:fillRect/>
          </a:stretch>
        </p:blipFill>
        <p:spPr bwMode="auto">
          <a:xfrm>
            <a:off x="7500958" y="2571744"/>
            <a:ext cx="1643042" cy="1643042"/>
          </a:xfrm>
          <a:prstGeom prst="rect">
            <a:avLst/>
          </a:prstGeom>
          <a:noFill/>
          <a:extLst>
            <a:ext uri="{909E8E84-426E-40DD-AFC4-6F175D3DCCD1}">
              <a14:hiddenFill xmlns="" xmlns:a14="http://schemas.microsoft.com/office/drawing/2010/main" xmlns:lc="http://schemas.openxmlformats.org/drawingml/2006/lockedCanvas">
                <a:solidFill>
                  <a:srgbClr val="FFFFFF"/>
                </a:solidFill>
              </a14:hiddenFill>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lum bright="20000"/>
          </a:blip>
          <a:srcRect l="1577" t="3273" r="1923"/>
          <a:stretch>
            <a:fillRect/>
          </a:stretch>
        </p:blipFill>
        <p:spPr bwMode="auto">
          <a:xfrm>
            <a:off x="0" y="0"/>
            <a:ext cx="9144000" cy="6858000"/>
          </a:xfrm>
          <a:prstGeom prst="rect">
            <a:avLst/>
          </a:prstGeom>
          <a:noFill/>
          <a:ln w="9525">
            <a:noFill/>
            <a:miter lim="800000"/>
            <a:headEnd/>
            <a:tailEnd/>
          </a:ln>
          <a:effectLst/>
        </p:spPr>
      </p:pic>
      <p:sp>
        <p:nvSpPr>
          <p:cNvPr id="6" name="Содержимое 2"/>
          <p:cNvSpPr>
            <a:spLocks noGrp="1"/>
          </p:cNvSpPr>
          <p:nvPr>
            <p:ph idx="1"/>
          </p:nvPr>
        </p:nvSpPr>
        <p:spPr>
          <a:xfrm>
            <a:off x="1214414" y="2285992"/>
            <a:ext cx="6715172" cy="2571768"/>
          </a:xfrm>
          <a:noFill/>
          <a:ln>
            <a:solidFill>
              <a:schemeClr val="accent1"/>
            </a:solidFill>
            <a:prstDash val="lgDash"/>
          </a:ln>
        </p:spPr>
        <p:txBody>
          <a:bodyPr>
            <a:normAutofit/>
          </a:bodyPr>
          <a:lstStyle/>
          <a:p>
            <a:pPr algn="ctr">
              <a:buNone/>
            </a:pPr>
            <a:r>
              <a:rPr lang="ru-RU" sz="4800" dirty="0" smtClean="0">
                <a:solidFill>
                  <a:srgbClr val="006699"/>
                </a:solidFill>
                <a:latin typeface="Arial Black" pitchFamily="34" charset="0"/>
              </a:rPr>
              <a:t>«Уроки французского»</a:t>
            </a:r>
          </a:p>
          <a:p>
            <a:pPr algn="ctr">
              <a:buNone/>
            </a:pPr>
            <a:r>
              <a:rPr lang="ru-RU" sz="4400" dirty="0" smtClean="0">
                <a:solidFill>
                  <a:srgbClr val="006699"/>
                </a:solidFill>
                <a:latin typeface="Arial Black" pitchFamily="34" charset="0"/>
              </a:rPr>
              <a:t>В.Г. Распутин</a:t>
            </a:r>
          </a:p>
          <a:p>
            <a:pPr algn="ctr">
              <a:buNone/>
            </a:pPr>
            <a:endParaRPr lang="ru-RU" sz="4800" dirty="0" smtClean="0">
              <a:solidFill>
                <a:srgbClr val="006699"/>
              </a:solidFill>
              <a:latin typeface="Arial Black" pitchFamily="34" charset="0"/>
            </a:endParaRPr>
          </a:p>
          <a:p>
            <a:pPr algn="ctr">
              <a:buNone/>
            </a:pPr>
            <a:endParaRPr lang="ru-RU" sz="4800" dirty="0" smtClean="0">
              <a:solidFill>
                <a:srgbClr val="006699"/>
              </a:solidFill>
              <a:latin typeface="Arial Black" pitchFamily="34" charset="0"/>
            </a:endParaRPr>
          </a:p>
        </p:txBody>
      </p:sp>
      <p:pic>
        <p:nvPicPr>
          <p:cNvPr id="4" name="Picture 2"/>
          <p:cNvPicPr>
            <a:picLocks noChangeAspect="1" noChangeArrowheads="1"/>
          </p:cNvPicPr>
          <p:nvPr/>
        </p:nvPicPr>
        <p:blipFill>
          <a:blip r:embed="rId3"/>
          <a:srcRect/>
          <a:stretch>
            <a:fillRect/>
          </a:stretch>
        </p:blipFill>
        <p:spPr bwMode="auto">
          <a:xfrm>
            <a:off x="1285852" y="2143116"/>
            <a:ext cx="6683253" cy="2804579"/>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descr="Циновка"/>
          <p:cNvSpPr>
            <a:spLocks noChangeArrowheads="1"/>
          </p:cNvSpPr>
          <p:nvPr/>
        </p:nvSpPr>
        <p:spPr bwMode="auto">
          <a:xfrm>
            <a:off x="0" y="0"/>
            <a:ext cx="9144000" cy="6858000"/>
          </a:xfrm>
          <a:prstGeom prst="rect">
            <a:avLst/>
          </a:prstGeom>
          <a:blipFill dpi="0" rotWithShape="1">
            <a:blip r:embed="rId2"/>
            <a:srcRect/>
            <a:tile tx="0" ty="0" sx="100000" sy="100000" flip="none" algn="tl"/>
          </a:blipFill>
          <a:ln w="9525">
            <a:solidFill>
              <a:schemeClr val="tx1"/>
            </a:solidFill>
            <a:miter lim="800000"/>
            <a:headEnd/>
            <a:tailEnd/>
          </a:ln>
        </p:spPr>
        <p:txBody>
          <a:bodyPr wrap="none" anchor="ctr"/>
          <a:lstStyle/>
          <a:p>
            <a:pPr algn="ctr"/>
            <a:r>
              <a:rPr lang="ru-RU">
                <a:solidFill>
                  <a:schemeClr val="bg1"/>
                </a:solidFill>
              </a:rPr>
              <a:t>в</a:t>
            </a:r>
          </a:p>
        </p:txBody>
      </p:sp>
      <p:sp>
        <p:nvSpPr>
          <p:cNvPr id="7" name="AutoShape 5"/>
          <p:cNvSpPr>
            <a:spLocks noChangeArrowheads="1"/>
          </p:cNvSpPr>
          <p:nvPr/>
        </p:nvSpPr>
        <p:spPr bwMode="auto">
          <a:xfrm>
            <a:off x="500034" y="928670"/>
            <a:ext cx="8305800" cy="4876800"/>
          </a:xfrm>
          <a:prstGeom prst="plaque">
            <a:avLst>
              <a:gd name="adj" fmla="val 16667"/>
            </a:avLst>
          </a:prstGeom>
          <a:solidFill>
            <a:srgbClr val="FFFFCC"/>
          </a:solidFill>
          <a:ln w="76200" cmpd="tri">
            <a:solidFill>
              <a:srgbClr val="FFCC66"/>
            </a:solidFill>
            <a:miter lim="800000"/>
            <a:headEnd/>
            <a:tailEnd/>
          </a:ln>
        </p:spPr>
        <p:txBody>
          <a:bodyPr wrap="none" anchor="ctr"/>
          <a:lstStyle/>
          <a:p>
            <a:endParaRPr lang="ru-RU" b="1"/>
          </a:p>
          <a:p>
            <a:endParaRPr lang="ru-RU" b="1"/>
          </a:p>
          <a:p>
            <a:endParaRPr lang="ru-RU" b="1"/>
          </a:p>
          <a:p>
            <a:endParaRPr lang="ru-RU" b="1"/>
          </a:p>
          <a:p>
            <a:endParaRPr lang="ru-RU" b="1"/>
          </a:p>
          <a:p>
            <a:endParaRPr lang="ru-RU" b="1"/>
          </a:p>
          <a:p>
            <a:endParaRPr lang="ru-RU" b="1"/>
          </a:p>
          <a:p>
            <a:endParaRPr lang="ru-RU" b="1"/>
          </a:p>
          <a:p>
            <a:endParaRPr lang="ru-RU" b="1"/>
          </a:p>
          <a:p>
            <a:endParaRPr lang="ru-RU" b="1"/>
          </a:p>
          <a:p>
            <a:endParaRPr lang="ru-RU" b="1"/>
          </a:p>
          <a:p>
            <a:endParaRPr lang="ru-RU" b="1"/>
          </a:p>
          <a:p>
            <a:endParaRPr lang="ru-RU" b="1"/>
          </a:p>
          <a:p>
            <a:r>
              <a:rPr lang="ru-RU" b="1"/>
              <a:t>.</a:t>
            </a:r>
          </a:p>
        </p:txBody>
      </p:sp>
      <p:sp>
        <p:nvSpPr>
          <p:cNvPr id="2" name="Заголовок 1"/>
          <p:cNvSpPr>
            <a:spLocks noGrp="1"/>
          </p:cNvSpPr>
          <p:nvPr>
            <p:ph type="title"/>
          </p:nvPr>
        </p:nvSpPr>
        <p:spPr>
          <a:xfrm>
            <a:off x="2285984" y="1357298"/>
            <a:ext cx="4857784" cy="857256"/>
          </a:xfrm>
          <a:solidFill>
            <a:schemeClr val="accent6">
              <a:lumMod val="20000"/>
              <a:lumOff val="80000"/>
            </a:schemeClr>
          </a:solidFill>
          <a:ln>
            <a:solidFill>
              <a:schemeClr val="accent6">
                <a:lumMod val="75000"/>
              </a:schemeClr>
            </a:solidFill>
          </a:ln>
        </p:spPr>
        <p:txBody>
          <a:bodyPr>
            <a:normAutofit fontScale="90000"/>
          </a:bodyPr>
          <a:lstStyle/>
          <a:p>
            <a:r>
              <a:rPr lang="ru-RU" sz="6600" dirty="0" smtClean="0">
                <a:solidFill>
                  <a:srgbClr val="FF0000"/>
                </a:solidFill>
                <a:latin typeface="Arial Black" pitchFamily="34" charset="0"/>
                <a:cs typeface="Narkisim" pitchFamily="34" charset="-79"/>
              </a:rPr>
              <a:t>3</a:t>
            </a:r>
            <a:r>
              <a:rPr lang="en-US" sz="6600" dirty="0" smtClean="0">
                <a:solidFill>
                  <a:srgbClr val="FF0000"/>
                </a:solidFill>
                <a:latin typeface="Arial Black" pitchFamily="34" charset="0"/>
                <a:cs typeface="Narkisim" pitchFamily="34" charset="-79"/>
              </a:rPr>
              <a:t> </a:t>
            </a:r>
            <a:r>
              <a:rPr lang="ru-RU" sz="6600" dirty="0" smtClean="0">
                <a:solidFill>
                  <a:srgbClr val="FF0000"/>
                </a:solidFill>
                <a:latin typeface="Arial Black" pitchFamily="34" charset="0"/>
                <a:cs typeface="Narkisim" pitchFamily="34" charset="-79"/>
              </a:rPr>
              <a:t>раунд</a:t>
            </a:r>
            <a:endParaRPr lang="ru-RU" sz="6600" dirty="0">
              <a:solidFill>
                <a:srgbClr val="FF0000"/>
              </a:solidFill>
              <a:latin typeface="Arial Black" pitchFamily="34" charset="0"/>
              <a:cs typeface="Narkisim" pitchFamily="34" charset="-79"/>
            </a:endParaRPr>
          </a:p>
        </p:txBody>
      </p:sp>
      <p:sp>
        <p:nvSpPr>
          <p:cNvPr id="3" name="Содержимое 2"/>
          <p:cNvSpPr>
            <a:spLocks noGrp="1"/>
          </p:cNvSpPr>
          <p:nvPr>
            <p:ph idx="1"/>
          </p:nvPr>
        </p:nvSpPr>
        <p:spPr>
          <a:xfrm>
            <a:off x="1714480" y="2857496"/>
            <a:ext cx="6000792" cy="1000132"/>
          </a:xfrm>
          <a:solidFill>
            <a:schemeClr val="accent5">
              <a:lumMod val="20000"/>
              <a:lumOff val="80000"/>
            </a:schemeClr>
          </a:solidFill>
          <a:ln>
            <a:solidFill>
              <a:schemeClr val="accent1"/>
            </a:solidFill>
            <a:prstDash val="lgDash"/>
          </a:ln>
        </p:spPr>
        <p:txBody>
          <a:bodyPr>
            <a:normAutofit/>
          </a:bodyPr>
          <a:lstStyle/>
          <a:p>
            <a:pPr algn="ctr">
              <a:buNone/>
            </a:pPr>
            <a:r>
              <a:rPr lang="ru-RU" sz="4800" dirty="0" smtClean="0">
                <a:solidFill>
                  <a:srgbClr val="006699"/>
                </a:solidFill>
                <a:latin typeface="Arial Black" pitchFamily="34" charset="0"/>
              </a:rPr>
              <a:t>Только факты</a:t>
            </a: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www.smolzoo.ru/img/thumb.php?id=art/696.jpg"/>
          <p:cNvPicPr>
            <a:picLocks noChangeAspect="1" noChangeArrowheads="1"/>
          </p:cNvPicPr>
          <p:nvPr/>
        </p:nvPicPr>
        <p:blipFill>
          <a:blip r:embed="rId2" cstate="print">
            <a:lum bright="10000"/>
            <a:extLst>
              <a:ext uri="{28A0092B-C50C-407E-A947-70E740481C1C}">
                <a14:useLocalDpi xmlns="" xmlns:a14="http://schemas.microsoft.com/office/drawing/2010/main" val="0"/>
              </a:ext>
            </a:extLst>
          </a:blip>
          <a:srcRect/>
          <a:stretch>
            <a:fillRect/>
          </a:stretch>
        </p:blipFill>
        <p:spPr bwMode="auto">
          <a:xfrm flipH="1">
            <a:off x="7429520" y="5072074"/>
            <a:ext cx="1471481" cy="1440356"/>
          </a:xfrm>
          <a:prstGeom prst="rect">
            <a:avLst/>
          </a:prstGeom>
          <a:noFill/>
          <a:extLst>
            <a:ext uri="{909E8E84-426E-40DD-AFC4-6F175D3DCCD1}">
              <a14:hiddenFill xmlns="" xmlns:a14="http://schemas.microsoft.com/office/drawing/2010/main">
                <a:solidFill>
                  <a:srgbClr val="FFFFFF"/>
                </a:solidFill>
              </a14:hiddenFill>
            </a:ext>
          </a:extLst>
        </p:spPr>
      </p:pic>
      <p:sp>
        <p:nvSpPr>
          <p:cNvPr id="3" name="Содержимое 2"/>
          <p:cNvSpPr>
            <a:spLocks noGrp="1"/>
          </p:cNvSpPr>
          <p:nvPr>
            <p:ph idx="1"/>
          </p:nvPr>
        </p:nvSpPr>
        <p:spPr>
          <a:xfrm>
            <a:off x="500034" y="1500174"/>
            <a:ext cx="8229600" cy="2971808"/>
          </a:xfrm>
        </p:spPr>
        <p:txBody>
          <a:bodyPr>
            <a:normAutofit fontScale="92500" lnSpcReduction="10000"/>
          </a:bodyPr>
          <a:lstStyle/>
          <a:p>
            <a:pPr marL="514350" indent="-514350">
              <a:buNone/>
            </a:pPr>
            <a:r>
              <a:rPr lang="ru-RU" b="1" dirty="0" smtClean="0">
                <a:solidFill>
                  <a:srgbClr val="000099"/>
                </a:solidFill>
              </a:rPr>
              <a:t>1. Начал работать в 10 лет, чтобы помочь  матери содержать семью</a:t>
            </a:r>
          </a:p>
          <a:p>
            <a:pPr marL="514350" indent="-514350">
              <a:buNone/>
            </a:pPr>
            <a:r>
              <a:rPr lang="ru-RU" b="1" dirty="0" smtClean="0">
                <a:solidFill>
                  <a:srgbClr val="000099"/>
                </a:solidFill>
              </a:rPr>
              <a:t>2. В 20 лет выпускал журнал «Почта духов».</a:t>
            </a:r>
          </a:p>
          <a:p>
            <a:pPr marL="514350" indent="-514350">
              <a:buNone/>
            </a:pPr>
            <a:r>
              <a:rPr lang="ru-RU" b="1" dirty="0" smtClean="0">
                <a:solidFill>
                  <a:srgbClr val="000099"/>
                </a:solidFill>
              </a:rPr>
              <a:t>3. Большая часть сюжетов  его произведений перекликается с сюжетами произведений Эзопа и Лафонтена.</a:t>
            </a:r>
          </a:p>
        </p:txBody>
      </p:sp>
      <p:sp>
        <p:nvSpPr>
          <p:cNvPr id="4" name="Содержимое 2"/>
          <p:cNvSpPr txBox="1">
            <a:spLocks/>
          </p:cNvSpPr>
          <p:nvPr/>
        </p:nvSpPr>
        <p:spPr>
          <a:xfrm>
            <a:off x="1571604" y="285728"/>
            <a:ext cx="6000792" cy="1000132"/>
          </a:xfrm>
          <a:prstGeom prst="rect">
            <a:avLst/>
          </a:prstGeom>
          <a:solidFill>
            <a:schemeClr val="accent5">
              <a:lumMod val="20000"/>
              <a:lumOff val="80000"/>
            </a:schemeClr>
          </a:solidFill>
          <a:ln>
            <a:solidFill>
              <a:schemeClr val="accent1"/>
            </a:solidFill>
            <a:prstDash val="lgDash"/>
          </a:ln>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4800" b="0" i="0" u="none" strike="noStrike" kern="1200" cap="none" spc="0" normalizeH="0" baseline="0" noProof="0" smtClean="0">
                <a:ln>
                  <a:noFill/>
                </a:ln>
                <a:solidFill>
                  <a:srgbClr val="006699"/>
                </a:solidFill>
                <a:effectLst/>
                <a:uLnTx/>
                <a:uFillTx/>
                <a:latin typeface="Arial Black" pitchFamily="34" charset="0"/>
                <a:ea typeface="+mn-ea"/>
                <a:cs typeface="+mn-cs"/>
              </a:rPr>
              <a:t>Только факты</a:t>
            </a:r>
            <a:endParaRPr kumimoji="0" lang="ru-RU" sz="4800" b="0"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
        <p:nvSpPr>
          <p:cNvPr id="5" name="Прямоугольник 4"/>
          <p:cNvSpPr/>
          <p:nvPr/>
        </p:nvSpPr>
        <p:spPr>
          <a:xfrm>
            <a:off x="500034" y="4143380"/>
            <a:ext cx="8143932" cy="1015663"/>
          </a:xfrm>
          <a:prstGeom prst="rect">
            <a:avLst/>
          </a:prstGeom>
          <a:ln>
            <a:noFill/>
          </a:ln>
        </p:spPr>
        <p:txBody>
          <a:bodyPr wrap="square">
            <a:spAutoFit/>
          </a:bodyPr>
          <a:lstStyle/>
          <a:p>
            <a:pPr marL="514350" indent="-514350">
              <a:buNone/>
            </a:pPr>
            <a:r>
              <a:rPr lang="ru-RU" sz="3000" b="1" dirty="0" smtClean="0">
                <a:solidFill>
                  <a:srgbClr val="FF0000"/>
                </a:solidFill>
              </a:rPr>
              <a:t>4. В наследство от рано умершего отца достался огромный сундук с книгами.</a:t>
            </a:r>
          </a:p>
        </p:txBody>
      </p:sp>
      <p:sp>
        <p:nvSpPr>
          <p:cNvPr id="6" name="Прямоугольник 5"/>
          <p:cNvSpPr/>
          <p:nvPr/>
        </p:nvSpPr>
        <p:spPr>
          <a:xfrm>
            <a:off x="428596" y="5286388"/>
            <a:ext cx="8215370" cy="1015663"/>
          </a:xfrm>
          <a:prstGeom prst="rect">
            <a:avLst/>
          </a:prstGeom>
          <a:ln>
            <a:noFill/>
          </a:ln>
        </p:spPr>
        <p:txBody>
          <a:bodyPr wrap="square">
            <a:spAutoFit/>
          </a:bodyPr>
          <a:lstStyle/>
          <a:p>
            <a:pPr marL="514350" indent="-514350">
              <a:buNone/>
            </a:pPr>
            <a:r>
              <a:rPr lang="ru-RU" sz="3000" b="1" dirty="0" smtClean="0">
                <a:solidFill>
                  <a:srgbClr val="FF0000"/>
                </a:solidFill>
              </a:rPr>
              <a:t>5. До того, как стал баснописцем, написал несколько комедий, пьес, трагедий. </a:t>
            </a:r>
            <a:endParaRPr lang="ru-RU" sz="3000" b="1" dirty="0">
              <a:solidFill>
                <a:srgbClr val="FF0000"/>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85918" y="5500702"/>
            <a:ext cx="5715040" cy="928694"/>
          </a:xfrm>
          <a:solidFill>
            <a:schemeClr val="accent5">
              <a:lumMod val="20000"/>
              <a:lumOff val="80000"/>
            </a:schemeClr>
          </a:solidFill>
          <a:ln>
            <a:solidFill>
              <a:schemeClr val="accent1"/>
            </a:solidFill>
            <a:prstDash val="lgDash"/>
          </a:ln>
        </p:spPr>
        <p:txBody>
          <a:bodyPr>
            <a:normAutofit fontScale="70000" lnSpcReduction="20000"/>
          </a:bodyPr>
          <a:lstStyle/>
          <a:p>
            <a:pPr algn="ctr">
              <a:buNone/>
            </a:pPr>
            <a:r>
              <a:rPr lang="ru-RU" sz="4800" dirty="0" smtClean="0">
                <a:solidFill>
                  <a:srgbClr val="006699"/>
                </a:solidFill>
                <a:latin typeface="Arial Black" pitchFamily="34" charset="0"/>
              </a:rPr>
              <a:t>Иван Андреевич Крылов</a:t>
            </a:r>
          </a:p>
        </p:txBody>
      </p:sp>
      <p:pic>
        <p:nvPicPr>
          <p:cNvPr id="1026" name="Picture 2" descr="C:\Users\usery\Desktop\тютчев\scale_1200.png"/>
          <p:cNvPicPr>
            <a:picLocks noChangeAspect="1" noChangeArrowheads="1"/>
          </p:cNvPicPr>
          <p:nvPr/>
        </p:nvPicPr>
        <p:blipFill>
          <a:blip r:embed="rId2"/>
          <a:srcRect/>
          <a:stretch>
            <a:fillRect/>
          </a:stretch>
        </p:blipFill>
        <p:spPr bwMode="auto">
          <a:xfrm>
            <a:off x="2786050" y="357166"/>
            <a:ext cx="4000528" cy="4998555"/>
          </a:xfrm>
          <a:prstGeom prst="rect">
            <a:avLst/>
          </a:prstGeom>
          <a:noFill/>
        </p:spPr>
      </p:pic>
      <p:sp>
        <p:nvSpPr>
          <p:cNvPr id="7" name="AutoShape 5"/>
          <p:cNvSpPr>
            <a:spLocks noChangeArrowheads="1"/>
          </p:cNvSpPr>
          <p:nvPr/>
        </p:nvSpPr>
        <p:spPr bwMode="auto">
          <a:xfrm>
            <a:off x="428596" y="214290"/>
            <a:ext cx="8358246" cy="6357982"/>
          </a:xfrm>
          <a:prstGeom prst="plaque">
            <a:avLst>
              <a:gd name="adj" fmla="val 16667"/>
            </a:avLst>
          </a:prstGeom>
          <a:solidFill>
            <a:srgbClr val="FFFFCC"/>
          </a:solidFill>
          <a:ln w="76200" cmpd="tri">
            <a:solidFill>
              <a:srgbClr val="FFCC66"/>
            </a:solidFill>
            <a:miter lim="800000"/>
            <a:headEnd/>
            <a:tailEnd/>
          </a:ln>
        </p:spPr>
        <p:txBody>
          <a:bodyPr wrap="none" anchor="ctr"/>
          <a:lstStyle/>
          <a:p>
            <a:endParaRPr lang="ru-RU" b="1"/>
          </a:p>
          <a:p>
            <a:endParaRPr lang="ru-RU" b="1"/>
          </a:p>
          <a:p>
            <a:endParaRPr lang="ru-RU" b="1"/>
          </a:p>
          <a:p>
            <a:endParaRPr lang="ru-RU" b="1"/>
          </a:p>
          <a:p>
            <a:endParaRPr lang="ru-RU" b="1"/>
          </a:p>
          <a:p>
            <a:endParaRPr lang="ru-RU" b="1"/>
          </a:p>
          <a:p>
            <a:endParaRPr lang="ru-RU" b="1"/>
          </a:p>
          <a:p>
            <a:endParaRPr lang="ru-RU" b="1"/>
          </a:p>
          <a:p>
            <a:endParaRPr lang="ru-RU" b="1"/>
          </a:p>
          <a:p>
            <a:endParaRPr lang="ru-RU" b="1"/>
          </a:p>
          <a:p>
            <a:endParaRPr lang="ru-RU" b="1"/>
          </a:p>
          <a:p>
            <a:endParaRPr lang="ru-RU" b="1"/>
          </a:p>
          <a:p>
            <a:endParaRPr lang="ru-RU" b="1"/>
          </a:p>
          <a:p>
            <a:r>
              <a:rPr lang="ru-RU" b="1"/>
              <a:t>.</a:t>
            </a:r>
          </a:p>
        </p:txBody>
      </p:sp>
      <p:sp>
        <p:nvSpPr>
          <p:cNvPr id="9" name="Содержимое 2"/>
          <p:cNvSpPr txBox="1">
            <a:spLocks/>
          </p:cNvSpPr>
          <p:nvPr/>
        </p:nvSpPr>
        <p:spPr>
          <a:xfrm>
            <a:off x="1785918" y="2357430"/>
            <a:ext cx="6000792" cy="1214446"/>
          </a:xfrm>
          <a:prstGeom prst="rect">
            <a:avLst/>
          </a:prstGeom>
          <a:solidFill>
            <a:schemeClr val="accent6">
              <a:lumMod val="20000"/>
              <a:lumOff val="80000"/>
            </a:schemeClr>
          </a:solidFill>
          <a:ln>
            <a:solidFill>
              <a:schemeClr val="accent1"/>
            </a:solidFill>
            <a:prstDash val="lgDash"/>
          </a:ln>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6600" dirty="0" smtClean="0">
                <a:solidFill>
                  <a:srgbClr val="006699"/>
                </a:solidFill>
                <a:latin typeface="Arial Black" pitchFamily="34" charset="0"/>
              </a:rPr>
              <a:t>Ответ </a:t>
            </a:r>
            <a:endParaRPr kumimoji="0" lang="ru-RU" sz="6600" b="0"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cTn>
                              </p:par>
                            </p:childTnLst>
                          </p:cTn>
                        </p:par>
                        <p:par>
                          <p:cTn id="8" fill="hold">
                            <p:stCondLst>
                              <p:cond delay="2000"/>
                            </p:stCondLst>
                            <p:childTnLst>
                              <p:par>
                                <p:cTn id="9" presetID="8" presetClass="exit" presetSubtype="16" fill="hold" grpId="0" nodeType="afterEffect">
                                  <p:stCondLst>
                                    <p:cond delay="0"/>
                                  </p:stCondLst>
                                  <p:childTnLst>
                                    <p:animEffect transition="out" filter="diamond(in)">
                                      <p:cBhvr>
                                        <p:cTn id="10" dur="2000"/>
                                        <p:tgtEl>
                                          <p:spTgt spid="7"/>
                                        </p:tgtEl>
                                      </p:cBhvr>
                                    </p:animEffect>
                                    <p:set>
                                      <p:cBhvr>
                                        <p:cTn id="11"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y\YandexDisk\Загрузки\a5a241b341421e38b9afa3ec84142598.jpg"/>
          <p:cNvPicPr>
            <a:picLocks noChangeAspect="1" noChangeArrowheads="1"/>
          </p:cNvPicPr>
          <p:nvPr/>
        </p:nvPicPr>
        <p:blipFill>
          <a:blip r:embed="rId3">
            <a:lum bright="30000" contrast="30000"/>
          </a:blip>
          <a:srcRect l="7317" r="4878" b="9756"/>
          <a:stretch>
            <a:fillRect/>
          </a:stretch>
        </p:blipFill>
        <p:spPr bwMode="auto">
          <a:xfrm>
            <a:off x="1928794" y="1714488"/>
            <a:ext cx="5143536" cy="4857760"/>
          </a:xfrm>
          <a:prstGeom prst="rect">
            <a:avLst/>
          </a:prstGeom>
          <a:noFill/>
        </p:spPr>
      </p:pic>
      <p:sp>
        <p:nvSpPr>
          <p:cNvPr id="3" name="Содержимое 2"/>
          <p:cNvSpPr>
            <a:spLocks noGrp="1"/>
          </p:cNvSpPr>
          <p:nvPr>
            <p:ph idx="1"/>
          </p:nvPr>
        </p:nvSpPr>
        <p:spPr>
          <a:xfrm>
            <a:off x="1071538" y="1428736"/>
            <a:ext cx="6858048" cy="2714644"/>
          </a:xfrm>
        </p:spPr>
        <p:txBody>
          <a:bodyPr>
            <a:normAutofit fontScale="62500" lnSpcReduction="20000"/>
          </a:bodyPr>
          <a:lstStyle/>
          <a:p>
            <a:pPr algn="ctr">
              <a:buNone/>
            </a:pPr>
            <a:r>
              <a:rPr lang="ru-RU" sz="9800" dirty="0" smtClean="0">
                <a:solidFill>
                  <a:srgbClr val="006699"/>
                </a:solidFill>
                <a:latin typeface="Arial Black" pitchFamily="34" charset="0"/>
              </a:rPr>
              <a:t>Блиц</a:t>
            </a:r>
          </a:p>
          <a:p>
            <a:pPr algn="ctr">
              <a:buNone/>
            </a:pPr>
            <a:r>
              <a:rPr lang="ru-RU" sz="9800" dirty="0" smtClean="0">
                <a:solidFill>
                  <a:srgbClr val="006699"/>
                </a:solidFill>
                <a:latin typeface="Arial Black" pitchFamily="34" charset="0"/>
              </a:rPr>
              <a:t>(немец. </a:t>
            </a:r>
            <a:r>
              <a:rPr lang="en-US" sz="9800" dirty="0" smtClean="0">
                <a:solidFill>
                  <a:srgbClr val="006699"/>
                </a:solidFill>
                <a:latin typeface="Arial Black" pitchFamily="34" charset="0"/>
              </a:rPr>
              <a:t>blitz</a:t>
            </a:r>
            <a:r>
              <a:rPr lang="ru-RU" sz="9800" dirty="0" smtClean="0">
                <a:solidFill>
                  <a:srgbClr val="006699"/>
                </a:solidFill>
                <a:latin typeface="Arial Black" pitchFamily="34" charset="0"/>
              </a:rPr>
              <a:t> -</a:t>
            </a:r>
            <a:r>
              <a:rPr lang="en-US" sz="9800" dirty="0" smtClean="0">
                <a:solidFill>
                  <a:srgbClr val="006699"/>
                </a:solidFill>
                <a:latin typeface="Arial Black" pitchFamily="34" charset="0"/>
              </a:rPr>
              <a:t> </a:t>
            </a:r>
            <a:r>
              <a:rPr lang="ru-RU" sz="9800" dirty="0" smtClean="0">
                <a:solidFill>
                  <a:srgbClr val="006699"/>
                </a:solidFill>
                <a:latin typeface="Arial Black" pitchFamily="34" charset="0"/>
              </a:rPr>
              <a:t>молния)</a:t>
            </a:r>
          </a:p>
        </p:txBody>
      </p:sp>
      <p:sp>
        <p:nvSpPr>
          <p:cNvPr id="2" name="Заголовок 1"/>
          <p:cNvSpPr>
            <a:spLocks noGrp="1"/>
          </p:cNvSpPr>
          <p:nvPr>
            <p:ph type="title"/>
          </p:nvPr>
        </p:nvSpPr>
        <p:spPr>
          <a:xfrm>
            <a:off x="2214546" y="214290"/>
            <a:ext cx="4857784" cy="857256"/>
          </a:xfrm>
          <a:solidFill>
            <a:schemeClr val="accent6">
              <a:lumMod val="20000"/>
              <a:lumOff val="80000"/>
            </a:schemeClr>
          </a:solidFill>
          <a:ln>
            <a:solidFill>
              <a:schemeClr val="accent6">
                <a:lumMod val="75000"/>
              </a:schemeClr>
            </a:solidFill>
          </a:ln>
        </p:spPr>
        <p:txBody>
          <a:bodyPr>
            <a:normAutofit fontScale="90000"/>
          </a:bodyPr>
          <a:lstStyle/>
          <a:p>
            <a:r>
              <a:rPr lang="ru-RU" sz="6600" dirty="0" smtClean="0">
                <a:solidFill>
                  <a:srgbClr val="FF0000"/>
                </a:solidFill>
                <a:latin typeface="Arial Black" pitchFamily="34" charset="0"/>
                <a:cs typeface="Narkisim" pitchFamily="34" charset="-79"/>
              </a:rPr>
              <a:t>4 раунд</a:t>
            </a:r>
            <a:endParaRPr lang="ru-RU" sz="6600" dirty="0">
              <a:solidFill>
                <a:srgbClr val="FF0000"/>
              </a:solidFill>
              <a:latin typeface="Arial Black" pitchFamily="34" charset="0"/>
              <a:cs typeface="Narkisim" pitchFamily="34" charset="-79"/>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Horizont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a:ln>
            <a:solidFill>
              <a:schemeClr val="accent6">
                <a:lumMod val="50000"/>
              </a:schemeClr>
            </a:solidFill>
          </a:ln>
        </p:spPr>
        <p:txBody>
          <a:bodyPr>
            <a:noAutofit/>
          </a:bodyPr>
          <a:lstStyle/>
          <a:p>
            <a:pPr algn="ctr">
              <a:buNone/>
            </a:pPr>
            <a:r>
              <a:rPr lang="ru-RU" sz="8000" b="1" dirty="0" smtClean="0">
                <a:solidFill>
                  <a:srgbClr val="C00000"/>
                </a:solidFill>
                <a:latin typeface="Arial" pitchFamily="34" charset="0"/>
                <a:cs typeface="Arial" pitchFamily="34" charset="0"/>
              </a:rPr>
              <a:t>Кто победил?...</a:t>
            </a:r>
            <a:endParaRPr lang="ru-RU" sz="8000" b="1" dirty="0">
              <a:solidFill>
                <a:srgbClr val="C00000"/>
              </a:solidFill>
              <a:latin typeface="Arial" pitchFamily="34" charset="0"/>
              <a:cs typeface="Arial" pitchFamily="34" charset="0"/>
            </a:endParaRPr>
          </a:p>
        </p:txBody>
      </p:sp>
      <p:pic>
        <p:nvPicPr>
          <p:cNvPr id="4" name="Picture 2" descr="C:\Users\usery\Desktop\тютчев\kisspng-trophy-gold-medal-clip-art-winner-5ab92742157b99.825539651522083650088.jpg"/>
          <p:cNvPicPr>
            <a:picLocks noChangeAspect="1" noChangeArrowheads="1"/>
          </p:cNvPicPr>
          <p:nvPr/>
        </p:nvPicPr>
        <p:blipFill>
          <a:blip r:embed="rId2" cstate="print">
            <a:lum bright="20000" contrast="40000"/>
          </a:blip>
          <a:srcRect/>
          <a:stretch>
            <a:fillRect/>
          </a:stretch>
        </p:blipFill>
        <p:spPr bwMode="auto">
          <a:xfrm>
            <a:off x="2143108" y="1643050"/>
            <a:ext cx="4982773" cy="4429132"/>
          </a:xfrm>
          <a:prstGeom prst="rect">
            <a:avLst/>
          </a:prstGeom>
          <a:noFill/>
          <a:ln>
            <a:solidFill>
              <a:srgbClr val="CC0066"/>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71538" y="1571612"/>
            <a:ext cx="6858048" cy="2000264"/>
          </a:xfrm>
        </p:spPr>
        <p:txBody>
          <a:bodyPr>
            <a:normAutofit fontScale="70000" lnSpcReduction="20000"/>
          </a:bodyPr>
          <a:lstStyle/>
          <a:p>
            <a:pPr algn="ctr">
              <a:buNone/>
            </a:pPr>
            <a:r>
              <a:rPr lang="ru-RU" sz="9800" dirty="0" smtClean="0">
                <a:solidFill>
                  <a:srgbClr val="006699"/>
                </a:solidFill>
                <a:latin typeface="Arial Black" pitchFamily="34" charset="0"/>
              </a:rPr>
              <a:t>Каждый </a:t>
            </a:r>
          </a:p>
          <a:p>
            <a:pPr algn="ctr">
              <a:buNone/>
            </a:pPr>
            <a:r>
              <a:rPr lang="ru-RU" sz="9800" dirty="0" smtClean="0">
                <a:solidFill>
                  <a:srgbClr val="006699"/>
                </a:solidFill>
                <a:latin typeface="Arial Black" pitchFamily="34" charset="0"/>
              </a:rPr>
              <a:t>за себя</a:t>
            </a:r>
          </a:p>
        </p:txBody>
      </p:sp>
      <p:sp>
        <p:nvSpPr>
          <p:cNvPr id="2" name="Заголовок 1"/>
          <p:cNvSpPr>
            <a:spLocks noGrp="1"/>
          </p:cNvSpPr>
          <p:nvPr>
            <p:ph type="title"/>
          </p:nvPr>
        </p:nvSpPr>
        <p:spPr>
          <a:xfrm>
            <a:off x="2214546" y="214290"/>
            <a:ext cx="4857784" cy="857256"/>
          </a:xfrm>
          <a:solidFill>
            <a:schemeClr val="accent6">
              <a:lumMod val="20000"/>
              <a:lumOff val="80000"/>
            </a:schemeClr>
          </a:solidFill>
          <a:ln>
            <a:solidFill>
              <a:schemeClr val="accent6">
                <a:lumMod val="75000"/>
              </a:schemeClr>
            </a:solidFill>
          </a:ln>
        </p:spPr>
        <p:txBody>
          <a:bodyPr>
            <a:normAutofit fontScale="90000"/>
          </a:bodyPr>
          <a:lstStyle/>
          <a:p>
            <a:r>
              <a:rPr lang="ru-RU" sz="6600" dirty="0" smtClean="0">
                <a:solidFill>
                  <a:srgbClr val="FF0000"/>
                </a:solidFill>
                <a:latin typeface="Arial Black" pitchFamily="34" charset="0"/>
                <a:cs typeface="Narkisim" pitchFamily="34" charset="-79"/>
              </a:rPr>
              <a:t>5 раунд</a:t>
            </a:r>
            <a:endParaRPr lang="ru-RU" sz="6600" dirty="0">
              <a:solidFill>
                <a:srgbClr val="FF0000"/>
              </a:solidFill>
              <a:latin typeface="Arial Black" pitchFamily="34" charset="0"/>
              <a:cs typeface="Narkisim" pitchFamily="34" charset="-79"/>
            </a:endParaRPr>
          </a:p>
        </p:txBody>
      </p:sp>
      <p:pic>
        <p:nvPicPr>
          <p:cNvPr id="3074" name="Picture 2" descr="C:\Users\usery\Desktop\тютчев\hello_html_m2c25c8b.jpg"/>
          <p:cNvPicPr>
            <a:picLocks noChangeAspect="1" noChangeArrowheads="1"/>
          </p:cNvPicPr>
          <p:nvPr/>
        </p:nvPicPr>
        <p:blipFill>
          <a:blip r:embed="rId3">
            <a:lum bright="10000" contrast="40000"/>
          </a:blip>
          <a:srcRect t="22277" b="24257"/>
          <a:stretch>
            <a:fillRect/>
          </a:stretch>
        </p:blipFill>
        <p:spPr bwMode="auto">
          <a:xfrm>
            <a:off x="138115" y="3500438"/>
            <a:ext cx="9005885" cy="2857520"/>
          </a:xfrm>
          <a:prstGeom prst="rect">
            <a:avLst/>
          </a:prstGeom>
          <a:noFill/>
        </p:spPr>
      </p:pic>
    </p:spTree>
  </p:cSld>
  <p:clrMapOvr>
    <a:masterClrMapping/>
  </p:clrMapOvr>
  <p:transition>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1357298"/>
            <a:ext cx="3714776" cy="1214446"/>
          </a:xfrm>
          <a:ln>
            <a:solidFill>
              <a:srgbClr val="000099"/>
            </a:solidFill>
          </a:ln>
        </p:spPr>
        <p:txBody>
          <a:bodyPr>
            <a:noAutofit/>
          </a:bodyPr>
          <a:lstStyle/>
          <a:p>
            <a:pPr>
              <a:buNone/>
            </a:pPr>
            <a:r>
              <a:rPr lang="ru-RU" sz="8000" dirty="0" smtClean="0">
                <a:solidFill>
                  <a:srgbClr val="006699"/>
                </a:solidFill>
                <a:latin typeface="Arial Black" pitchFamily="34" charset="0"/>
              </a:rPr>
              <a:t>1) </a:t>
            </a:r>
            <a:r>
              <a:rPr lang="ru-RU" sz="8000" dirty="0" smtClean="0">
                <a:solidFill>
                  <a:srgbClr val="FF0000"/>
                </a:solidFill>
                <a:latin typeface="Arial Black" pitchFamily="34" charset="0"/>
              </a:rPr>
              <a:t>236</a:t>
            </a:r>
          </a:p>
        </p:txBody>
      </p:sp>
      <p:sp>
        <p:nvSpPr>
          <p:cNvPr id="2" name="Заголовок 1"/>
          <p:cNvSpPr>
            <a:spLocks noGrp="1"/>
          </p:cNvSpPr>
          <p:nvPr>
            <p:ph type="title"/>
          </p:nvPr>
        </p:nvSpPr>
        <p:spPr>
          <a:xfrm>
            <a:off x="357158" y="285728"/>
            <a:ext cx="8358246" cy="857256"/>
          </a:xfrm>
          <a:solidFill>
            <a:schemeClr val="accent6">
              <a:lumMod val="20000"/>
              <a:lumOff val="80000"/>
            </a:schemeClr>
          </a:solidFill>
          <a:ln>
            <a:solidFill>
              <a:schemeClr val="accent6">
                <a:lumMod val="75000"/>
              </a:schemeClr>
            </a:solidFill>
          </a:ln>
        </p:spPr>
        <p:txBody>
          <a:bodyPr>
            <a:normAutofit fontScale="90000"/>
          </a:bodyPr>
          <a:lstStyle/>
          <a:p>
            <a:r>
              <a:rPr lang="ru-RU" sz="6600" dirty="0" smtClean="0">
                <a:solidFill>
                  <a:srgbClr val="FF0000"/>
                </a:solidFill>
                <a:latin typeface="Arial Black" pitchFamily="34" charset="0"/>
                <a:cs typeface="Narkisim" pitchFamily="34" charset="-79"/>
              </a:rPr>
              <a:t>Ответы</a:t>
            </a:r>
            <a:r>
              <a:rPr lang="en-US" sz="6600" dirty="0" smtClean="0">
                <a:solidFill>
                  <a:srgbClr val="FF0000"/>
                </a:solidFill>
                <a:latin typeface="Arial Black" pitchFamily="34" charset="0"/>
                <a:cs typeface="Narkisim" pitchFamily="34" charset="-79"/>
              </a:rPr>
              <a:t> </a:t>
            </a:r>
            <a:r>
              <a:rPr lang="en-US" sz="6600" dirty="0" smtClean="0">
                <a:solidFill>
                  <a:srgbClr val="FF0000"/>
                </a:solidFill>
                <a:latin typeface="Arial Black" pitchFamily="34" charset="0"/>
                <a:cs typeface="Narkisim" pitchFamily="34" charset="-79"/>
              </a:rPr>
              <a:t>– </a:t>
            </a:r>
            <a:r>
              <a:rPr lang="ru-RU" sz="6600" dirty="0" smtClean="0">
                <a:solidFill>
                  <a:srgbClr val="FF0000"/>
                </a:solidFill>
                <a:latin typeface="Arial Black" pitchFamily="34" charset="0"/>
                <a:cs typeface="Narkisim" pitchFamily="34" charset="-79"/>
              </a:rPr>
              <a:t>числа!</a:t>
            </a:r>
            <a:endParaRPr lang="ru-RU" sz="6600" dirty="0">
              <a:solidFill>
                <a:srgbClr val="FF0000"/>
              </a:solidFill>
              <a:latin typeface="Arial Black" pitchFamily="34" charset="0"/>
              <a:cs typeface="Narkisim" pitchFamily="34" charset="-79"/>
            </a:endParaRPr>
          </a:p>
        </p:txBody>
      </p:sp>
      <p:sp>
        <p:nvSpPr>
          <p:cNvPr id="5" name="Содержимое 2"/>
          <p:cNvSpPr txBox="1">
            <a:spLocks/>
          </p:cNvSpPr>
          <p:nvPr/>
        </p:nvSpPr>
        <p:spPr>
          <a:xfrm>
            <a:off x="357158" y="2714620"/>
            <a:ext cx="3714776" cy="1214446"/>
          </a:xfrm>
          <a:prstGeom prst="rect">
            <a:avLst/>
          </a:prstGeom>
          <a:ln>
            <a:solidFill>
              <a:srgbClr val="000099"/>
            </a:solidFill>
          </a:ln>
        </p:spPr>
        <p:txBody>
          <a:bodyPr vert="horz" lIns="91440" tIns="45720" rIns="91440" bIns="45720" rtlCol="0">
            <a:noAutofit/>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lang="ru-RU" sz="8000" dirty="0" smtClean="0">
                <a:solidFill>
                  <a:srgbClr val="006699"/>
                </a:solidFill>
                <a:latin typeface="Arial Black" pitchFamily="34" charset="0"/>
              </a:rPr>
              <a:t>2)</a:t>
            </a:r>
            <a:r>
              <a:rPr kumimoji="0" lang="ru-RU" sz="8000" b="0" i="0" u="none" strike="noStrike" kern="1200" cap="none" spc="0" normalizeH="0" baseline="0" noProof="0" dirty="0" smtClean="0">
                <a:ln>
                  <a:noFill/>
                </a:ln>
                <a:solidFill>
                  <a:srgbClr val="006699"/>
                </a:solidFill>
                <a:effectLst/>
                <a:uLnTx/>
                <a:uFillTx/>
                <a:latin typeface="Arial Black" pitchFamily="34" charset="0"/>
                <a:ea typeface="+mn-ea"/>
                <a:cs typeface="+mn-cs"/>
              </a:rPr>
              <a:t> </a:t>
            </a:r>
            <a:r>
              <a:rPr lang="ru-RU" sz="8000" dirty="0" smtClean="0">
                <a:solidFill>
                  <a:srgbClr val="CC0066"/>
                </a:solidFill>
                <a:latin typeface="Arial Black" pitchFamily="34" charset="0"/>
              </a:rPr>
              <a:t>5</a:t>
            </a:r>
            <a:endParaRPr kumimoji="0" lang="ru-RU" sz="8000" b="0" i="0" u="none" strike="noStrike" kern="1200" cap="none" spc="0" normalizeH="0" baseline="0" noProof="0" dirty="0" smtClean="0">
              <a:ln>
                <a:noFill/>
              </a:ln>
              <a:solidFill>
                <a:srgbClr val="CC0066"/>
              </a:solidFill>
              <a:effectLst/>
              <a:uLnTx/>
              <a:uFillTx/>
              <a:latin typeface="Arial Black" pitchFamily="34" charset="0"/>
              <a:ea typeface="+mn-ea"/>
              <a:cs typeface="+mn-cs"/>
            </a:endParaRPr>
          </a:p>
        </p:txBody>
      </p:sp>
      <p:sp>
        <p:nvSpPr>
          <p:cNvPr id="6" name="Содержимое 2"/>
          <p:cNvSpPr txBox="1">
            <a:spLocks/>
          </p:cNvSpPr>
          <p:nvPr/>
        </p:nvSpPr>
        <p:spPr>
          <a:xfrm>
            <a:off x="357158" y="4071942"/>
            <a:ext cx="3714776" cy="1214446"/>
          </a:xfrm>
          <a:prstGeom prst="rect">
            <a:avLst/>
          </a:prstGeom>
          <a:ln>
            <a:solidFill>
              <a:srgbClr val="000099"/>
            </a:solidFill>
          </a:ln>
        </p:spPr>
        <p:txBody>
          <a:bodyPr vert="horz" lIns="91440" tIns="45720" rIns="91440" bIns="45720" rtlCol="0">
            <a:noAutofit/>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lang="ru-RU" sz="8000" dirty="0" smtClean="0">
                <a:solidFill>
                  <a:srgbClr val="006699"/>
                </a:solidFill>
                <a:latin typeface="Arial Black" pitchFamily="34" charset="0"/>
              </a:rPr>
              <a:t>3)</a:t>
            </a:r>
            <a:r>
              <a:rPr kumimoji="0" lang="ru-RU" sz="8000" b="0" i="0" u="none" strike="noStrike" kern="1200" cap="none" spc="0" normalizeH="0" baseline="0" noProof="0" dirty="0" smtClean="0">
                <a:ln>
                  <a:noFill/>
                </a:ln>
                <a:solidFill>
                  <a:srgbClr val="006699"/>
                </a:solidFill>
                <a:effectLst/>
                <a:uLnTx/>
                <a:uFillTx/>
                <a:latin typeface="Arial Black" pitchFamily="34" charset="0"/>
                <a:ea typeface="+mn-ea"/>
                <a:cs typeface="+mn-cs"/>
              </a:rPr>
              <a:t> </a:t>
            </a:r>
            <a:r>
              <a:rPr lang="ru-RU" sz="8000" dirty="0" smtClean="0">
                <a:solidFill>
                  <a:srgbClr val="7030A0"/>
                </a:solidFill>
                <a:latin typeface="Arial Black" pitchFamily="34" charset="0"/>
              </a:rPr>
              <a:t>8</a:t>
            </a:r>
            <a:endParaRPr kumimoji="0" lang="ru-RU" sz="8000" b="0" i="0" u="none" strike="noStrike" kern="1200" cap="none" spc="0" normalizeH="0" baseline="0" noProof="0" dirty="0" smtClean="0">
              <a:ln>
                <a:noFill/>
              </a:ln>
              <a:solidFill>
                <a:srgbClr val="7030A0"/>
              </a:solidFill>
              <a:effectLst/>
              <a:uLnTx/>
              <a:uFillTx/>
              <a:latin typeface="Arial Black" pitchFamily="34" charset="0"/>
              <a:ea typeface="+mn-ea"/>
              <a:cs typeface="+mn-cs"/>
            </a:endParaRPr>
          </a:p>
        </p:txBody>
      </p:sp>
      <p:sp>
        <p:nvSpPr>
          <p:cNvPr id="7" name="Содержимое 2"/>
          <p:cNvSpPr txBox="1">
            <a:spLocks/>
          </p:cNvSpPr>
          <p:nvPr/>
        </p:nvSpPr>
        <p:spPr>
          <a:xfrm>
            <a:off x="4643438" y="1357298"/>
            <a:ext cx="3714776" cy="1214446"/>
          </a:xfrm>
          <a:prstGeom prst="rect">
            <a:avLst/>
          </a:prstGeom>
          <a:ln>
            <a:solidFill>
              <a:srgbClr val="000099"/>
            </a:solidFill>
          </a:ln>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8000" dirty="0" smtClean="0">
                <a:solidFill>
                  <a:srgbClr val="006699"/>
                </a:solidFill>
                <a:latin typeface="Arial Black" pitchFamily="34" charset="0"/>
              </a:rPr>
              <a:t>4)</a:t>
            </a:r>
            <a:r>
              <a:rPr kumimoji="0" lang="ru-RU" sz="8000" b="0" i="0" u="none" strike="noStrike" kern="1200" cap="none" spc="0" normalizeH="0" noProof="0" dirty="0" smtClean="0">
                <a:ln>
                  <a:noFill/>
                </a:ln>
                <a:solidFill>
                  <a:srgbClr val="006699"/>
                </a:solidFill>
                <a:effectLst/>
                <a:uLnTx/>
                <a:uFillTx/>
                <a:latin typeface="Arial Black" pitchFamily="34" charset="0"/>
                <a:ea typeface="+mn-ea"/>
                <a:cs typeface="+mn-cs"/>
              </a:rPr>
              <a:t> </a:t>
            </a:r>
            <a:r>
              <a:rPr kumimoji="0" lang="ru-RU" sz="8000" b="0" i="0" u="none" strike="noStrike" kern="1200" cap="none" spc="0" normalizeH="0" noProof="0" dirty="0" smtClean="0">
                <a:ln>
                  <a:noFill/>
                </a:ln>
                <a:solidFill>
                  <a:srgbClr val="00B0F0"/>
                </a:solidFill>
                <a:effectLst/>
                <a:uLnTx/>
                <a:uFillTx/>
                <a:latin typeface="Arial Black" pitchFamily="34" charset="0"/>
                <a:ea typeface="+mn-ea"/>
                <a:cs typeface="+mn-cs"/>
              </a:rPr>
              <a:t>5</a:t>
            </a:r>
            <a:endParaRPr kumimoji="0" lang="ru-RU" sz="8000" b="0" i="0" u="none" strike="noStrike" kern="1200" cap="none" spc="0" normalizeH="0" baseline="0" noProof="0" dirty="0" smtClean="0">
              <a:ln>
                <a:noFill/>
              </a:ln>
              <a:solidFill>
                <a:srgbClr val="00B0F0"/>
              </a:solidFill>
              <a:effectLst/>
              <a:uLnTx/>
              <a:uFillTx/>
              <a:latin typeface="Arial Black" pitchFamily="34" charset="0"/>
              <a:ea typeface="+mn-ea"/>
              <a:cs typeface="+mn-cs"/>
            </a:endParaRPr>
          </a:p>
        </p:txBody>
      </p:sp>
      <p:sp>
        <p:nvSpPr>
          <p:cNvPr id="8" name="Содержимое 2"/>
          <p:cNvSpPr txBox="1">
            <a:spLocks/>
          </p:cNvSpPr>
          <p:nvPr/>
        </p:nvSpPr>
        <p:spPr>
          <a:xfrm>
            <a:off x="4714876" y="2857496"/>
            <a:ext cx="3714776" cy="1214446"/>
          </a:xfrm>
          <a:prstGeom prst="rect">
            <a:avLst/>
          </a:prstGeom>
          <a:ln>
            <a:solidFill>
              <a:srgbClr val="000099"/>
            </a:solidFill>
          </a:ln>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8000" dirty="0" smtClean="0">
                <a:solidFill>
                  <a:srgbClr val="006699"/>
                </a:solidFill>
                <a:latin typeface="Arial Black" pitchFamily="34" charset="0"/>
              </a:rPr>
              <a:t>5)</a:t>
            </a:r>
            <a:r>
              <a:rPr kumimoji="0" lang="ru-RU" sz="8000" b="0" i="0" u="none" strike="noStrike" kern="1200" cap="none" spc="0" normalizeH="0" noProof="0" dirty="0" smtClean="0">
                <a:ln>
                  <a:noFill/>
                </a:ln>
                <a:solidFill>
                  <a:srgbClr val="006699"/>
                </a:solidFill>
                <a:effectLst/>
                <a:uLnTx/>
                <a:uFillTx/>
                <a:latin typeface="Arial Black" pitchFamily="34" charset="0"/>
                <a:ea typeface="+mn-ea"/>
                <a:cs typeface="+mn-cs"/>
              </a:rPr>
              <a:t> </a:t>
            </a:r>
            <a:r>
              <a:rPr kumimoji="0" lang="ru-RU" sz="8000" b="0" i="0" u="none" strike="noStrike" kern="1200" cap="none" spc="0" normalizeH="0" noProof="0" dirty="0" smtClean="0">
                <a:ln>
                  <a:noFill/>
                </a:ln>
                <a:solidFill>
                  <a:srgbClr val="FF0066"/>
                </a:solidFill>
                <a:effectLst/>
                <a:uLnTx/>
                <a:uFillTx/>
                <a:latin typeface="Arial Black" pitchFamily="34" charset="0"/>
                <a:ea typeface="+mn-ea"/>
                <a:cs typeface="+mn-cs"/>
              </a:rPr>
              <a:t>3</a:t>
            </a:r>
            <a:endParaRPr kumimoji="0" lang="ru-RU" sz="8000" b="0" i="0" u="none" strike="noStrike" kern="1200" cap="none" spc="0" normalizeH="0" baseline="0" noProof="0" dirty="0" smtClean="0">
              <a:ln>
                <a:noFill/>
              </a:ln>
              <a:solidFill>
                <a:srgbClr val="FF0066"/>
              </a:solidFill>
              <a:effectLst/>
              <a:uLnTx/>
              <a:uFillTx/>
              <a:latin typeface="Arial Black" pitchFamily="34" charset="0"/>
              <a:ea typeface="+mn-ea"/>
              <a:cs typeface="+mn-cs"/>
            </a:endParaRPr>
          </a:p>
        </p:txBody>
      </p:sp>
      <p:pic>
        <p:nvPicPr>
          <p:cNvPr id="7170" name="Picture 2"/>
          <p:cNvPicPr>
            <a:picLocks noChangeAspect="1" noChangeArrowheads="1"/>
          </p:cNvPicPr>
          <p:nvPr/>
        </p:nvPicPr>
        <p:blipFill>
          <a:blip r:embed="rId3"/>
          <a:srcRect/>
          <a:stretch>
            <a:fillRect/>
          </a:stretch>
        </p:blipFill>
        <p:spPr bwMode="auto">
          <a:xfrm>
            <a:off x="357158" y="1285860"/>
            <a:ext cx="8429684" cy="5274612"/>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7170"/>
                                        </p:tgtEl>
                                      </p:cBhvr>
                                    </p:animEffect>
                                    <p:set>
                                      <p:cBhvr>
                                        <p:cTn id="7" dur="1" fill="hold">
                                          <p:stCondLst>
                                            <p:cond delay="499"/>
                                          </p:stCondLst>
                                        </p:cTn>
                                        <p:tgtEl>
                                          <p:spTgt spid="717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p:cTn id="12" dur="500" fill="hold"/>
                                        <p:tgtEl>
                                          <p:spTgt spid="3">
                                            <p:bg/>
                                          </p:spTgt>
                                        </p:tgtEl>
                                        <p:attrNameLst>
                                          <p:attrName>ppt_w</p:attrName>
                                        </p:attrNameLst>
                                      </p:cBhvr>
                                      <p:tavLst>
                                        <p:tav tm="0">
                                          <p:val>
                                            <p:fltVal val="0"/>
                                          </p:val>
                                        </p:tav>
                                        <p:tav tm="100000">
                                          <p:val>
                                            <p:strVal val="#ppt_w"/>
                                          </p:val>
                                        </p:tav>
                                      </p:tavLst>
                                    </p:anim>
                                    <p:anim calcmode="lin" valueType="num">
                                      <p:cBhvr>
                                        <p:cTn id="13" dur="500" fill="hold"/>
                                        <p:tgtEl>
                                          <p:spTgt spid="3">
                                            <p:bg/>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P spid="6" grpId="0" animBg="1"/>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y\Desktop\тютчев\ocJwvX4LvLr6DAAOoLZqzg.jpg"/>
          <p:cNvPicPr>
            <a:picLocks noChangeAspect="1" noChangeArrowheads="1"/>
          </p:cNvPicPr>
          <p:nvPr/>
        </p:nvPicPr>
        <p:blipFill>
          <a:blip r:embed="rId2"/>
          <a:srcRect l="14369" r="16807" b="12941"/>
          <a:stretch>
            <a:fillRect/>
          </a:stretch>
        </p:blipFill>
        <p:spPr bwMode="auto">
          <a:xfrm>
            <a:off x="0" y="-1"/>
            <a:ext cx="9144000" cy="6858001"/>
          </a:xfrm>
          <a:prstGeom prst="rect">
            <a:avLst/>
          </a:prstGeom>
          <a:noFill/>
          <a:ln w="38100">
            <a:solidFill>
              <a:srgbClr val="FFC000"/>
            </a:solidFill>
          </a:ln>
        </p:spPr>
      </p:pic>
      <p:sp>
        <p:nvSpPr>
          <p:cNvPr id="8" name="Прямоугольник 7"/>
          <p:cNvSpPr/>
          <p:nvPr/>
        </p:nvSpPr>
        <p:spPr>
          <a:xfrm>
            <a:off x="571472" y="285728"/>
            <a:ext cx="8271341" cy="584775"/>
          </a:xfrm>
          <a:prstGeom prst="rect">
            <a:avLst/>
          </a:prstGeom>
          <a:ln w="57150">
            <a:solidFill>
              <a:schemeClr val="accent6">
                <a:lumMod val="60000"/>
                <a:lumOff val="40000"/>
              </a:schemeClr>
            </a:solidFill>
          </a:ln>
        </p:spPr>
        <p:txBody>
          <a:bodyPr wrap="square">
            <a:spAutoFit/>
          </a:bodyPr>
          <a:lstStyle/>
          <a:p>
            <a:pPr algn="ctr">
              <a:buNone/>
            </a:pPr>
            <a:r>
              <a:rPr lang="ru-RU" sz="3200" b="1" dirty="0" smtClean="0">
                <a:solidFill>
                  <a:schemeClr val="bg1"/>
                </a:solidFill>
                <a:latin typeface="Arial" pitchFamily="34" charset="0"/>
                <a:cs typeface="Arial" pitchFamily="34" charset="0"/>
              </a:rPr>
              <a:t>Интеллектуальная игра по литературе</a:t>
            </a:r>
            <a:endParaRPr lang="ru-RU" sz="3200" b="1" dirty="0">
              <a:solidFill>
                <a:schemeClr val="bg1"/>
              </a:solidFill>
              <a:latin typeface="Arial" pitchFamily="34" charset="0"/>
              <a:cs typeface="Arial" pitchFamily="34" charset="0"/>
            </a:endParaRPr>
          </a:p>
        </p:txBody>
      </p:sp>
      <p:sp>
        <p:nvSpPr>
          <p:cNvPr id="4" name="Прямоугольник 3"/>
          <p:cNvSpPr/>
          <p:nvPr/>
        </p:nvSpPr>
        <p:spPr>
          <a:xfrm>
            <a:off x="428596" y="2357430"/>
            <a:ext cx="8271341" cy="2554545"/>
          </a:xfrm>
          <a:prstGeom prst="rect">
            <a:avLst/>
          </a:prstGeom>
          <a:gradFill flip="none" rotWithShape="1">
            <a:gsLst>
              <a:gs pos="0">
                <a:srgbClr val="FFF200"/>
              </a:gs>
              <a:gs pos="45000">
                <a:srgbClr val="FF7A00"/>
              </a:gs>
              <a:gs pos="70000">
                <a:srgbClr val="FF0300"/>
              </a:gs>
              <a:gs pos="100000">
                <a:srgbClr val="4D0808"/>
              </a:gs>
            </a:gsLst>
            <a:lin ang="16200000" scaled="0"/>
            <a:tileRect/>
          </a:gradFill>
          <a:ln w="57150">
            <a:solidFill>
              <a:schemeClr val="accent6">
                <a:lumMod val="60000"/>
                <a:lumOff val="40000"/>
              </a:schemeClr>
            </a:solidFill>
          </a:ln>
        </p:spPr>
        <p:txBody>
          <a:bodyPr wrap="square">
            <a:spAutoFit/>
          </a:bodyPr>
          <a:lstStyle/>
          <a:p>
            <a:pPr algn="ctr">
              <a:buNone/>
            </a:pPr>
            <a:r>
              <a:rPr lang="ru-RU" sz="8000" b="1" dirty="0" smtClean="0">
                <a:solidFill>
                  <a:schemeClr val="bg1"/>
                </a:solidFill>
                <a:latin typeface="Arial" pitchFamily="34" charset="0"/>
                <a:cs typeface="Arial" pitchFamily="34" charset="0"/>
              </a:rPr>
              <a:t>СПАСИБО </a:t>
            </a:r>
          </a:p>
          <a:p>
            <a:pPr algn="ctr">
              <a:buNone/>
            </a:pPr>
            <a:r>
              <a:rPr lang="ru-RU" sz="8000" b="1" dirty="0" smtClean="0">
                <a:solidFill>
                  <a:schemeClr val="bg1"/>
                </a:solidFill>
                <a:latin typeface="Arial" pitchFamily="34" charset="0"/>
                <a:cs typeface="Arial" pitchFamily="34" charset="0"/>
              </a:rPr>
              <a:t>ЗА УЧАСТИЕ!</a:t>
            </a:r>
            <a:endParaRPr lang="ru-RU" sz="8000" b="1" dirty="0">
              <a:solidFill>
                <a:schemeClr val="bg1"/>
              </a:solidFill>
              <a:latin typeface="Arial" pitchFamily="34" charset="0"/>
              <a:cs typeface="Arial" pitchFamily="34"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643174" y="2500306"/>
            <a:ext cx="3929090" cy="928694"/>
          </a:xfrm>
        </p:spPr>
        <p:style>
          <a:lnRef idx="1">
            <a:schemeClr val="accent1"/>
          </a:lnRef>
          <a:fillRef idx="2">
            <a:schemeClr val="accent1"/>
          </a:fillRef>
          <a:effectRef idx="1">
            <a:schemeClr val="accent1"/>
          </a:effectRef>
          <a:fontRef idx="minor">
            <a:schemeClr val="dk1"/>
          </a:fontRef>
        </p:style>
        <p:txBody>
          <a:bodyPr>
            <a:noAutofit/>
          </a:bodyPr>
          <a:lstStyle/>
          <a:p>
            <a:pPr marL="514350" indent="-514350" algn="ctr">
              <a:buNone/>
            </a:pPr>
            <a:r>
              <a:rPr lang="ru-RU" sz="5400" b="1" dirty="0" smtClean="0">
                <a:solidFill>
                  <a:srgbClr val="006699"/>
                </a:solidFill>
                <a:latin typeface="Arial Black" pitchFamily="34" charset="0"/>
              </a:rPr>
              <a:t>1. </a:t>
            </a:r>
            <a:r>
              <a:rPr lang="ru-RU" sz="5400" b="1" dirty="0" smtClean="0">
                <a:solidFill>
                  <a:srgbClr val="006699"/>
                </a:solidFill>
                <a:latin typeface="Arial Black" pitchFamily="34" charset="0"/>
                <a:hlinkClick r:id="" action="ppaction://hlinkshowjump?jump=nextslide"/>
              </a:rPr>
              <a:t>Поэт</a:t>
            </a:r>
            <a:endParaRPr lang="ru-RU" sz="5400" b="1" dirty="0" smtClean="0">
              <a:solidFill>
                <a:srgbClr val="006699"/>
              </a:solidFill>
              <a:latin typeface="Arial Black" pitchFamily="34" charset="0"/>
            </a:endParaRPr>
          </a:p>
        </p:txBody>
      </p:sp>
      <p:sp>
        <p:nvSpPr>
          <p:cNvPr id="4" name="Заголовок 1"/>
          <p:cNvSpPr>
            <a:spLocks noGrp="1"/>
          </p:cNvSpPr>
          <p:nvPr>
            <p:ph type="title"/>
          </p:nvPr>
        </p:nvSpPr>
        <p:spPr>
          <a:xfrm>
            <a:off x="5929322" y="214290"/>
            <a:ext cx="2714644" cy="857256"/>
          </a:xfrm>
          <a:solidFill>
            <a:schemeClr val="accent6">
              <a:lumMod val="20000"/>
              <a:lumOff val="80000"/>
            </a:schemeClr>
          </a:solidFill>
          <a:ln>
            <a:solidFill>
              <a:schemeClr val="accent6">
                <a:lumMod val="75000"/>
              </a:schemeClr>
            </a:solidFill>
          </a:ln>
        </p:spPr>
        <p:txBody>
          <a:bodyPr>
            <a:normAutofit/>
          </a:bodyPr>
          <a:lstStyle/>
          <a:p>
            <a:r>
              <a:rPr lang="en-US" sz="4000" dirty="0" smtClean="0">
                <a:solidFill>
                  <a:srgbClr val="FF0000"/>
                </a:solidFill>
                <a:latin typeface="Arial Black" pitchFamily="34" charset="0"/>
                <a:cs typeface="Narkisim" pitchFamily="34" charset="-79"/>
              </a:rPr>
              <a:t>1 </a:t>
            </a:r>
            <a:r>
              <a:rPr lang="ru-RU" sz="4000" dirty="0" smtClean="0">
                <a:solidFill>
                  <a:srgbClr val="FF0000"/>
                </a:solidFill>
                <a:latin typeface="Arial Black" pitchFamily="34" charset="0"/>
                <a:cs typeface="Narkisim" pitchFamily="34" charset="-79"/>
              </a:rPr>
              <a:t>раунд</a:t>
            </a:r>
            <a:endParaRPr lang="ru-RU" sz="4000" dirty="0">
              <a:solidFill>
                <a:srgbClr val="FF0000"/>
              </a:solidFill>
              <a:latin typeface="Arial Black" pitchFamily="34" charset="0"/>
              <a:cs typeface="Narkisim" pitchFamily="34" charset="-79"/>
            </a:endParaRPr>
          </a:p>
        </p:txBody>
      </p:sp>
      <p:sp>
        <p:nvSpPr>
          <p:cNvPr id="5" name="Заголовок 1"/>
          <p:cNvSpPr txBox="1">
            <a:spLocks/>
          </p:cNvSpPr>
          <p:nvPr/>
        </p:nvSpPr>
        <p:spPr>
          <a:xfrm>
            <a:off x="2214546" y="1285860"/>
            <a:ext cx="5143536" cy="928694"/>
          </a:xfrm>
          <a:prstGeom prst="rect">
            <a:avLst/>
          </a:prstGeom>
          <a:noFill/>
          <a:ln>
            <a:noFill/>
          </a:ln>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6600" dirty="0" smtClean="0">
                <a:solidFill>
                  <a:srgbClr val="006699"/>
                </a:solidFill>
                <a:latin typeface="Arial Black" pitchFamily="34" charset="0"/>
                <a:ea typeface="+mj-ea"/>
                <a:cs typeface="Narkisim" pitchFamily="34" charset="-79"/>
              </a:rPr>
              <a:t>Категории</a:t>
            </a:r>
            <a:endParaRPr kumimoji="0" lang="ru-RU" sz="6600" b="0" i="0" u="none" strike="noStrike" kern="1200" cap="none" spc="0" normalizeH="0" baseline="0" noProof="0" dirty="0">
              <a:ln>
                <a:noFill/>
              </a:ln>
              <a:solidFill>
                <a:srgbClr val="006699"/>
              </a:solidFill>
              <a:effectLst/>
              <a:uLnTx/>
              <a:uFillTx/>
              <a:latin typeface="Arial Black" pitchFamily="34" charset="0"/>
              <a:ea typeface="+mj-ea"/>
              <a:cs typeface="Narkisim" pitchFamily="34" charset="-79"/>
            </a:endParaRPr>
          </a:p>
        </p:txBody>
      </p:sp>
      <p:sp>
        <p:nvSpPr>
          <p:cNvPr id="6" name="Содержимое 2"/>
          <p:cNvSpPr txBox="1">
            <a:spLocks/>
          </p:cNvSpPr>
          <p:nvPr/>
        </p:nvSpPr>
        <p:spPr>
          <a:xfrm>
            <a:off x="2643174" y="3571876"/>
            <a:ext cx="3929090" cy="928694"/>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rmAutofit/>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rPr>
              <a:t>2. </a:t>
            </a:r>
            <a:r>
              <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hlinkClick r:id="rId2" action="ppaction://hlinksldjump"/>
              </a:rPr>
              <a:t>Жанр</a:t>
            </a:r>
            <a:endPar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
        <p:nvSpPr>
          <p:cNvPr id="7" name="Содержимое 2"/>
          <p:cNvSpPr txBox="1">
            <a:spLocks/>
          </p:cNvSpPr>
          <p:nvPr/>
        </p:nvSpPr>
        <p:spPr>
          <a:xfrm>
            <a:off x="2643174" y="4857760"/>
            <a:ext cx="3929090" cy="100013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rPr>
              <a:t>3. </a:t>
            </a:r>
            <a:r>
              <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hlinkClick r:id="rId3" action="ppaction://hlinksldjump"/>
              </a:rPr>
              <a:t>Герой</a:t>
            </a:r>
            <a:r>
              <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rPr>
              <a:t> </a:t>
            </a:r>
            <a:endParaRPr kumimoji="0" lang="ru-RU" sz="5400" b="1" i="0" u="none" strike="noStrike" kern="1200" cap="none" spc="0" normalizeH="0" baseline="0" noProof="0" dirty="0">
              <a:ln>
                <a:noFill/>
              </a:ln>
              <a:solidFill>
                <a:srgbClr val="006699"/>
              </a:solidFill>
              <a:effectLst/>
              <a:uLnTx/>
              <a:uFillTx/>
              <a:latin typeface="Arial Black" pitchFamily="34" charset="0"/>
              <a:ea typeface="+mn-ea"/>
              <a:cs typeface="+mn-cs"/>
            </a:endParaRPr>
          </a:p>
        </p:txBody>
      </p:sp>
      <p:sp>
        <p:nvSpPr>
          <p:cNvPr id="9" name="Улыбающееся лицо 8">
            <a:hlinkClick r:id="rId4" action="ppaction://hlinksldjump"/>
          </p:cNvPr>
          <p:cNvSpPr/>
          <p:nvPr/>
        </p:nvSpPr>
        <p:spPr>
          <a:xfrm>
            <a:off x="7786710" y="5572140"/>
            <a:ext cx="642942" cy="642942"/>
          </a:xfrm>
          <a:prstGeom prst="smileyFac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2"/>
          <p:cNvSpPr txBox="1">
            <a:spLocks/>
          </p:cNvSpPr>
          <p:nvPr/>
        </p:nvSpPr>
        <p:spPr>
          <a:xfrm>
            <a:off x="2643174" y="428604"/>
            <a:ext cx="3929090" cy="928694"/>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rPr>
              <a:t>1. Поэт</a:t>
            </a:r>
          </a:p>
        </p:txBody>
      </p:sp>
      <p:sp>
        <p:nvSpPr>
          <p:cNvPr id="6" name="Содержимое 2"/>
          <p:cNvSpPr txBox="1">
            <a:spLocks/>
          </p:cNvSpPr>
          <p:nvPr/>
        </p:nvSpPr>
        <p:spPr>
          <a:xfrm>
            <a:off x="4071934" y="1714488"/>
            <a:ext cx="4714908" cy="3500462"/>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3600" dirty="0" smtClean="0">
                <a:solidFill>
                  <a:srgbClr val="006699"/>
                </a:solidFill>
                <a:latin typeface="Arial Black" pitchFamily="34" charset="0"/>
              </a:rPr>
              <a:t>Назовите фамилию, имя и отчество поэта, которого вы видите на фото</a:t>
            </a:r>
            <a:endParaRPr kumimoji="0" lang="ru-RU" sz="3600" b="0"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
        <p:nvSpPr>
          <p:cNvPr id="7" name="Содержимое 2"/>
          <p:cNvSpPr txBox="1">
            <a:spLocks/>
          </p:cNvSpPr>
          <p:nvPr/>
        </p:nvSpPr>
        <p:spPr>
          <a:xfrm>
            <a:off x="4286248" y="5286388"/>
            <a:ext cx="4429156" cy="1143008"/>
          </a:xfrm>
          <a:prstGeom prst="rect">
            <a:avLst/>
          </a:prstGeom>
        </p:spPr>
        <p:txBody>
          <a:bodyPr vert="horz" lIns="91440" tIns="45720" rIns="91440" bIns="45720" rtlCol="0">
            <a:normAutofit fontScale="77500" lnSpcReduction="20000"/>
          </a:bodyPr>
          <a:lstStyle/>
          <a:p>
            <a:pPr marL="342900" indent="-342900" algn="ctr">
              <a:spcBef>
                <a:spcPct val="20000"/>
              </a:spcBef>
            </a:pPr>
            <a:r>
              <a:rPr lang="ru-RU" sz="4800" b="1" i="1" dirty="0" smtClean="0">
                <a:solidFill>
                  <a:srgbClr val="C00000"/>
                </a:solidFill>
                <a:latin typeface="Arial" pitchFamily="34" charset="0"/>
                <a:cs typeface="Arial" pitchFamily="34" charset="0"/>
              </a:rPr>
              <a:t>Тютчев</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4800" b="1" i="1" dirty="0" smtClean="0">
                <a:solidFill>
                  <a:srgbClr val="C00000"/>
                </a:solidFill>
                <a:latin typeface="Arial" pitchFamily="34" charset="0"/>
                <a:cs typeface="Arial" pitchFamily="34" charset="0"/>
              </a:rPr>
              <a:t>Фёдор Иванович </a:t>
            </a:r>
          </a:p>
        </p:txBody>
      </p:sp>
      <p:pic>
        <p:nvPicPr>
          <p:cNvPr id="9" name="Рисунок 8" descr="Tut_big.jpg"/>
          <p:cNvPicPr>
            <a:picLocks noChangeAspect="1"/>
          </p:cNvPicPr>
          <p:nvPr/>
        </p:nvPicPr>
        <p:blipFill>
          <a:blip r:embed="rId2" cstate="print"/>
          <a:srcRect l="3030" b="8643"/>
          <a:stretch>
            <a:fillRect/>
          </a:stretch>
        </p:blipFill>
        <p:spPr bwMode="auto">
          <a:xfrm>
            <a:off x="428596" y="1571612"/>
            <a:ext cx="3786214" cy="4872692"/>
          </a:xfrm>
          <a:prstGeom prst="rect">
            <a:avLst/>
          </a:prstGeom>
          <a:ln>
            <a:noFill/>
          </a:ln>
          <a:effectLst>
            <a:softEdge rad="112500"/>
          </a:effectLst>
        </p:spPr>
      </p:pic>
      <p:sp>
        <p:nvSpPr>
          <p:cNvPr id="10" name="Стрелка влево 9">
            <a:hlinkClick r:id="rId3" action="ppaction://hlinksldjump"/>
          </p:cNvPr>
          <p:cNvSpPr/>
          <p:nvPr/>
        </p:nvSpPr>
        <p:spPr>
          <a:xfrm>
            <a:off x="7858148" y="642918"/>
            <a:ext cx="714380" cy="4286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y\Desktop\тютчев\ru110151II00064baf524a84a27b2cad5fe2035ccef1f.jpg"/>
          <p:cNvPicPr>
            <a:picLocks noChangeAspect="1" noChangeArrowheads="1"/>
          </p:cNvPicPr>
          <p:nvPr/>
        </p:nvPicPr>
        <p:blipFill>
          <a:blip r:embed="rId2"/>
          <a:srcRect l="18086" r="23133"/>
          <a:stretch>
            <a:fillRect/>
          </a:stretch>
        </p:blipFill>
        <p:spPr bwMode="auto">
          <a:xfrm>
            <a:off x="7000892" y="3571876"/>
            <a:ext cx="1857388" cy="2759768"/>
          </a:xfrm>
          <a:prstGeom prst="rect">
            <a:avLst/>
          </a:prstGeom>
          <a:noFill/>
        </p:spPr>
      </p:pic>
      <p:sp>
        <p:nvSpPr>
          <p:cNvPr id="4" name="Содержимое 2"/>
          <p:cNvSpPr txBox="1">
            <a:spLocks/>
          </p:cNvSpPr>
          <p:nvPr/>
        </p:nvSpPr>
        <p:spPr>
          <a:xfrm>
            <a:off x="2643174" y="428604"/>
            <a:ext cx="3929090" cy="928694"/>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5400" b="1" dirty="0" smtClean="0">
                <a:solidFill>
                  <a:srgbClr val="006699"/>
                </a:solidFill>
                <a:latin typeface="Arial Black" pitchFamily="34" charset="0"/>
              </a:rPr>
              <a:t>2. Жанр</a:t>
            </a:r>
            <a:endPar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
        <p:nvSpPr>
          <p:cNvPr id="6" name="Содержимое 2"/>
          <p:cNvSpPr txBox="1">
            <a:spLocks/>
          </p:cNvSpPr>
          <p:nvPr/>
        </p:nvSpPr>
        <p:spPr>
          <a:xfrm>
            <a:off x="857224" y="1714488"/>
            <a:ext cx="7929618" cy="235745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600" b="0"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
        <p:nvSpPr>
          <p:cNvPr id="7" name="Содержимое 2"/>
          <p:cNvSpPr txBox="1">
            <a:spLocks/>
          </p:cNvSpPr>
          <p:nvPr/>
        </p:nvSpPr>
        <p:spPr>
          <a:xfrm>
            <a:off x="2500298" y="5072074"/>
            <a:ext cx="4429156" cy="1143008"/>
          </a:xfrm>
          <a:prstGeom prst="rect">
            <a:avLst/>
          </a:prstGeom>
        </p:spPr>
        <p:txBody>
          <a:bodyPr vert="horz" lIns="91440" tIns="45720" rIns="91440" bIns="45720" rtlCol="0">
            <a:normAutofit/>
          </a:bodyPr>
          <a:lstStyle/>
          <a:p>
            <a:pPr marL="342900" indent="-342900" algn="ctr">
              <a:spcBef>
                <a:spcPct val="20000"/>
              </a:spcBef>
            </a:pPr>
            <a:r>
              <a:rPr lang="ru-RU" sz="4800" b="1" i="1" dirty="0" smtClean="0">
                <a:solidFill>
                  <a:srgbClr val="C00000"/>
                </a:solidFill>
                <a:latin typeface="Arial" pitchFamily="34" charset="0"/>
                <a:cs typeface="Arial" pitchFamily="34" charset="0"/>
              </a:rPr>
              <a:t>Басня</a:t>
            </a:r>
          </a:p>
        </p:txBody>
      </p:sp>
      <p:sp>
        <p:nvSpPr>
          <p:cNvPr id="8" name="Прямоугольник 7"/>
          <p:cNvSpPr/>
          <p:nvPr/>
        </p:nvSpPr>
        <p:spPr>
          <a:xfrm>
            <a:off x="571472" y="1643050"/>
            <a:ext cx="7786742" cy="2308324"/>
          </a:xfrm>
          <a:prstGeom prst="rect">
            <a:avLst/>
          </a:prstGeom>
        </p:spPr>
        <p:txBody>
          <a:bodyPr wrap="square">
            <a:spAutoFit/>
          </a:bodyPr>
          <a:lstStyle/>
          <a:p>
            <a:pPr algn="ctr"/>
            <a:r>
              <a:rPr lang="ru-RU" sz="3600" b="1" dirty="0" smtClean="0">
                <a:solidFill>
                  <a:srgbClr val="7030A0"/>
                </a:solidFill>
                <a:latin typeface="Arial" pitchFamily="34" charset="0"/>
                <a:cs typeface="Arial" pitchFamily="34" charset="0"/>
              </a:rPr>
              <a:t>Краткий рассказ, который  в иносказательной  форме изображает  человеческие отношения  и поступки.</a:t>
            </a:r>
            <a:endParaRPr lang="ru-RU" sz="3600" b="1" dirty="0">
              <a:solidFill>
                <a:srgbClr val="7030A0"/>
              </a:solidFill>
              <a:latin typeface="Arial" pitchFamily="34" charset="0"/>
              <a:cs typeface="Arial" pitchFamily="34" charset="0"/>
            </a:endParaRPr>
          </a:p>
        </p:txBody>
      </p:sp>
      <p:sp>
        <p:nvSpPr>
          <p:cNvPr id="10" name="Стрелка влево 9">
            <a:hlinkClick r:id="rId3" action="ppaction://hlinksldjump"/>
          </p:cNvPr>
          <p:cNvSpPr/>
          <p:nvPr/>
        </p:nvSpPr>
        <p:spPr>
          <a:xfrm>
            <a:off x="7858148" y="642918"/>
            <a:ext cx="714380" cy="4286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par>
                                <p:cTn id="8" presetID="8" presetClass="entr" presetSubtype="16"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diamond(in)">
                                      <p:cBhvr>
                                        <p:cTn id="10"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2"/>
          <p:cNvSpPr txBox="1">
            <a:spLocks/>
          </p:cNvSpPr>
          <p:nvPr/>
        </p:nvSpPr>
        <p:spPr>
          <a:xfrm>
            <a:off x="2643174" y="285728"/>
            <a:ext cx="3929090" cy="928694"/>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5400" b="1" dirty="0" smtClean="0">
                <a:solidFill>
                  <a:srgbClr val="006699"/>
                </a:solidFill>
                <a:latin typeface="Arial Black" pitchFamily="34" charset="0"/>
              </a:rPr>
              <a:t>2. Герой</a:t>
            </a:r>
            <a:endPar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
        <p:nvSpPr>
          <p:cNvPr id="6" name="Содержимое 2"/>
          <p:cNvSpPr txBox="1">
            <a:spLocks/>
          </p:cNvSpPr>
          <p:nvPr/>
        </p:nvSpPr>
        <p:spPr>
          <a:xfrm>
            <a:off x="857224" y="1714488"/>
            <a:ext cx="7929618" cy="235745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600" b="0"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
        <p:nvSpPr>
          <p:cNvPr id="7" name="Содержимое 2"/>
          <p:cNvSpPr txBox="1">
            <a:spLocks/>
          </p:cNvSpPr>
          <p:nvPr/>
        </p:nvSpPr>
        <p:spPr>
          <a:xfrm>
            <a:off x="2643174" y="6000768"/>
            <a:ext cx="4429156" cy="500066"/>
          </a:xfrm>
          <a:prstGeom prst="rect">
            <a:avLst/>
          </a:prstGeom>
        </p:spPr>
        <p:txBody>
          <a:bodyPr vert="horz" lIns="91440" tIns="45720" rIns="91440" bIns="45720" rtlCol="0">
            <a:normAutofit fontScale="62500" lnSpcReduction="20000"/>
          </a:bodyPr>
          <a:lstStyle/>
          <a:p>
            <a:pPr marL="342900" indent="-342900" algn="ctr">
              <a:spcBef>
                <a:spcPct val="20000"/>
              </a:spcBef>
            </a:pPr>
            <a:endParaRPr lang="ru-RU" sz="4800" b="1" i="1" dirty="0" smtClean="0">
              <a:solidFill>
                <a:srgbClr val="C00000"/>
              </a:solidFill>
              <a:latin typeface="Arial" pitchFamily="34" charset="0"/>
              <a:cs typeface="Arial" pitchFamily="34" charset="0"/>
            </a:endParaRPr>
          </a:p>
        </p:txBody>
      </p:sp>
      <p:sp>
        <p:nvSpPr>
          <p:cNvPr id="9" name="Прямоугольник 8"/>
          <p:cNvSpPr/>
          <p:nvPr/>
        </p:nvSpPr>
        <p:spPr>
          <a:xfrm>
            <a:off x="428596" y="1357298"/>
            <a:ext cx="8358246" cy="4031873"/>
          </a:xfrm>
          <a:prstGeom prst="rect">
            <a:avLst/>
          </a:prstGeom>
        </p:spPr>
        <p:txBody>
          <a:bodyPr wrap="square">
            <a:spAutoFit/>
          </a:bodyPr>
          <a:lstStyle/>
          <a:p>
            <a:pPr algn="ctr"/>
            <a:r>
              <a:rPr lang="ru-RU" sz="3200" b="1" dirty="0" smtClean="0">
                <a:solidFill>
                  <a:srgbClr val="000099"/>
                </a:solidFill>
                <a:latin typeface="Arial" pitchFamily="34" charset="0"/>
                <a:cs typeface="Arial" pitchFamily="34" charset="0"/>
              </a:rPr>
              <a:t>Это были два дюжие молодца, еще смотревшие исподлобья, как недавно выпущенные семинаристы. Крепкие, здоровые лица их были покрыты первым пухом волос, которого еще не касалась бритва. Они были очень смущены таким приемом отца и стояли неподвижно, потупив глаза в землю.</a:t>
            </a:r>
            <a:endParaRPr lang="ru-RU" sz="3200" b="1" dirty="0">
              <a:solidFill>
                <a:srgbClr val="000099"/>
              </a:solidFill>
              <a:latin typeface="Arial" pitchFamily="34" charset="0"/>
              <a:cs typeface="Arial" pitchFamily="34" charset="0"/>
            </a:endParaRPr>
          </a:p>
        </p:txBody>
      </p:sp>
      <p:sp>
        <p:nvSpPr>
          <p:cNvPr id="10" name="Прямоугольник 9"/>
          <p:cNvSpPr/>
          <p:nvPr/>
        </p:nvSpPr>
        <p:spPr>
          <a:xfrm>
            <a:off x="2000232" y="5500702"/>
            <a:ext cx="5643602" cy="954107"/>
          </a:xfrm>
          <a:prstGeom prst="rect">
            <a:avLst/>
          </a:prstGeom>
        </p:spPr>
        <p:txBody>
          <a:bodyPr wrap="square">
            <a:spAutoFit/>
          </a:bodyPr>
          <a:lstStyle/>
          <a:p>
            <a:pPr algn="ctr"/>
            <a:r>
              <a:rPr lang="ru-RU" sz="3200" b="1" dirty="0" smtClean="0">
                <a:solidFill>
                  <a:srgbClr val="C00000"/>
                </a:solidFill>
                <a:latin typeface="Arial" pitchFamily="34" charset="0"/>
                <a:cs typeface="Arial" pitchFamily="34" charset="0"/>
              </a:rPr>
              <a:t>Остап и </a:t>
            </a:r>
            <a:r>
              <a:rPr lang="ru-RU" sz="3200" b="1" dirty="0" err="1" smtClean="0">
                <a:solidFill>
                  <a:srgbClr val="C00000"/>
                </a:solidFill>
                <a:latin typeface="Arial" pitchFamily="34" charset="0"/>
                <a:cs typeface="Arial" pitchFamily="34" charset="0"/>
              </a:rPr>
              <a:t>Андрий</a:t>
            </a:r>
            <a:r>
              <a:rPr lang="ru-RU" sz="3200" b="1" dirty="0" smtClean="0">
                <a:solidFill>
                  <a:srgbClr val="C00000"/>
                </a:solidFill>
                <a:latin typeface="Arial" pitchFamily="34" charset="0"/>
                <a:cs typeface="Arial" pitchFamily="34" charset="0"/>
              </a:rPr>
              <a:t>. </a:t>
            </a:r>
          </a:p>
          <a:p>
            <a:pPr algn="ctr"/>
            <a:r>
              <a:rPr lang="ru-RU" sz="2400" b="1" dirty="0" smtClean="0">
                <a:solidFill>
                  <a:srgbClr val="C00000"/>
                </a:solidFill>
                <a:latin typeface="Arial" pitchFamily="34" charset="0"/>
                <a:cs typeface="Arial" pitchFamily="34" charset="0"/>
              </a:rPr>
              <a:t>Н.В. Гоголь «Тарас </a:t>
            </a:r>
            <a:r>
              <a:rPr lang="ru-RU" sz="2400" b="1" dirty="0" err="1" smtClean="0">
                <a:solidFill>
                  <a:srgbClr val="C00000"/>
                </a:solidFill>
                <a:latin typeface="Arial" pitchFamily="34" charset="0"/>
                <a:cs typeface="Arial" pitchFamily="34" charset="0"/>
              </a:rPr>
              <a:t>Бульба</a:t>
            </a:r>
            <a:r>
              <a:rPr lang="ru-RU" sz="2400" b="1" dirty="0" smtClean="0">
                <a:solidFill>
                  <a:srgbClr val="C00000"/>
                </a:solidFill>
                <a:latin typeface="Arial" pitchFamily="34" charset="0"/>
                <a:cs typeface="Arial" pitchFamily="34" charset="0"/>
              </a:rPr>
              <a:t>»</a:t>
            </a:r>
            <a:endParaRPr lang="ru-RU" sz="2400" b="1" i="1" dirty="0">
              <a:solidFill>
                <a:srgbClr val="C00000"/>
              </a:solidFill>
              <a:latin typeface="Arial" pitchFamily="34" charset="0"/>
              <a:cs typeface="Arial" pitchFamily="34" charset="0"/>
            </a:endParaRPr>
          </a:p>
        </p:txBody>
      </p:sp>
      <p:pic>
        <p:nvPicPr>
          <p:cNvPr id="11" name="Picture 2" descr="http://net.juzp.net/lUwgay_aIpycH.jpg"/>
          <p:cNvPicPr>
            <a:picLocks noChangeAspect="1" noChangeArrowheads="1"/>
          </p:cNvPicPr>
          <p:nvPr/>
        </p:nvPicPr>
        <p:blipFill>
          <a:blip r:embed="rId2">
            <a:extLst>
              <a:ext uri="{28A0092B-C50C-407E-A947-70E740481C1C}">
                <a14:useLocalDpi xmlns="" xmlns:a14="http://schemas.microsoft.com/office/drawing/2010/main" val="0"/>
              </a:ext>
            </a:extLst>
          </a:blip>
          <a:srcRect l="4251" t="5405" r="16044" b="5405"/>
          <a:stretch>
            <a:fillRect/>
          </a:stretch>
        </p:blipFill>
        <p:spPr bwMode="auto">
          <a:xfrm>
            <a:off x="500034" y="1500173"/>
            <a:ext cx="3714776" cy="3269003"/>
          </a:xfrm>
          <a:prstGeom prst="rect">
            <a:avLst/>
          </a:prstGeom>
          <a:extLst>
            <a:ext uri="{909E8E84-426E-40DD-AFC4-6F175D3DCCD1}">
              <a14:hiddenFill xmlns="" xmlns:a14="http://schemas.microsoft.com/office/drawing/2010/main">
                <a:solidFill>
                  <a:srgbClr val="FFFFFF"/>
                </a:solidFill>
              </a14:hiddenFill>
            </a:ext>
          </a:extLst>
        </p:spPr>
        <p:style>
          <a:lnRef idx="2">
            <a:schemeClr val="accent1"/>
          </a:lnRef>
          <a:fillRef idx="1">
            <a:schemeClr val="lt1"/>
          </a:fillRef>
          <a:effectRef idx="0">
            <a:schemeClr val="accent1"/>
          </a:effectRef>
          <a:fontRef idx="minor">
            <a:schemeClr val="dk1"/>
          </a:fontRef>
        </p:style>
      </p:pic>
      <p:pic>
        <p:nvPicPr>
          <p:cNvPr id="12" name="Picture 4" descr="http://pwpt.ru/uploads/presentation_screenshots/6a2221b84df0a3839f6237f24fc14740.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l="8379" r="6151"/>
          <a:stretch>
            <a:fillRect/>
          </a:stretch>
        </p:blipFill>
        <p:spPr bwMode="auto">
          <a:xfrm>
            <a:off x="5072066" y="2357430"/>
            <a:ext cx="3582058" cy="3143272"/>
          </a:xfrm>
          <a:prstGeom prst="rect">
            <a:avLst/>
          </a:prstGeom>
          <a:extLst>
            <a:ext uri="{909E8E84-426E-40DD-AFC4-6F175D3DCCD1}">
              <a14:hiddenFill xmlns="" xmlns:a14="http://schemas.microsoft.com/office/drawing/2010/main">
                <a:solidFill>
                  <a:srgbClr val="FFFFFF"/>
                </a:solidFill>
              </a14:hiddenFill>
            </a:ext>
          </a:extLst>
        </p:spPr>
        <p:style>
          <a:lnRef idx="2">
            <a:schemeClr val="accent1"/>
          </a:lnRef>
          <a:fillRef idx="1">
            <a:schemeClr val="lt1"/>
          </a:fillRef>
          <a:effectRef idx="0">
            <a:schemeClr val="accent1"/>
          </a:effectRef>
          <a:fontRef idx="minor">
            <a:schemeClr val="dk1"/>
          </a:fontRef>
        </p:style>
      </p:pic>
      <p:sp>
        <p:nvSpPr>
          <p:cNvPr id="13" name="Стрелка влево 12">
            <a:hlinkClick r:id="rId4" action="ppaction://hlinksldjump"/>
          </p:cNvPr>
          <p:cNvSpPr/>
          <p:nvPr/>
        </p:nvSpPr>
        <p:spPr>
          <a:xfrm>
            <a:off x="7858148" y="642918"/>
            <a:ext cx="714380" cy="4286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par>
                                <p:cTn id="8" presetID="4" presetClass="entr" presetSubtype="16"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ox(in)">
                                      <p:cBhvr>
                                        <p:cTn id="10" dur="500"/>
                                        <p:tgtEl>
                                          <p:spTgt spid="11"/>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ox(in)">
                                      <p:cBhvr>
                                        <p:cTn id="13" dur="500"/>
                                        <p:tgtEl>
                                          <p:spTgt spid="10"/>
                                        </p:tgtEl>
                                      </p:cBhvr>
                                    </p:animEffect>
                                  </p:childTnLst>
                                </p:cTn>
                              </p:par>
                            </p:childTnLst>
                          </p:cTn>
                        </p:par>
                        <p:par>
                          <p:cTn id="14" fill="hold">
                            <p:stCondLst>
                              <p:cond delay="500"/>
                            </p:stCondLst>
                            <p:childTnLst>
                              <p:par>
                                <p:cTn id="15" presetID="5" presetClass="exit" presetSubtype="10" fill="hold" grpId="0" nodeType="afterEffect">
                                  <p:stCondLst>
                                    <p:cond delay="0"/>
                                  </p:stCondLst>
                                  <p:childTnLst>
                                    <p:animEffect transition="out" filter="checkerboard(across)">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714612" y="2357430"/>
            <a:ext cx="4357718" cy="642942"/>
          </a:xfrm>
        </p:spPr>
        <p:style>
          <a:lnRef idx="1">
            <a:schemeClr val="accent1"/>
          </a:lnRef>
          <a:fillRef idx="2">
            <a:schemeClr val="accent1"/>
          </a:fillRef>
          <a:effectRef idx="1">
            <a:schemeClr val="accent1"/>
          </a:effectRef>
          <a:fontRef idx="minor">
            <a:schemeClr val="dk1"/>
          </a:fontRef>
        </p:style>
        <p:txBody>
          <a:bodyPr>
            <a:noAutofit/>
          </a:bodyPr>
          <a:lstStyle/>
          <a:p>
            <a:pPr marL="514350" indent="-514350" algn="ctr">
              <a:buNone/>
            </a:pPr>
            <a:r>
              <a:rPr lang="ru-RU" sz="3600" b="1" dirty="0" smtClean="0">
                <a:solidFill>
                  <a:srgbClr val="006699"/>
                </a:solidFill>
                <a:latin typeface="Arial Black" pitchFamily="34" charset="0"/>
              </a:rPr>
              <a:t>1. </a:t>
            </a:r>
            <a:r>
              <a:rPr lang="ru-RU" sz="3600" b="1" dirty="0" smtClean="0">
                <a:solidFill>
                  <a:srgbClr val="006699"/>
                </a:solidFill>
                <a:latin typeface="Arial Black" pitchFamily="34" charset="0"/>
                <a:hlinkClick r:id="rId2" action="ppaction://hlinksldjump"/>
              </a:rPr>
              <a:t>Писатель</a:t>
            </a:r>
            <a:endParaRPr lang="ru-RU" sz="3600" b="1" dirty="0" smtClean="0">
              <a:solidFill>
                <a:srgbClr val="006699"/>
              </a:solidFill>
              <a:latin typeface="Arial Black" pitchFamily="34" charset="0"/>
            </a:endParaRPr>
          </a:p>
        </p:txBody>
      </p:sp>
      <p:sp>
        <p:nvSpPr>
          <p:cNvPr id="4" name="Заголовок 1"/>
          <p:cNvSpPr>
            <a:spLocks noGrp="1"/>
          </p:cNvSpPr>
          <p:nvPr>
            <p:ph type="title"/>
          </p:nvPr>
        </p:nvSpPr>
        <p:spPr>
          <a:xfrm>
            <a:off x="5929322" y="214290"/>
            <a:ext cx="2714644" cy="857256"/>
          </a:xfrm>
          <a:solidFill>
            <a:schemeClr val="accent6">
              <a:lumMod val="20000"/>
              <a:lumOff val="80000"/>
            </a:schemeClr>
          </a:solidFill>
          <a:ln>
            <a:solidFill>
              <a:schemeClr val="accent6">
                <a:lumMod val="75000"/>
              </a:schemeClr>
            </a:solidFill>
          </a:ln>
        </p:spPr>
        <p:txBody>
          <a:bodyPr>
            <a:normAutofit/>
          </a:bodyPr>
          <a:lstStyle/>
          <a:p>
            <a:r>
              <a:rPr lang="en-US" sz="4000" dirty="0" smtClean="0">
                <a:solidFill>
                  <a:srgbClr val="FF0000"/>
                </a:solidFill>
                <a:latin typeface="Arial Black" pitchFamily="34" charset="0"/>
                <a:cs typeface="Narkisim" pitchFamily="34" charset="-79"/>
              </a:rPr>
              <a:t>1 </a:t>
            </a:r>
            <a:r>
              <a:rPr lang="ru-RU" sz="4000" dirty="0" smtClean="0">
                <a:solidFill>
                  <a:srgbClr val="FF0000"/>
                </a:solidFill>
                <a:latin typeface="Arial Black" pitchFamily="34" charset="0"/>
                <a:cs typeface="Narkisim" pitchFamily="34" charset="-79"/>
              </a:rPr>
              <a:t>раунд</a:t>
            </a:r>
            <a:endParaRPr lang="ru-RU" sz="4000" dirty="0">
              <a:solidFill>
                <a:srgbClr val="FF0000"/>
              </a:solidFill>
              <a:latin typeface="Arial Black" pitchFamily="34" charset="0"/>
              <a:cs typeface="Narkisim" pitchFamily="34" charset="-79"/>
            </a:endParaRPr>
          </a:p>
        </p:txBody>
      </p:sp>
      <p:sp>
        <p:nvSpPr>
          <p:cNvPr id="5" name="Заголовок 1"/>
          <p:cNvSpPr txBox="1">
            <a:spLocks/>
          </p:cNvSpPr>
          <p:nvPr/>
        </p:nvSpPr>
        <p:spPr>
          <a:xfrm>
            <a:off x="2214546" y="1285860"/>
            <a:ext cx="5143536" cy="928694"/>
          </a:xfrm>
          <a:prstGeom prst="rect">
            <a:avLst/>
          </a:prstGeom>
          <a:noFill/>
          <a:ln>
            <a:noFill/>
          </a:ln>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6600" dirty="0" smtClean="0">
                <a:solidFill>
                  <a:srgbClr val="006699"/>
                </a:solidFill>
                <a:latin typeface="Arial Black" pitchFamily="34" charset="0"/>
                <a:ea typeface="+mj-ea"/>
                <a:cs typeface="Narkisim" pitchFamily="34" charset="-79"/>
              </a:rPr>
              <a:t>Категории</a:t>
            </a:r>
            <a:endParaRPr kumimoji="0" lang="ru-RU" sz="6600" b="0" i="0" u="none" strike="noStrike" kern="1200" cap="none" spc="0" normalizeH="0" baseline="0" noProof="0" dirty="0">
              <a:ln>
                <a:noFill/>
              </a:ln>
              <a:solidFill>
                <a:srgbClr val="006699"/>
              </a:solidFill>
              <a:effectLst/>
              <a:uLnTx/>
              <a:uFillTx/>
              <a:latin typeface="Arial Black" pitchFamily="34" charset="0"/>
              <a:ea typeface="+mj-ea"/>
              <a:cs typeface="Narkisim" pitchFamily="34" charset="-79"/>
            </a:endParaRPr>
          </a:p>
        </p:txBody>
      </p:sp>
      <p:sp>
        <p:nvSpPr>
          <p:cNvPr id="6" name="Содержимое 2"/>
          <p:cNvSpPr txBox="1">
            <a:spLocks/>
          </p:cNvSpPr>
          <p:nvPr/>
        </p:nvSpPr>
        <p:spPr>
          <a:xfrm>
            <a:off x="1142976" y="3429000"/>
            <a:ext cx="7500990" cy="928694"/>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rmAutofit fontScale="62500" lnSpcReduction="20000"/>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rPr>
              <a:t>2.</a:t>
            </a:r>
            <a:r>
              <a:rPr kumimoji="0" lang="ru-RU" sz="5400" b="1" i="0" u="none" strike="noStrike" kern="1200" cap="none" spc="0" normalizeH="0" noProof="0" dirty="0" smtClean="0">
                <a:ln>
                  <a:noFill/>
                </a:ln>
                <a:solidFill>
                  <a:srgbClr val="006699"/>
                </a:solidFill>
                <a:effectLst/>
                <a:uLnTx/>
                <a:uFillTx/>
                <a:latin typeface="Arial Black" pitchFamily="34" charset="0"/>
                <a:ea typeface="+mn-ea"/>
                <a:cs typeface="+mn-cs"/>
              </a:rPr>
              <a:t> </a:t>
            </a:r>
            <a:r>
              <a:rPr kumimoji="0" lang="ru-RU" sz="5400" b="1" i="0" u="none" strike="noStrike" kern="1200" cap="none" spc="0" normalizeH="0" noProof="0" dirty="0" smtClean="0">
                <a:ln>
                  <a:noFill/>
                </a:ln>
                <a:solidFill>
                  <a:srgbClr val="006699"/>
                </a:solidFill>
                <a:effectLst/>
                <a:uLnTx/>
                <a:uFillTx/>
                <a:latin typeface="Arial Black" pitchFamily="34" charset="0"/>
                <a:ea typeface="+mn-ea"/>
                <a:cs typeface="+mn-cs"/>
                <a:hlinkClick r:id="rId3" action="ppaction://hlinksldjump"/>
              </a:rPr>
              <a:t>Изобразительно выразительные средства</a:t>
            </a:r>
            <a:endPar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
        <p:nvSpPr>
          <p:cNvPr id="7" name="Содержимое 2"/>
          <p:cNvSpPr txBox="1">
            <a:spLocks/>
          </p:cNvSpPr>
          <p:nvPr/>
        </p:nvSpPr>
        <p:spPr>
          <a:xfrm>
            <a:off x="2357422" y="4786322"/>
            <a:ext cx="5572164" cy="64294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400" b="1" i="0" u="none" strike="noStrike" kern="1200" cap="none" spc="0" normalizeH="0" baseline="0" noProof="0" dirty="0" smtClean="0">
                <a:ln>
                  <a:noFill/>
                </a:ln>
                <a:solidFill>
                  <a:srgbClr val="006699"/>
                </a:solidFill>
                <a:effectLst/>
                <a:uLnTx/>
                <a:uFillTx/>
                <a:latin typeface="Arial Black" pitchFamily="34" charset="0"/>
                <a:ea typeface="+mn-ea"/>
                <a:cs typeface="+mn-cs"/>
              </a:rPr>
              <a:t>3.</a:t>
            </a:r>
            <a:r>
              <a:rPr kumimoji="0" lang="ru-RU" sz="3400" b="1" i="0" u="none" strike="noStrike" kern="1200" cap="none" spc="0" normalizeH="0" noProof="0" dirty="0" smtClean="0">
                <a:ln>
                  <a:noFill/>
                </a:ln>
                <a:solidFill>
                  <a:srgbClr val="006699"/>
                </a:solidFill>
                <a:effectLst/>
                <a:uLnTx/>
                <a:uFillTx/>
                <a:latin typeface="Arial Black" pitchFamily="34" charset="0"/>
                <a:ea typeface="+mn-ea"/>
                <a:cs typeface="+mn-cs"/>
              </a:rPr>
              <a:t> </a:t>
            </a:r>
            <a:r>
              <a:rPr kumimoji="0" lang="ru-RU" sz="3400" b="1" i="0" u="none" strike="noStrike" kern="1200" cap="none" spc="0" normalizeH="0" noProof="0" dirty="0" smtClean="0">
                <a:ln>
                  <a:noFill/>
                </a:ln>
                <a:solidFill>
                  <a:srgbClr val="006699"/>
                </a:solidFill>
                <a:effectLst/>
                <a:uLnTx/>
                <a:uFillTx/>
                <a:latin typeface="Arial Black" pitchFamily="34" charset="0"/>
                <a:ea typeface="+mn-ea"/>
                <a:cs typeface="+mn-cs"/>
                <a:hlinkClick r:id="rId4" action="ppaction://hlinksldjump"/>
              </a:rPr>
              <a:t>Произведение</a:t>
            </a:r>
            <a:r>
              <a:rPr kumimoji="0" lang="ru-RU" sz="3400" b="1" i="0" u="none" strike="noStrike" kern="1200" cap="none" spc="0" normalizeH="0" baseline="0" noProof="0" dirty="0" smtClean="0">
                <a:ln>
                  <a:noFill/>
                </a:ln>
                <a:solidFill>
                  <a:srgbClr val="006699"/>
                </a:solidFill>
                <a:effectLst/>
                <a:uLnTx/>
                <a:uFillTx/>
                <a:latin typeface="Arial Black" pitchFamily="34" charset="0"/>
                <a:ea typeface="+mn-ea"/>
                <a:cs typeface="+mn-cs"/>
              </a:rPr>
              <a:t> </a:t>
            </a:r>
            <a:endParaRPr kumimoji="0" lang="ru-RU" sz="3400" b="1" i="0" u="none" strike="noStrike" kern="1200" cap="none" spc="0" normalizeH="0" baseline="0" noProof="0" dirty="0">
              <a:ln>
                <a:noFill/>
              </a:ln>
              <a:solidFill>
                <a:srgbClr val="006699"/>
              </a:solidFill>
              <a:effectLst/>
              <a:uLnTx/>
              <a:uFillTx/>
              <a:latin typeface="Arial Black" pitchFamily="34" charset="0"/>
              <a:ea typeface="+mn-ea"/>
              <a:cs typeface="+mn-cs"/>
            </a:endParaRPr>
          </a:p>
        </p:txBody>
      </p:sp>
      <p:sp>
        <p:nvSpPr>
          <p:cNvPr id="8" name="Сердце 7">
            <a:hlinkClick r:id="rId5" action="ppaction://hlinksldjump"/>
          </p:cNvPr>
          <p:cNvSpPr/>
          <p:nvPr/>
        </p:nvSpPr>
        <p:spPr>
          <a:xfrm>
            <a:off x="7858148" y="5786454"/>
            <a:ext cx="785818" cy="714380"/>
          </a:xfrm>
          <a:prstGeom prst="heart">
            <a:avLst/>
          </a:prstGeom>
          <a:solidFill>
            <a:srgbClr val="FF0000"/>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2"/>
          <p:cNvSpPr>
            <a:spLocks noGrp="1"/>
          </p:cNvSpPr>
          <p:nvPr>
            <p:ph idx="1"/>
          </p:nvPr>
        </p:nvSpPr>
        <p:spPr>
          <a:xfrm>
            <a:off x="2571736" y="357166"/>
            <a:ext cx="4357718" cy="642942"/>
          </a:xfrm>
        </p:spPr>
        <p:style>
          <a:lnRef idx="1">
            <a:schemeClr val="accent1"/>
          </a:lnRef>
          <a:fillRef idx="2">
            <a:schemeClr val="accent1"/>
          </a:fillRef>
          <a:effectRef idx="1">
            <a:schemeClr val="accent1"/>
          </a:effectRef>
          <a:fontRef idx="minor">
            <a:schemeClr val="dk1"/>
          </a:fontRef>
        </p:style>
        <p:txBody>
          <a:bodyPr>
            <a:noAutofit/>
          </a:bodyPr>
          <a:lstStyle/>
          <a:p>
            <a:pPr marL="514350" indent="-514350" algn="ctr">
              <a:buNone/>
            </a:pPr>
            <a:r>
              <a:rPr lang="ru-RU" sz="3600" b="1" dirty="0" smtClean="0">
                <a:solidFill>
                  <a:srgbClr val="006699"/>
                </a:solidFill>
                <a:latin typeface="Arial Black" pitchFamily="34" charset="0"/>
              </a:rPr>
              <a:t>1. Писатель</a:t>
            </a:r>
          </a:p>
        </p:txBody>
      </p:sp>
      <p:pic>
        <p:nvPicPr>
          <p:cNvPr id="5" name="Picture 2" descr="http://www.mmsk.ru/objectdata/CatalogUnitImpl/43145/Chehov-11_Md.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572132" y="1357298"/>
            <a:ext cx="3256446" cy="4696797"/>
          </a:xfrm>
          <a:prstGeom prst="rect">
            <a:avLst/>
          </a:prstGeom>
          <a:noFill/>
          <a:extLst>
            <a:ext uri="{909E8E84-426E-40DD-AFC4-6F175D3DCCD1}">
              <a14:hiddenFill xmlns="" xmlns:a14="http://schemas.microsoft.com/office/drawing/2010/main">
                <a:solidFill>
                  <a:srgbClr val="FFFFFF"/>
                </a:solidFill>
              </a14:hiddenFill>
            </a:ext>
          </a:extLst>
        </p:spPr>
      </p:pic>
      <p:sp>
        <p:nvSpPr>
          <p:cNvPr id="6" name="Прямоугольник 5"/>
          <p:cNvSpPr/>
          <p:nvPr/>
        </p:nvSpPr>
        <p:spPr>
          <a:xfrm>
            <a:off x="642910" y="1428736"/>
            <a:ext cx="4572000" cy="3416320"/>
          </a:xfrm>
          <a:prstGeom prst="rect">
            <a:avLst/>
          </a:prstGeom>
        </p:spPr>
        <p:txBody>
          <a:bodyPr wrap="square">
            <a:spAutoFit/>
          </a:bodyPr>
          <a:lstStyle/>
          <a:p>
            <a:pPr marL="342900" lvl="0" indent="-342900" algn="ctr">
              <a:spcBef>
                <a:spcPct val="20000"/>
              </a:spcBef>
              <a:defRPr/>
            </a:pPr>
            <a:r>
              <a:rPr lang="ru-RU" sz="3600" dirty="0" smtClean="0">
                <a:solidFill>
                  <a:srgbClr val="006699"/>
                </a:solidFill>
                <a:latin typeface="Arial Black" pitchFamily="34" charset="0"/>
              </a:rPr>
              <a:t>Назовите фамилию, имя и отчество писателя, которого вы видите на фото</a:t>
            </a:r>
          </a:p>
        </p:txBody>
      </p:sp>
      <p:sp>
        <p:nvSpPr>
          <p:cNvPr id="7" name="Содержимое 2"/>
          <p:cNvSpPr txBox="1">
            <a:spLocks/>
          </p:cNvSpPr>
          <p:nvPr/>
        </p:nvSpPr>
        <p:spPr>
          <a:xfrm>
            <a:off x="714348" y="5143512"/>
            <a:ext cx="4429156" cy="1143008"/>
          </a:xfrm>
          <a:prstGeom prst="rect">
            <a:avLst/>
          </a:prstGeom>
        </p:spPr>
        <p:txBody>
          <a:bodyPr vert="horz" lIns="91440" tIns="45720" rIns="91440" bIns="45720" rtlCol="0">
            <a:normAutofit fontScale="77500" lnSpcReduction="20000"/>
          </a:bodyPr>
          <a:lstStyle/>
          <a:p>
            <a:pPr marL="342900" indent="-342900" algn="ctr">
              <a:spcBef>
                <a:spcPct val="20000"/>
              </a:spcBef>
            </a:pPr>
            <a:r>
              <a:rPr lang="ru-RU" sz="4800" b="1" i="1" dirty="0" smtClean="0">
                <a:solidFill>
                  <a:srgbClr val="C00000"/>
                </a:solidFill>
                <a:latin typeface="Arial" pitchFamily="34" charset="0"/>
                <a:cs typeface="Arial" pitchFamily="34" charset="0"/>
              </a:rPr>
              <a:t>Чехов</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4800" b="1" i="1" dirty="0" smtClean="0">
                <a:solidFill>
                  <a:srgbClr val="C00000"/>
                </a:solidFill>
                <a:latin typeface="Arial" pitchFamily="34" charset="0"/>
                <a:cs typeface="Arial" pitchFamily="34" charset="0"/>
              </a:rPr>
              <a:t>Антон Павлович </a:t>
            </a:r>
          </a:p>
        </p:txBody>
      </p:sp>
      <p:sp>
        <p:nvSpPr>
          <p:cNvPr id="8" name="Двойная стрелка влево/вправо 7">
            <a:hlinkClick r:id="rId3" action="ppaction://hlinksldjump"/>
          </p:cNvPr>
          <p:cNvSpPr/>
          <p:nvPr/>
        </p:nvSpPr>
        <p:spPr>
          <a:xfrm>
            <a:off x="7858148" y="428604"/>
            <a:ext cx="785818" cy="42862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2"/>
          <p:cNvSpPr txBox="1">
            <a:spLocks/>
          </p:cNvSpPr>
          <p:nvPr/>
        </p:nvSpPr>
        <p:spPr>
          <a:xfrm>
            <a:off x="2143108" y="5643578"/>
            <a:ext cx="4429156" cy="857256"/>
          </a:xfrm>
          <a:prstGeom prst="rect">
            <a:avLst/>
          </a:prstGeom>
        </p:spPr>
        <p:txBody>
          <a:bodyPr vert="horz" lIns="91440" tIns="45720" rIns="91440" bIns="45720" rtlCol="0">
            <a:normAutofit/>
          </a:bodyPr>
          <a:lstStyle/>
          <a:p>
            <a:pPr marL="342900" indent="-342900" algn="ctr">
              <a:spcBef>
                <a:spcPct val="20000"/>
              </a:spcBef>
            </a:pPr>
            <a:r>
              <a:rPr lang="ru-RU" sz="4800" b="1" i="1" dirty="0" smtClean="0">
                <a:solidFill>
                  <a:srgbClr val="000099"/>
                </a:solidFill>
                <a:latin typeface="Arial" pitchFamily="34" charset="0"/>
                <a:cs typeface="Arial" pitchFamily="34" charset="0"/>
              </a:rPr>
              <a:t>Метафора</a:t>
            </a:r>
          </a:p>
        </p:txBody>
      </p:sp>
      <p:sp>
        <p:nvSpPr>
          <p:cNvPr id="8" name="Двойная стрелка влево/вправо 7">
            <a:hlinkClick r:id="rId2" action="ppaction://hlinksldjump"/>
          </p:cNvPr>
          <p:cNvSpPr/>
          <p:nvPr/>
        </p:nvSpPr>
        <p:spPr>
          <a:xfrm>
            <a:off x="7786710" y="5929330"/>
            <a:ext cx="785818" cy="42862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одержимое 2"/>
          <p:cNvSpPr txBox="1">
            <a:spLocks/>
          </p:cNvSpPr>
          <p:nvPr/>
        </p:nvSpPr>
        <p:spPr>
          <a:xfrm>
            <a:off x="714348" y="214290"/>
            <a:ext cx="7500990" cy="928694"/>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rmAutofit fontScale="62500" lnSpcReduction="20000"/>
          </a:bodyPr>
          <a:lstStyle/>
          <a:p>
            <a:pPr marL="514350" marR="0" lvl="0" indent="-51435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rPr>
              <a:t>2.</a:t>
            </a:r>
            <a:r>
              <a:rPr kumimoji="0" lang="ru-RU" sz="5400" b="1" i="0" u="none" strike="noStrike" kern="1200" cap="none" spc="0" normalizeH="0" noProof="0" dirty="0" smtClean="0">
                <a:ln>
                  <a:noFill/>
                </a:ln>
                <a:solidFill>
                  <a:srgbClr val="006699"/>
                </a:solidFill>
                <a:effectLst/>
                <a:uLnTx/>
                <a:uFillTx/>
                <a:latin typeface="Arial Black" pitchFamily="34" charset="0"/>
                <a:ea typeface="+mn-ea"/>
                <a:cs typeface="+mn-cs"/>
              </a:rPr>
              <a:t> Изобразительно выразительные средства</a:t>
            </a:r>
            <a:endParaRPr kumimoji="0" lang="ru-RU" sz="5400" b="1" i="0" u="none" strike="noStrike" kern="1200" cap="none" spc="0" normalizeH="0" baseline="0" noProof="0" dirty="0" smtClean="0">
              <a:ln>
                <a:noFill/>
              </a:ln>
              <a:solidFill>
                <a:srgbClr val="006699"/>
              </a:solidFill>
              <a:effectLst/>
              <a:uLnTx/>
              <a:uFillTx/>
              <a:latin typeface="Arial Black" pitchFamily="34" charset="0"/>
              <a:ea typeface="+mn-ea"/>
              <a:cs typeface="+mn-cs"/>
            </a:endParaRPr>
          </a:p>
        </p:txBody>
      </p:sp>
      <p:sp>
        <p:nvSpPr>
          <p:cNvPr id="11" name="Прямоугольник 10"/>
          <p:cNvSpPr/>
          <p:nvPr/>
        </p:nvSpPr>
        <p:spPr>
          <a:xfrm>
            <a:off x="642910" y="1500174"/>
            <a:ext cx="7715304" cy="4031873"/>
          </a:xfrm>
          <a:prstGeom prst="rect">
            <a:avLst/>
          </a:prstGeom>
        </p:spPr>
        <p:txBody>
          <a:bodyPr wrap="square">
            <a:spAutoFit/>
          </a:bodyPr>
          <a:lstStyle/>
          <a:p>
            <a:pPr algn="ctr"/>
            <a:r>
              <a:rPr lang="ru-RU" sz="3200" b="1" dirty="0" smtClean="0">
                <a:solidFill>
                  <a:srgbClr val="C00000"/>
                </a:solidFill>
                <a:latin typeface="Arial Black" pitchFamily="34" charset="0"/>
              </a:rPr>
              <a:t>Скрытое сравнение. Вид тропа, в котором отдельные слова или выражения сближаются по сходству их значений или по контрасту. Иногда всё стихотворение представляет собой развёрнутый поэтический образ.</a:t>
            </a:r>
            <a:endParaRPr lang="ru-RU" sz="3200" b="1" dirty="0">
              <a:solidFill>
                <a:srgbClr val="C00000"/>
              </a:solidFill>
              <a:latin typeface="Arial Black"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494</TotalTime>
  <Words>595</Words>
  <PresentationFormat>Экран (4:3)</PresentationFormat>
  <Paragraphs>149</Paragraphs>
  <Slides>28</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Слайд 1</vt:lpstr>
      <vt:lpstr>1 раунд</vt:lpstr>
      <vt:lpstr>1 раунд</vt:lpstr>
      <vt:lpstr>Слайд 4</vt:lpstr>
      <vt:lpstr>Слайд 5</vt:lpstr>
      <vt:lpstr>Слайд 6</vt:lpstr>
      <vt:lpstr>1 раунд</vt:lpstr>
      <vt:lpstr>Слайд 8</vt:lpstr>
      <vt:lpstr>Слайд 9</vt:lpstr>
      <vt:lpstr>Слайд 10</vt:lpstr>
      <vt:lpstr>1 раунд</vt:lpstr>
      <vt:lpstr> 1. Ответ для друзей </vt:lpstr>
      <vt:lpstr> 2. Ответ для друзей </vt:lpstr>
      <vt:lpstr> 3. Ответ для друзей </vt:lpstr>
      <vt:lpstr> 1. Ответ для друзей </vt:lpstr>
      <vt:lpstr> 2. Ответ для друзей </vt:lpstr>
      <vt:lpstr> 3. Ответ для друзей </vt:lpstr>
      <vt:lpstr>2 раунд</vt:lpstr>
      <vt:lpstr>Слайд 19</vt:lpstr>
      <vt:lpstr>Слайд 20</vt:lpstr>
      <vt:lpstr>3 раунд</vt:lpstr>
      <vt:lpstr>Слайд 22</vt:lpstr>
      <vt:lpstr>Слайд 23</vt:lpstr>
      <vt:lpstr>4 раунд</vt:lpstr>
      <vt:lpstr>Слайд 25</vt:lpstr>
      <vt:lpstr>5 раунд</vt:lpstr>
      <vt:lpstr>Ответы – числа!</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usery</dc:creator>
  <cp:lastModifiedBy>usery</cp:lastModifiedBy>
  <cp:revision>64</cp:revision>
  <dcterms:created xsi:type="dcterms:W3CDTF">2022-01-24T17:42:02Z</dcterms:created>
  <dcterms:modified xsi:type="dcterms:W3CDTF">2022-01-25T20:39:32Z</dcterms:modified>
</cp:coreProperties>
</file>