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3" r:id="rId2"/>
    <p:sldId id="304" r:id="rId3"/>
    <p:sldId id="263" r:id="rId4"/>
    <p:sldId id="264" r:id="rId5"/>
    <p:sldId id="265" r:id="rId6"/>
    <p:sldId id="268" r:id="rId7"/>
    <p:sldId id="294" r:id="rId8"/>
    <p:sldId id="317" r:id="rId9"/>
    <p:sldId id="297" r:id="rId10"/>
    <p:sldId id="298" r:id="rId11"/>
    <p:sldId id="299" r:id="rId12"/>
    <p:sldId id="310" r:id="rId13"/>
    <p:sldId id="283" r:id="rId14"/>
    <p:sldId id="266" r:id="rId15"/>
    <p:sldId id="274" r:id="rId16"/>
    <p:sldId id="286" r:id="rId17"/>
    <p:sldId id="291" r:id="rId18"/>
    <p:sldId id="282" r:id="rId19"/>
    <p:sldId id="287" r:id="rId20"/>
    <p:sldId id="288" r:id="rId21"/>
    <p:sldId id="290" r:id="rId22"/>
    <p:sldId id="292" r:id="rId23"/>
    <p:sldId id="289" r:id="rId24"/>
    <p:sldId id="293" r:id="rId25"/>
    <p:sldId id="300" r:id="rId26"/>
    <p:sldId id="301" r:id="rId27"/>
    <p:sldId id="302" r:id="rId28"/>
    <p:sldId id="312" r:id="rId29"/>
    <p:sldId id="313" r:id="rId30"/>
    <p:sldId id="314" r:id="rId31"/>
    <p:sldId id="315" r:id="rId32"/>
    <p:sldId id="316" r:id="rId33"/>
    <p:sldId id="284" r:id="rId34"/>
  </p:sldIdLst>
  <p:sldSz cx="9144000" cy="5143500" type="screen16x9"/>
  <p:notesSz cx="6858000" cy="9144000"/>
  <p:custDataLst>
    <p:tags r:id="rId3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666699"/>
    <a:srgbClr val="04374A"/>
    <a:srgbClr val="E5907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17279" autoAdjust="0"/>
    <p:restoredTop sz="86372" autoAdjust="0"/>
  </p:normalViewPr>
  <p:slideViewPr>
    <p:cSldViewPr>
      <p:cViewPr>
        <p:scale>
          <a:sx n="100" d="100"/>
          <a:sy n="100" d="100"/>
        </p:scale>
        <p:origin x="-270" y="-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75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title>
      <c:tx>
        <c:rich>
          <a:bodyPr/>
          <a:lstStyle/>
          <a:p>
            <a:pPr>
              <a:defRPr>
                <a:solidFill>
                  <a:schemeClr val="accent6">
                    <a:lumMod val="50000"/>
                  </a:schemeClr>
                </a:solidFill>
              </a:defRPr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Область</a:t>
            </a:r>
            <a:r>
              <a:rPr lang="ru-RU" sz="2400" baseline="0" dirty="0" smtClean="0">
                <a:solidFill>
                  <a:schemeClr val="accent6">
                    <a:lumMod val="50000"/>
                  </a:schemeClr>
                </a:solidFill>
              </a:rPr>
              <a:t>, республика или край где вы проживаете.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0.17428555618882144"/>
          <c:y val="0.23319831203956481"/>
          <c:w val="0.32406980926400508"/>
          <c:h val="0.7419948826034390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Места проживания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Новосибирск 19%</c:v>
                </c:pt>
                <c:pt idx="1">
                  <c:v>Новосибирская область 16%</c:v>
                </c:pt>
                <c:pt idx="2">
                  <c:v>Другие области 65%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</c:v>
                </c:pt>
                <c:pt idx="1">
                  <c:v>16</c:v>
                </c:pt>
                <c:pt idx="2">
                  <c:v>65</c:v>
                </c:pt>
              </c:numCache>
            </c:numRef>
          </c:val>
        </c:ser>
        <c:ser>
          <c:idx val="1"/>
          <c:order val="1"/>
          <c:cat>
            <c:strRef>
              <c:f>Лист1!$A$2:$A$4</c:f>
              <c:strCache>
                <c:ptCount val="3"/>
                <c:pt idx="0">
                  <c:v>Новосибирск 19%</c:v>
                </c:pt>
                <c:pt idx="1">
                  <c:v>Новосибирская область 16%</c:v>
                </c:pt>
                <c:pt idx="2">
                  <c:v>Другие области 65%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3592144797782215"/>
          <c:y val="0.23724844407934312"/>
          <c:w val="0.46407855202217785"/>
          <c:h val="0.6000043582501946"/>
        </c:manualLayout>
      </c:layout>
      <c:txPr>
        <a:bodyPr/>
        <a:lstStyle/>
        <a:p>
          <a:pPr>
            <a:defRPr>
              <a:solidFill>
                <a:schemeClr val="accent6">
                  <a:lumMod val="5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title>
      <c:tx>
        <c:rich>
          <a:bodyPr/>
          <a:lstStyle/>
          <a:p>
            <a:pPr>
              <a:defRPr>
                <a:solidFill>
                  <a:schemeClr val="accent6">
                    <a:lumMod val="50000"/>
                  </a:schemeClr>
                </a:solidFill>
              </a:defRPr>
            </a:pP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Сможешь</a:t>
            </a:r>
            <a:r>
              <a:rPr lang="ru-RU" sz="2200" baseline="0" dirty="0" smtClean="0">
                <a:solidFill>
                  <a:schemeClr val="accent6">
                    <a:lumMod val="50000"/>
                  </a:schemeClr>
                </a:solidFill>
              </a:rPr>
              <a:t> ли ты поделиться информацией о памятниках истории и культуры города Новосибирска в своих родных местах</a:t>
            </a:r>
            <a:r>
              <a:rPr lang="en-US" sz="2200" baseline="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r>
              <a:rPr lang="ru-RU" sz="2200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200" dirty="0">
              <a:solidFill>
                <a:schemeClr val="accent6">
                  <a:lumMod val="50000"/>
                </a:schemeClr>
              </a:solidFill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0.17428555618882144"/>
          <c:y val="0.23319831203956481"/>
          <c:w val="0.32406980926400547"/>
          <c:h val="0.7419948826034398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Места проживания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 54%</c:v>
                </c:pt>
                <c:pt idx="1">
                  <c:v>Нет 46%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0.54</c:v>
                </c:pt>
                <c:pt idx="1">
                  <c:v>0.46</c:v>
                </c:pt>
              </c:numCache>
            </c:numRef>
          </c:val>
        </c:ser>
        <c:ser>
          <c:idx val="1"/>
          <c:order val="1"/>
          <c:cat>
            <c:strRef>
              <c:f>Лист1!$A$2:$A$3</c:f>
              <c:strCache>
                <c:ptCount val="2"/>
                <c:pt idx="0">
                  <c:v>Да 54%</c:v>
                </c:pt>
                <c:pt idx="1">
                  <c:v>Нет 46%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6807666364596499"/>
          <c:y val="0.28551851802170386"/>
          <c:w val="0.4233196434503203"/>
          <c:h val="0.41657782129874465"/>
        </c:manualLayout>
      </c:layout>
      <c:txPr>
        <a:bodyPr/>
        <a:lstStyle/>
        <a:p>
          <a:pPr>
            <a:defRPr>
              <a:solidFill>
                <a:schemeClr val="accent6">
                  <a:lumMod val="5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8"/>
  <c:chart>
    <c:title>
      <c:tx>
        <c:rich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Знаете</a:t>
            </a:r>
            <a:r>
              <a:rPr lang="ru-RU" sz="2400" baseline="0" dirty="0" smtClean="0">
                <a:solidFill>
                  <a:schemeClr val="accent6">
                    <a:lumMod val="50000"/>
                  </a:schemeClr>
                </a:solidFill>
              </a:rPr>
              <a:t> ли вы достопримечательности в городе Новосибирске</a:t>
            </a:r>
            <a:r>
              <a:rPr lang="en-US" sz="2400" baseline="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9.3770176127843649E-2"/>
          <c:y val="1.6090051584452005E-2"/>
        </c:manualLayout>
      </c:layout>
    </c:title>
    <c:plotArea>
      <c:layout>
        <c:manualLayout>
          <c:layoutTarget val="inner"/>
          <c:xMode val="edge"/>
          <c:yMode val="edge"/>
          <c:x val="0.17428555618882144"/>
          <c:y val="0.23319831203956481"/>
          <c:w val="0.32406980926400458"/>
          <c:h val="0.7419948826034380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КАКИЕ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Знают 21%</c:v>
                </c:pt>
                <c:pt idx="1">
                  <c:v>Не знают 79%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0.2100000000000001</c:v>
                </c:pt>
                <c:pt idx="1">
                  <c:v>0.79</c:v>
                </c:pt>
              </c:numCache>
            </c:numRef>
          </c:val>
        </c:ser>
        <c:ser>
          <c:idx val="1"/>
          <c:order val="1"/>
          <c:cat>
            <c:strRef>
              <c:f>Лист1!$A$2:$A$3</c:f>
              <c:strCache>
                <c:ptCount val="2"/>
                <c:pt idx="0">
                  <c:v>Знают 21%</c:v>
                </c:pt>
                <c:pt idx="1">
                  <c:v>Не знают 79%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2872316996917901"/>
          <c:y val="0.21794038217800055"/>
          <c:w val="0.46267307064480645"/>
          <c:h val="0.48415598684213856"/>
        </c:manualLayout>
      </c:layout>
      <c:txPr>
        <a:bodyPr/>
        <a:lstStyle/>
        <a:p>
          <a:pPr>
            <a:defRPr sz="2400">
              <a:solidFill>
                <a:schemeClr val="accent6">
                  <a:lumMod val="5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title>
      <c:tx>
        <c:rich>
          <a:bodyPr/>
          <a:lstStyle/>
          <a:p>
            <a:pPr>
              <a:defRPr>
                <a:solidFill>
                  <a:schemeClr val="accent6">
                    <a:lumMod val="50000"/>
                  </a:schemeClr>
                </a:solidFill>
              </a:defRPr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Назови</a:t>
            </a:r>
            <a:r>
              <a:rPr lang="ru-RU" sz="2400" baseline="0" dirty="0" smtClean="0">
                <a:solidFill>
                  <a:schemeClr val="accent6">
                    <a:lumMod val="50000"/>
                  </a:schemeClr>
                </a:solidFill>
              </a:rPr>
              <a:t> известные памятники истории и культуры в городе Новосибирск.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0.17428555618882144"/>
          <c:y val="0.23319831203956481"/>
          <c:w val="0.32406980926400458"/>
          <c:h val="0.7419948826034380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Места проживания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Назвали 13%</c:v>
                </c:pt>
                <c:pt idx="1">
                  <c:v>Не назвали 87%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</c:v>
                </c:pt>
                <c:pt idx="1">
                  <c:v>87</c:v>
                </c:pt>
              </c:numCache>
            </c:numRef>
          </c:val>
        </c:ser>
        <c:ser>
          <c:idx val="1"/>
          <c:order val="1"/>
          <c:cat>
            <c:strRef>
              <c:f>Лист1!$A$2:$A$3</c:f>
              <c:strCache>
                <c:ptCount val="2"/>
                <c:pt idx="0">
                  <c:v>Назвали 13%</c:v>
                </c:pt>
                <c:pt idx="1">
                  <c:v>Не назвали 87%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6807666364596499"/>
          <c:y val="0.28551851802170386"/>
          <c:w val="0.4233196434503203"/>
          <c:h val="0.41657782129874393"/>
        </c:manualLayout>
      </c:layout>
      <c:txPr>
        <a:bodyPr/>
        <a:lstStyle/>
        <a:p>
          <a:pPr>
            <a:defRPr>
              <a:solidFill>
                <a:schemeClr val="accent6">
                  <a:lumMod val="5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title>
      <c:tx>
        <c:rich>
          <a:bodyPr/>
          <a:lstStyle/>
          <a:p>
            <a:pPr>
              <a:defRPr>
                <a:solidFill>
                  <a:schemeClr val="accent6">
                    <a:lumMod val="50000"/>
                  </a:schemeClr>
                </a:solidFill>
              </a:defRPr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Можешь</a:t>
            </a:r>
            <a:r>
              <a:rPr lang="ru-RU" sz="2400" baseline="0" dirty="0" smtClean="0">
                <a:solidFill>
                  <a:schemeClr val="accent6">
                    <a:lumMod val="50000"/>
                  </a:schemeClr>
                </a:solidFill>
              </a:rPr>
              <a:t> ли ты о них рассказать</a:t>
            </a:r>
            <a:r>
              <a:rPr lang="en-US" sz="2400" baseline="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0.17428555618882144"/>
          <c:y val="0.23319831203956481"/>
          <c:w val="0.32406980926400486"/>
          <c:h val="0.741994882603438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Места проживания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 8%</c:v>
                </c:pt>
                <c:pt idx="1">
                  <c:v>Нет 92%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8.0000000000000043E-2</c:v>
                </c:pt>
                <c:pt idx="1">
                  <c:v>0.92</c:v>
                </c:pt>
              </c:numCache>
            </c:numRef>
          </c:val>
        </c:ser>
        <c:ser>
          <c:idx val="1"/>
          <c:order val="1"/>
          <c:cat>
            <c:strRef>
              <c:f>Лист1!$A$2:$A$3</c:f>
              <c:strCache>
                <c:ptCount val="2"/>
                <c:pt idx="0">
                  <c:v>Да 8%</c:v>
                </c:pt>
                <c:pt idx="1">
                  <c:v>Нет 92%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6807666364596499"/>
          <c:y val="0.28551851802170386"/>
          <c:w val="0.4233196434503203"/>
          <c:h val="0.41657782129874416"/>
        </c:manualLayout>
      </c:layout>
      <c:txPr>
        <a:bodyPr/>
        <a:lstStyle/>
        <a:p>
          <a:pPr>
            <a:defRPr>
              <a:solidFill>
                <a:schemeClr val="accent6">
                  <a:lumMod val="5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title>
      <c:tx>
        <c:rich>
          <a:bodyPr/>
          <a:lstStyle/>
          <a:p>
            <a:pPr>
              <a:defRPr>
                <a:solidFill>
                  <a:schemeClr val="accent6">
                    <a:lumMod val="50000"/>
                  </a:schemeClr>
                </a:solidFill>
              </a:defRPr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Знаешь</a:t>
            </a:r>
            <a:r>
              <a:rPr lang="ru-RU" sz="2400" baseline="0" dirty="0" smtClean="0">
                <a:solidFill>
                  <a:schemeClr val="accent6">
                    <a:lumMod val="50000"/>
                  </a:schemeClr>
                </a:solidFill>
              </a:rPr>
              <a:t> ли ты, какое значение они имеют в жизни человека</a:t>
            </a:r>
            <a:r>
              <a:rPr lang="en-US" sz="2400" baseline="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0.17428555618882144"/>
          <c:y val="0.23319831203956481"/>
          <c:w val="0.32406980926400519"/>
          <c:h val="0.7419948826034392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Места проживания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 42%</c:v>
                </c:pt>
                <c:pt idx="1">
                  <c:v>Нет 58%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0.42000000000000021</c:v>
                </c:pt>
                <c:pt idx="1">
                  <c:v>0.58000000000000007</c:v>
                </c:pt>
              </c:numCache>
            </c:numRef>
          </c:val>
        </c:ser>
        <c:ser>
          <c:idx val="1"/>
          <c:order val="1"/>
          <c:cat>
            <c:strRef>
              <c:f>Лист1!$A$2:$A$3</c:f>
              <c:strCache>
                <c:ptCount val="2"/>
                <c:pt idx="0">
                  <c:v>Да 42%</c:v>
                </c:pt>
                <c:pt idx="1">
                  <c:v>Нет 58%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6807666364596499"/>
          <c:y val="0.28551851802170386"/>
          <c:w val="0.4233196434503203"/>
          <c:h val="0.41657782129874443"/>
        </c:manualLayout>
      </c:layout>
      <c:txPr>
        <a:bodyPr/>
        <a:lstStyle/>
        <a:p>
          <a:pPr>
            <a:defRPr>
              <a:solidFill>
                <a:schemeClr val="accent6">
                  <a:lumMod val="5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title>
      <c:tx>
        <c:rich>
          <a:bodyPr/>
          <a:lstStyle/>
          <a:p>
            <a:pPr>
              <a:defRPr>
                <a:solidFill>
                  <a:schemeClr val="accent6">
                    <a:lumMod val="50000"/>
                  </a:schemeClr>
                </a:solidFill>
              </a:defRPr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Узнал</a:t>
            </a:r>
            <a:r>
              <a:rPr lang="ru-RU" sz="2400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aseline="0" smtClean="0">
                <a:solidFill>
                  <a:schemeClr val="accent6">
                    <a:lumMod val="50000"/>
                  </a:schemeClr>
                </a:solidFill>
              </a:rPr>
              <a:t>ли ты, </a:t>
            </a:r>
            <a:r>
              <a:rPr lang="ru-RU" sz="2400" baseline="0" dirty="0" smtClean="0">
                <a:solidFill>
                  <a:schemeClr val="accent6">
                    <a:lumMod val="50000"/>
                  </a:schemeClr>
                </a:solidFill>
              </a:rPr>
              <a:t>какие достопримечательности находятся в городе Новосибирске</a:t>
            </a:r>
            <a:r>
              <a:rPr lang="en-US" sz="2400" baseline="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0.17428555618882144"/>
          <c:y val="0.23319831203956481"/>
          <c:w val="0.32406980926400519"/>
          <c:h val="0.7419948826034392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Места проживания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 77%</c:v>
                </c:pt>
                <c:pt idx="1">
                  <c:v>Нет 23%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0.77000000000000079</c:v>
                </c:pt>
                <c:pt idx="1">
                  <c:v>0.23</c:v>
                </c:pt>
              </c:numCache>
            </c:numRef>
          </c:val>
        </c:ser>
        <c:ser>
          <c:idx val="1"/>
          <c:order val="1"/>
          <c:cat>
            <c:strRef>
              <c:f>Лист1!$A$2:$A$3</c:f>
              <c:strCache>
                <c:ptCount val="2"/>
                <c:pt idx="0">
                  <c:v>Да 77%</c:v>
                </c:pt>
                <c:pt idx="1">
                  <c:v>Нет 23%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6807666364596499"/>
          <c:y val="0.28551851802170386"/>
          <c:w val="0.4233196434503203"/>
          <c:h val="0.41657782129874443"/>
        </c:manualLayout>
      </c:layout>
      <c:txPr>
        <a:bodyPr/>
        <a:lstStyle/>
        <a:p>
          <a:pPr>
            <a:defRPr>
              <a:solidFill>
                <a:schemeClr val="accent6">
                  <a:lumMod val="5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title>
      <c:tx>
        <c:rich>
          <a:bodyPr/>
          <a:lstStyle/>
          <a:p>
            <a:pPr>
              <a:defRPr>
                <a:solidFill>
                  <a:schemeClr val="accent6">
                    <a:lumMod val="50000"/>
                  </a:schemeClr>
                </a:solidFill>
              </a:defRPr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Сможешь</a:t>
            </a:r>
            <a:r>
              <a:rPr lang="ru-RU" sz="2400" baseline="0" dirty="0" smtClean="0">
                <a:solidFill>
                  <a:schemeClr val="accent6">
                    <a:lumMod val="50000"/>
                  </a:schemeClr>
                </a:solidFill>
              </a:rPr>
              <a:t> ли ты их назвать</a:t>
            </a:r>
            <a:r>
              <a:rPr lang="en-US" sz="2400" baseline="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r>
              <a:rPr lang="ru-RU" sz="2400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0.17428555618882144"/>
          <c:y val="0.23319831203956481"/>
          <c:w val="0.32406980926400547"/>
          <c:h val="0.7419948826034398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Места проживания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 67%</c:v>
                </c:pt>
                <c:pt idx="1">
                  <c:v>Нет 33%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0.67000000000000093</c:v>
                </c:pt>
                <c:pt idx="1">
                  <c:v>0.33000000000000046</c:v>
                </c:pt>
              </c:numCache>
            </c:numRef>
          </c:val>
        </c:ser>
        <c:ser>
          <c:idx val="1"/>
          <c:order val="1"/>
          <c:cat>
            <c:strRef>
              <c:f>Лист1!$A$2:$A$3</c:f>
              <c:strCache>
                <c:ptCount val="2"/>
                <c:pt idx="0">
                  <c:v>Да 67%</c:v>
                </c:pt>
                <c:pt idx="1">
                  <c:v>Нет 33%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6807666364596499"/>
          <c:y val="0.28551851802170386"/>
          <c:w val="0.4233196434503203"/>
          <c:h val="0.41657782129874465"/>
        </c:manualLayout>
      </c:layout>
      <c:txPr>
        <a:bodyPr/>
        <a:lstStyle/>
        <a:p>
          <a:pPr>
            <a:defRPr>
              <a:solidFill>
                <a:schemeClr val="accent6">
                  <a:lumMod val="5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title>
      <c:tx>
        <c:rich>
          <a:bodyPr/>
          <a:lstStyle/>
          <a:p>
            <a:pPr>
              <a:defRPr>
                <a:solidFill>
                  <a:schemeClr val="accent6">
                    <a:lumMod val="50000"/>
                  </a:schemeClr>
                </a:solidFill>
              </a:defRPr>
            </a:pPr>
            <a:r>
              <a:rPr lang="ru-RU" sz="2300" dirty="0" smtClean="0">
                <a:solidFill>
                  <a:schemeClr val="accent6">
                    <a:lumMod val="50000"/>
                  </a:schemeClr>
                </a:solidFill>
              </a:rPr>
              <a:t>Была</a:t>
            </a:r>
            <a:r>
              <a:rPr lang="ru-RU" sz="2300" baseline="0" dirty="0" smtClean="0">
                <a:solidFill>
                  <a:schemeClr val="accent6">
                    <a:lumMod val="50000"/>
                  </a:schemeClr>
                </a:solidFill>
              </a:rPr>
              <a:t> ли полезна и интересна тебе информация </a:t>
            </a:r>
            <a:r>
              <a:rPr lang="ru-RU" sz="2300" baseline="0" dirty="0" smtClean="0">
                <a:solidFill>
                  <a:schemeClr val="accent6">
                    <a:lumMod val="50000"/>
                  </a:schemeClr>
                </a:solidFill>
              </a:rPr>
              <a:t>о </a:t>
            </a:r>
            <a:r>
              <a:rPr lang="ru-RU" sz="2300" baseline="0" dirty="0" smtClean="0">
                <a:solidFill>
                  <a:schemeClr val="accent6">
                    <a:lumMod val="50000"/>
                  </a:schemeClr>
                </a:solidFill>
              </a:rPr>
              <a:t>памятниках истории и культуры города Новосибирска</a:t>
            </a:r>
            <a:r>
              <a:rPr lang="en-US" sz="2300" baseline="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r>
              <a:rPr lang="ru-RU" sz="2300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300" dirty="0">
              <a:solidFill>
                <a:schemeClr val="accent6">
                  <a:lumMod val="50000"/>
                </a:schemeClr>
              </a:solidFill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0.17428555618882144"/>
          <c:y val="0.23319831203956481"/>
          <c:w val="0.32406980926400547"/>
          <c:h val="0.7419948826034398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Места проживания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 73%</c:v>
                </c:pt>
                <c:pt idx="1">
                  <c:v>Нет 27%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0.73000000000000065</c:v>
                </c:pt>
                <c:pt idx="1">
                  <c:v>0.27</c:v>
                </c:pt>
              </c:numCache>
            </c:numRef>
          </c:val>
        </c:ser>
        <c:ser>
          <c:idx val="1"/>
          <c:order val="1"/>
          <c:cat>
            <c:strRef>
              <c:f>Лист1!$A$2:$A$3</c:f>
              <c:strCache>
                <c:ptCount val="2"/>
                <c:pt idx="0">
                  <c:v>Да 73%</c:v>
                </c:pt>
                <c:pt idx="1">
                  <c:v>Нет 27%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6807666364596499"/>
          <c:y val="0.28551851802170386"/>
          <c:w val="0.4233196434503203"/>
          <c:h val="0.41657782129874465"/>
        </c:manualLayout>
      </c:layout>
      <c:txPr>
        <a:bodyPr/>
        <a:lstStyle/>
        <a:p>
          <a:pPr>
            <a:defRPr>
              <a:solidFill>
                <a:schemeClr val="accent6">
                  <a:lumMod val="5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title>
      <c:tx>
        <c:rich>
          <a:bodyPr/>
          <a:lstStyle/>
          <a:p>
            <a:pPr>
              <a:defRPr>
                <a:solidFill>
                  <a:schemeClr val="accent6">
                    <a:lumMod val="50000"/>
                  </a:schemeClr>
                </a:solidFill>
              </a:defRPr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Узнал</a:t>
            </a:r>
            <a:r>
              <a:rPr lang="ru-RU" sz="2400" baseline="0" dirty="0" smtClean="0">
                <a:solidFill>
                  <a:schemeClr val="accent6">
                    <a:lumMod val="50000"/>
                  </a:schemeClr>
                </a:solidFill>
              </a:rPr>
              <a:t> ли ты, какое значение имеют достопримечательности в жизни человека</a:t>
            </a:r>
            <a:r>
              <a:rPr lang="en-US" sz="2400" baseline="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0.17428555618882144"/>
          <c:y val="0.23319831203956481"/>
          <c:w val="0.32406980926400547"/>
          <c:h val="0.7419948826034398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Места проживания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 87%</c:v>
                </c:pt>
                <c:pt idx="1">
                  <c:v>Нет 13%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0.87000000000000066</c:v>
                </c:pt>
                <c:pt idx="1">
                  <c:v>0.13</c:v>
                </c:pt>
              </c:numCache>
            </c:numRef>
          </c:val>
        </c:ser>
        <c:ser>
          <c:idx val="1"/>
          <c:order val="1"/>
          <c:cat>
            <c:strRef>
              <c:f>Лист1!$A$2:$A$3</c:f>
              <c:strCache>
                <c:ptCount val="2"/>
                <c:pt idx="0">
                  <c:v>Да 87%</c:v>
                </c:pt>
                <c:pt idx="1">
                  <c:v>Нет 13%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solidFill>
                  <a:schemeClr val="accent6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6807666364596499"/>
          <c:y val="0.28551851802170386"/>
          <c:w val="0.4233196434503203"/>
          <c:h val="0.41657782129874465"/>
        </c:manualLayout>
      </c:layout>
      <c:txPr>
        <a:bodyPr/>
        <a:lstStyle/>
        <a:p>
          <a:pPr>
            <a:defRPr>
              <a:solidFill>
                <a:schemeClr val="accent6">
                  <a:lumMod val="5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707654"/>
            <a:ext cx="7344816" cy="108012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48815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107504" y="34392"/>
            <a:ext cx="8928992" cy="786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4" name="Текст 2"/>
          <p:cNvSpPr>
            <a:spLocks noGrp="1"/>
          </p:cNvSpPr>
          <p:nvPr>
            <p:ph idx="1"/>
          </p:nvPr>
        </p:nvSpPr>
        <p:spPr>
          <a:xfrm>
            <a:off x="179512" y="1005576"/>
            <a:ext cx="8856984" cy="3726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1" y="3305176"/>
            <a:ext cx="5722913" cy="1021556"/>
          </a:xfrm>
        </p:spPr>
        <p:txBody>
          <a:bodyPr anchor="t"/>
          <a:lstStyle>
            <a:lvl1pPr algn="l">
              <a:defRPr sz="4000" b="1" cap="all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801" y="2180035"/>
            <a:ext cx="5722913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545637"/>
            <a:ext cx="4320480" cy="3070436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1553542"/>
            <a:ext cx="4320480" cy="3070436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437625"/>
            <a:ext cx="4176464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1917446"/>
            <a:ext cx="4176464" cy="2963466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450720"/>
            <a:ext cx="4248472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1930542"/>
            <a:ext cx="4248472" cy="2963466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3" y="4808172"/>
            <a:ext cx="1215489" cy="273844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4767264"/>
            <a:ext cx="1649592" cy="273844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3" y="4767264"/>
            <a:ext cx="1215489" cy="273844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385217"/>
            <a:ext cx="3008313" cy="691109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437625"/>
            <a:ext cx="5111750" cy="3265010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4392"/>
            <a:ext cx="8928992" cy="786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005576"/>
            <a:ext cx="8856984" cy="3726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34392"/>
            <a:ext cx="757762" cy="5683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40;&#1082;&#1090;&#1086;&#1074;&#1099;&#1081;\Desktop\&#1059;&#1095;&#1077;&#1085;&#1080;&#1082;%20&#1075;&#1086;&#1076;&#1072;%202022%20!\&#1053;&#1086;&#1074;&#1086;&#1089;&#1080;&#1073;&#1080;&#1088;&#1089;&#1082;.avi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Новосибирск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исследования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85800"/>
          <a:ext cx="9036050" cy="3946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исследования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85800"/>
          <a:ext cx="9036050" cy="3946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исследования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85800"/>
          <a:ext cx="9036050" cy="3946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Театр оперы и балета</a:t>
            </a:r>
            <a:endParaRPr lang="ru-RU" dirty="0"/>
          </a:p>
        </p:txBody>
      </p:sp>
      <p:pic>
        <p:nvPicPr>
          <p:cNvPr id="14338" name="Picture 2" descr="C:\Users\Актовый\Pictures\teatr-opery-baleta-novosibirs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80"/>
            <a:ext cx="3895728" cy="259536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41" name="Picture 1" descr="C:\Users\Актовый\Pictures\Teatr-operyi-i-bale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142990"/>
            <a:ext cx="4628810" cy="30783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Монумент Славы</a:t>
            </a:r>
            <a:endParaRPr lang="ru-RU" dirty="0"/>
          </a:p>
        </p:txBody>
      </p:sp>
      <p:pic>
        <p:nvPicPr>
          <p:cNvPr id="6" name="Picture 6" descr="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90"/>
            <a:ext cx="2286016" cy="30485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098" name="Picture 2" descr="C:\Users\Актовый\Pictures\monument-slavy-1-700x466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214428"/>
            <a:ext cx="3857652" cy="277708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5" descr="map7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643188"/>
            <a:ext cx="2678572" cy="20113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4392"/>
            <a:ext cx="9036496" cy="786500"/>
          </a:xfrm>
        </p:spPr>
        <p:txBody>
          <a:bodyPr>
            <a:normAutofit/>
          </a:bodyPr>
          <a:lstStyle/>
          <a:p>
            <a:r>
              <a:rPr lang="ru-RU" dirty="0" smtClean="0"/>
              <a:t>Памятник  А.И. Покрышкину</a:t>
            </a:r>
            <a:endParaRPr lang="ru-RU" dirty="0"/>
          </a:p>
        </p:txBody>
      </p:sp>
      <p:pic>
        <p:nvPicPr>
          <p:cNvPr id="10242" name="Picture 2" descr="C:\Users\Актовый\Pictures\pamyatnik-ai-pokryshkinu-700x4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00180"/>
            <a:ext cx="4286280" cy="28105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5" name="Picture 1" descr="C:\Users\Актовый\Pictures\pokrishkin-len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214428"/>
            <a:ext cx="2643206" cy="3524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Новосибирский зоопарк</a:t>
            </a:r>
            <a:endParaRPr lang="ru-RU" dirty="0"/>
          </a:p>
        </p:txBody>
      </p:sp>
      <p:pic>
        <p:nvPicPr>
          <p:cNvPr id="3074" name="Picture 2" descr="C:\Users\Актовый\Pictures\depositphotos_12585202-stock-photo-lake-in-novosibirsk-zo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35888">
            <a:off x="5548353" y="1558921"/>
            <a:ext cx="2959339" cy="19651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5" name="Picture 3" descr="C:\Users\Актовый\Pictures\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000246"/>
            <a:ext cx="3044722" cy="22145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5362" name="Picture 2" descr="C:\Users\Актовый\Pictures\novosibirskiy-zoopar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1500180"/>
            <a:ext cx="4340334" cy="28915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NET_2477_t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1500180"/>
            <a:ext cx="4219441" cy="280959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Стоквартирный дом</a:t>
            </a:r>
            <a:endParaRPr lang="ru-RU" dirty="0"/>
          </a:p>
        </p:txBody>
      </p:sp>
      <p:sp>
        <p:nvSpPr>
          <p:cNvPr id="4100" name="AutoShape 4" descr="Памятник светофору.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19" name="Picture 3" descr="C:\Users\Актовый\Pictures\01-28-yin160-stokvartirnyy-dom.cd9f7e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357304"/>
            <a:ext cx="4714908" cy="31728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Актовый\Pictures\Foto-2--980x6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00153">
            <a:off x="642546" y="1561864"/>
            <a:ext cx="4248725" cy="28353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Театр Красный Факел</a:t>
            </a:r>
            <a:endParaRPr lang="ru-RU" dirty="0"/>
          </a:p>
        </p:txBody>
      </p:sp>
      <p:pic>
        <p:nvPicPr>
          <p:cNvPr id="16386" name="Picture 2" descr="C:\Users\Актовый\Pictures\teatr-krasnyi-fake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1000114"/>
            <a:ext cx="5074823" cy="357509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Часовня Святого Николая</a:t>
            </a:r>
            <a:endParaRPr lang="ru-RU" dirty="0"/>
          </a:p>
        </p:txBody>
      </p:sp>
      <p:pic>
        <p:nvPicPr>
          <p:cNvPr id="1027" name="Picture 3" descr="C:\Users\Актовый\Pictures\CHasovnya-Svyatitelya-Nikolaya-CHudotvort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85866"/>
            <a:ext cx="3857652" cy="322783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4" descr="527584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928676"/>
            <a:ext cx="2874967" cy="38324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Проектно-исследовательская работа </a:t>
            </a:r>
            <a:br>
              <a:rPr lang="ru-RU" sz="2400" dirty="0" smtClean="0"/>
            </a:br>
            <a:r>
              <a:rPr lang="ru-RU" sz="2400" dirty="0" smtClean="0"/>
              <a:t>«Составление туристического маршрута «Памятники истории и культуры города Новосибирска»</a:t>
            </a:r>
            <a:endParaRPr lang="ru-RU" sz="2400" b="1" dirty="0"/>
          </a:p>
        </p:txBody>
      </p:sp>
      <p:sp>
        <p:nvSpPr>
          <p:cNvPr id="3" name="Объект 5"/>
          <p:cNvSpPr txBox="1">
            <a:spLocks/>
          </p:cNvSpPr>
          <p:nvPr/>
        </p:nvSpPr>
        <p:spPr>
          <a:xfrm>
            <a:off x="1071538" y="3291830"/>
            <a:ext cx="7316886" cy="6480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Выполнил обучающийся 10а класса  Базекин Илья 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Руководитель: Аникина Л.А.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Собор во имя Александра Невского</a:t>
            </a:r>
            <a:endParaRPr lang="ru-RU" dirty="0"/>
          </a:p>
        </p:txBody>
      </p:sp>
      <p:pic>
        <p:nvPicPr>
          <p:cNvPr id="2051" name="Picture 3" descr="C:\Users\Актовый\Pictures\sobor-vo-imya-svyatogo-aleksandra-nevskogo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357304"/>
            <a:ext cx="4929222" cy="32841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C:\Users\Актовый\Pictures\sobor-vo-imya-aleksandra-nevsk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571618"/>
            <a:ext cx="3444886" cy="26960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Краеведческий музей</a:t>
            </a:r>
            <a:endParaRPr lang="ru-RU" dirty="0"/>
          </a:p>
        </p:txBody>
      </p:sp>
      <p:pic>
        <p:nvPicPr>
          <p:cNvPr id="3074" name="Picture 2" descr="C:\Users\Актовый\Pictures\kraevedcheskij-muze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8"/>
            <a:ext cx="4209447" cy="271763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5" name="Picture 3" descr="C:\Users\Актовый\Pictures\d9300779157692cc1a4f949829d9dbb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3" y="1049768"/>
            <a:ext cx="5072098" cy="33780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ктовый\Pictures\image_thumb14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000114"/>
            <a:ext cx="2425201" cy="36456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Центральный  ботанический сад</a:t>
            </a:r>
            <a:endParaRPr lang="ru-RU" dirty="0"/>
          </a:p>
        </p:txBody>
      </p:sp>
      <p:sp>
        <p:nvSpPr>
          <p:cNvPr id="4100" name="AutoShape 4" descr="Памятник светофору.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4" name="Picture 4" descr="C:\Users\Актовый\Pictures\tsentralnyy-sibirskiy-botanicheskiy-sad-700x4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357304"/>
            <a:ext cx="4832876" cy="32242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Памятник светофору</a:t>
            </a:r>
            <a:endParaRPr lang="ru-RU" dirty="0"/>
          </a:p>
        </p:txBody>
      </p:sp>
      <p:pic>
        <p:nvPicPr>
          <p:cNvPr id="4098" name="Picture 2" descr="C:\Users\Актовый\Pictures\pamyatnik-svetofo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1428742"/>
            <a:ext cx="4396456" cy="292895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100" name="AutoShape 4" descr="Памятник светофору.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Актовый\Pictures\7323c0c3a17b258b8949fa94e4abc2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928676"/>
            <a:ext cx="2655116" cy="37861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Памятник первому свиданию</a:t>
            </a:r>
            <a:endParaRPr lang="ru-RU" dirty="0"/>
          </a:p>
        </p:txBody>
      </p:sp>
      <p:sp>
        <p:nvSpPr>
          <p:cNvPr id="4100" name="AutoShape 4" descr="Памятник светофору.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66" name="Picture 2" descr="C:\Users\Актовый\Pictures\cap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928676"/>
            <a:ext cx="3214710" cy="378619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6" name="Picture 2" descr="C:\Users\Актовый\Pictures\cap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285866"/>
            <a:ext cx="2428892" cy="328228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Необычные памятники и скульптуры </a:t>
            </a:r>
            <a:endParaRPr lang="ru-RU" dirty="0"/>
          </a:p>
        </p:txBody>
      </p:sp>
      <p:pic>
        <p:nvPicPr>
          <p:cNvPr id="4" name="Picture 4" descr="C:\Users\Учительская\Desktop\pamyatniki-0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928676"/>
            <a:ext cx="2786082" cy="371477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3" descr="C:\Users\Учительская\Desktop\pamyatniki-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928677"/>
            <a:ext cx="2839660" cy="378621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Необычные памятники</a:t>
            </a:r>
            <a:endParaRPr lang="ru-RU" dirty="0"/>
          </a:p>
        </p:txBody>
      </p:sp>
      <p:pic>
        <p:nvPicPr>
          <p:cNvPr id="6" name="Picture 3" descr="C:\Users\Учительская\Desktop\pamyatniki-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428742"/>
            <a:ext cx="3716362" cy="278694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2" descr="C:\Users\Учительская\Desktop\pamyatniki-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071552"/>
            <a:ext cx="2428892" cy="364499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Необычные памятники</a:t>
            </a:r>
            <a:endParaRPr lang="ru-RU" dirty="0"/>
          </a:p>
        </p:txBody>
      </p:sp>
      <p:pic>
        <p:nvPicPr>
          <p:cNvPr id="4" name="Picture 5" descr="C:\Users\Учительская\Desktop\pamyatniki-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071552"/>
            <a:ext cx="2500330" cy="35719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6" descr="C:\Users\Учительская\Desktop\pamyatniki-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071552"/>
            <a:ext cx="2500330" cy="36213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исследования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85800"/>
          <a:ext cx="9036050" cy="3946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исследования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85800"/>
          <a:ext cx="9036050" cy="3946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исследования</a:t>
            </a:r>
            <a:endParaRPr lang="ru-RU" dirty="0"/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500034" y="1285866"/>
            <a:ext cx="8358246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buFont typeface="Wingdings" pitchFamily="2" charset="2"/>
              <a:buChar char="v"/>
            </a:pPr>
            <a:r>
              <a:rPr lang="ru-RU" sz="2800" b="1" i="1" u="sng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 Познакомиться с </a:t>
            </a:r>
            <a:r>
              <a:rPr lang="ru-RU" sz="2800" b="1" i="1" u="sng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памятниками истории и культуры города Новосибирска</a:t>
            </a:r>
            <a:endParaRPr lang="en-US" sz="2800" b="1" i="1" u="sng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pic>
        <p:nvPicPr>
          <p:cNvPr id="2055" name="Picture 7" descr="C:\Users\Актовый\Pictures\checking-task-list-by-hand_23-21475013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357436"/>
            <a:ext cx="2357454" cy="224411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исследования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85800"/>
          <a:ext cx="9036050" cy="3946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исследования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85800"/>
          <a:ext cx="9036050" cy="3946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исследования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85800"/>
          <a:ext cx="9036050" cy="3946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/>
              <a:t>Спасибо за внимание</a:t>
            </a:r>
            <a:endParaRPr lang="ru-RU" sz="4000" b="1" dirty="0"/>
          </a:p>
        </p:txBody>
      </p:sp>
      <p:sp>
        <p:nvSpPr>
          <p:cNvPr id="3" name="Объект 5"/>
          <p:cNvSpPr txBox="1">
            <a:spLocks/>
          </p:cNvSpPr>
          <p:nvPr/>
        </p:nvSpPr>
        <p:spPr>
          <a:xfrm>
            <a:off x="1071538" y="3071816"/>
            <a:ext cx="7429552" cy="50006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14810" y="1005576"/>
            <a:ext cx="4821686" cy="372641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Изучив теоретические источники, можно составить туристический маршрут «Памятники истории и культуры города Новосибирска»</a:t>
            </a:r>
            <a:endParaRPr lang="en-US" dirty="0"/>
          </a:p>
          <a:p>
            <a:endParaRPr lang="ru-RU" dirty="0"/>
          </a:p>
        </p:txBody>
      </p:sp>
      <p:pic>
        <p:nvPicPr>
          <p:cNvPr id="3076" name="Picture 4" descr="C:\Users\Актовый\Pictures\images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742"/>
            <a:ext cx="2714644" cy="28256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Объект исследования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005576"/>
            <a:ext cx="5178306" cy="372641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800" dirty="0" smtClean="0"/>
              <a:t> Памятники </a:t>
            </a:r>
            <a:r>
              <a:rPr lang="ru-RU" sz="4800" dirty="0" smtClean="0"/>
              <a:t>истории и  </a:t>
            </a:r>
            <a:r>
              <a:rPr lang="ru-RU" sz="4800" dirty="0" smtClean="0"/>
              <a:t>культуры города </a:t>
            </a:r>
            <a:r>
              <a:rPr lang="ru-RU" sz="4800" dirty="0" smtClean="0"/>
              <a:t>Новосибирска.</a:t>
            </a:r>
            <a:endParaRPr lang="ru-RU" dirty="0"/>
          </a:p>
        </p:txBody>
      </p:sp>
      <p:pic>
        <p:nvPicPr>
          <p:cNvPr id="15361" name="Picture 1" descr="C:\Users\Актовый\Pictures\faq_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285866"/>
            <a:ext cx="2657494" cy="3321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Предмет исследования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1000114"/>
            <a:ext cx="4572000" cy="372641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 </a:t>
            </a:r>
            <a:r>
              <a:rPr lang="ru-RU" sz="3600" dirty="0" smtClean="0"/>
              <a:t>Составление туристического маршрута </a:t>
            </a:r>
            <a:r>
              <a:rPr lang="ru-RU" sz="3600" dirty="0" smtClean="0"/>
              <a:t>по достопримечательностям города Новосибирска.</a:t>
            </a:r>
            <a:endParaRPr lang="en-US" sz="3600" dirty="0"/>
          </a:p>
          <a:p>
            <a:endParaRPr lang="ru-RU" dirty="0"/>
          </a:p>
        </p:txBody>
      </p:sp>
      <p:pic>
        <p:nvPicPr>
          <p:cNvPr id="14337" name="Picture 1" descr="C:\Users\Актовый\Pictures\vse-ucheniki-poluchat-besplatnye-uchebn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142990"/>
            <a:ext cx="3571900" cy="35719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14348" y="1285866"/>
            <a:ext cx="8322148" cy="344612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/>
              <a:t>Найти и изучить литературу по данной </a:t>
            </a:r>
            <a:r>
              <a:rPr lang="ru-RU" sz="2800" dirty="0" smtClean="0"/>
              <a:t>теме.</a:t>
            </a: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Провести </a:t>
            </a:r>
            <a:r>
              <a:rPr lang="ru-RU" sz="2800" dirty="0" smtClean="0">
                <a:solidFill>
                  <a:schemeClr val="accent6"/>
                </a:solidFill>
              </a:rPr>
              <a:t>анкетирование. </a:t>
            </a:r>
            <a:endParaRPr lang="ru-RU" sz="2800" dirty="0" smtClean="0">
              <a:solidFill>
                <a:schemeClr val="accent6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accent6"/>
                </a:solidFill>
              </a:rPr>
              <a:t>Подвести итог анкетирования, составить туристический маршрут и представить проделанную работу обучающимся.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Провести </a:t>
            </a:r>
            <a:r>
              <a:rPr lang="ru-RU" sz="2800" dirty="0" smtClean="0"/>
              <a:t>итоговое </a:t>
            </a:r>
            <a:r>
              <a:rPr lang="ru-RU" sz="2800" dirty="0" smtClean="0"/>
              <a:t>анкетирование.</a:t>
            </a: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Сделать </a:t>
            </a:r>
            <a:r>
              <a:rPr lang="ru-RU" sz="2800" dirty="0" smtClean="0"/>
              <a:t>выводы.</a:t>
            </a:r>
            <a:endParaRPr lang="ru-RU" sz="2800" dirty="0" smtClean="0"/>
          </a:p>
          <a:p>
            <a:endParaRPr lang="ru-RU" sz="16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исследования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85800"/>
          <a:ext cx="9036050" cy="3946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исследования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85800"/>
          <a:ext cx="9036050" cy="3946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78de0d1cd954d3e63ee5db6ecd4c4459ff5"/>
</p:tagLst>
</file>

<file path=ppt/theme/theme1.xml><?xml version="1.0" encoding="utf-8"?>
<a:theme xmlns:a="http://schemas.openxmlformats.org/drawingml/2006/main" name="Тема Office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2851</TotalTime>
  <Words>297</Words>
  <Application>Microsoft Office PowerPoint</Application>
  <PresentationFormat>Экран (16:9)</PresentationFormat>
  <Paragraphs>59</Paragraphs>
  <Slides>33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Проектно-исследовательская работа  «Составление туристического маршрута «Памятники истории и культуры города Новосибирска»</vt:lpstr>
      <vt:lpstr>Цель исследования</vt:lpstr>
      <vt:lpstr>Гипотеза</vt:lpstr>
      <vt:lpstr>Объект исследования</vt:lpstr>
      <vt:lpstr>Предмет исследования</vt:lpstr>
      <vt:lpstr>Задачи</vt:lpstr>
      <vt:lpstr>Результаты исследования</vt:lpstr>
      <vt:lpstr>Результаты исследования</vt:lpstr>
      <vt:lpstr>Результаты исследования</vt:lpstr>
      <vt:lpstr>Результаты исследования</vt:lpstr>
      <vt:lpstr>Результаты исследования</vt:lpstr>
      <vt:lpstr>Театр оперы и балета</vt:lpstr>
      <vt:lpstr>Монумент Славы</vt:lpstr>
      <vt:lpstr>Памятник  А.И. Покрышкину</vt:lpstr>
      <vt:lpstr>Новосибирский зоопарк</vt:lpstr>
      <vt:lpstr>Стоквартирный дом</vt:lpstr>
      <vt:lpstr>Театр Красный Факел</vt:lpstr>
      <vt:lpstr>Часовня Святого Николая</vt:lpstr>
      <vt:lpstr>Собор во имя Александра Невского</vt:lpstr>
      <vt:lpstr>Краеведческий музей</vt:lpstr>
      <vt:lpstr>Центральный  ботанический сад</vt:lpstr>
      <vt:lpstr>Памятник светофору</vt:lpstr>
      <vt:lpstr>Памятник первому свиданию</vt:lpstr>
      <vt:lpstr>Необычные памятники и скульптуры </vt:lpstr>
      <vt:lpstr>Необычные памятники</vt:lpstr>
      <vt:lpstr>Необычные памятники</vt:lpstr>
      <vt:lpstr>Результаты исследования</vt:lpstr>
      <vt:lpstr>Результаты исследования</vt:lpstr>
      <vt:lpstr>Результаты исследования</vt:lpstr>
      <vt:lpstr>Результаты исследования</vt:lpstr>
      <vt:lpstr>Результаты исследования</vt:lpstr>
      <vt:lpstr>Спасибо за внимание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Проектно-исследоватеьская работа</dc:title>
  <dc:subject>Составление туристического маршрута</dc:subject>
  <dc:creator>Базекин Илья; Аникина Л.А.</dc:creator>
  <dc:description>Шаблон презентации с сайта https://presentation-creation.ru/</dc:description>
  <cp:lastModifiedBy>Актовый</cp:lastModifiedBy>
  <cp:revision>798</cp:revision>
  <dcterms:created xsi:type="dcterms:W3CDTF">2018-02-25T09:09:03Z</dcterms:created>
  <dcterms:modified xsi:type="dcterms:W3CDTF">2022-03-29T11:09:54Z</dcterms:modified>
</cp:coreProperties>
</file>