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5" r:id="rId1"/>
  </p:sldMasterIdLst>
  <p:sldIdLst>
    <p:sldId id="256" r:id="rId2"/>
    <p:sldId id="275" r:id="rId3"/>
    <p:sldId id="274" r:id="rId4"/>
    <p:sldId id="269" r:id="rId5"/>
    <p:sldId id="258" r:id="rId6"/>
    <p:sldId id="259" r:id="rId7"/>
    <p:sldId id="261" r:id="rId8"/>
    <p:sldId id="268" r:id="rId9"/>
    <p:sldId id="270" r:id="rId10"/>
    <p:sldId id="263" r:id="rId11"/>
    <p:sldId id="272" r:id="rId12"/>
    <p:sldId id="273" r:id="rId13"/>
    <p:sldId id="260" r:id="rId14"/>
    <p:sldId id="26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1" d="100"/>
          <a:sy n="71" d="100"/>
        </p:scale>
        <p:origin x="-1320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5/16/2022</a:t>
            </a:fld>
            <a:endParaRPr lang="en-US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B10E5-E7F4-4A0C-A17F-7BDE1227269E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9511D-E764-4C1E-9794-0B587D7708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B10E5-E7F4-4A0C-A17F-7BDE1227269E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9511D-E764-4C1E-9794-0B587D7708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ru-RU" smtClean="0"/>
              <a:pPr/>
              <a:t>16.05.2022</a:t>
            </a:fld>
            <a:endParaRPr lang="ru-RU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B10E5-E7F4-4A0C-A17F-7BDE1227269E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9511D-E764-4C1E-9794-0B587D7708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B10E5-E7F4-4A0C-A17F-7BDE1227269E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069511D-E764-4C1E-9794-0B587D77089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B10E5-E7F4-4A0C-A17F-7BDE1227269E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9511D-E764-4C1E-9794-0B587D7708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B10E5-E7F4-4A0C-A17F-7BDE1227269E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9511D-E764-4C1E-9794-0B587D7708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B10E5-E7F4-4A0C-A17F-7BDE1227269E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9511D-E764-4C1E-9794-0B587D7708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B10E5-E7F4-4A0C-A17F-7BDE1227269E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9511D-E764-4C1E-9794-0B587D77089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5AB10E5-E7F4-4A0C-A17F-7BDE1227269E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069511D-E764-4C1E-9794-0B587D77089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6" r:id="rId1"/>
    <p:sldLayoutId id="2147483847" r:id="rId2"/>
    <p:sldLayoutId id="2147483848" r:id="rId3"/>
    <p:sldLayoutId id="2147483849" r:id="rId4"/>
    <p:sldLayoutId id="2147483850" r:id="rId5"/>
    <p:sldLayoutId id="2147483851" r:id="rId6"/>
    <p:sldLayoutId id="2147483852" r:id="rId7"/>
    <p:sldLayoutId id="2147483853" r:id="rId8"/>
    <p:sldLayoutId id="2147483854" r:id="rId9"/>
    <p:sldLayoutId id="2147483855" r:id="rId10"/>
    <p:sldLayoutId id="2147483856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628800"/>
            <a:ext cx="8458200" cy="1222375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</a:rPr>
              <a:t>Система педагогической деятельности</a:t>
            </a:r>
            <a:endParaRPr lang="ru-RU" sz="4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95536" y="4365104"/>
            <a:ext cx="8458200" cy="91440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</a:rPr>
              <a:t>Михайловой </a:t>
            </a:r>
            <a:r>
              <a:rPr lang="ru-RU" sz="3200" b="1" dirty="0" err="1" smtClean="0">
                <a:solidFill>
                  <a:schemeClr val="bg2">
                    <a:lumMod val="25000"/>
                  </a:schemeClr>
                </a:solidFill>
              </a:rPr>
              <a:t>Арюны</a:t>
            </a: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bg2">
                    <a:lumMod val="25000"/>
                  </a:schemeClr>
                </a:solidFill>
              </a:rPr>
              <a:t>Доржиевны</a:t>
            </a: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</a:rPr>
              <a:t>,</a:t>
            </a:r>
            <a:endParaRPr lang="ru-RU" sz="3200" b="1" dirty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r>
              <a:rPr lang="ru-RU" sz="3200" dirty="0" smtClean="0">
                <a:solidFill>
                  <a:schemeClr val="bg2">
                    <a:lumMod val="25000"/>
                  </a:schemeClr>
                </a:solidFill>
              </a:rPr>
              <a:t>учителя начальных классов</a:t>
            </a:r>
            <a:endParaRPr lang="ru-RU" sz="3200" dirty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r>
              <a:rPr lang="ru-RU" sz="3200" dirty="0">
                <a:solidFill>
                  <a:schemeClr val="bg2">
                    <a:lumMod val="25000"/>
                  </a:schemeClr>
                </a:solidFill>
              </a:rPr>
              <a:t>МАОУ г. Улан-Удэ СОШ №35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785794"/>
          </a:xfrm>
        </p:spPr>
        <p:txBody>
          <a:bodyPr>
            <a:noAutofit/>
          </a:bodyPr>
          <a:lstStyle/>
          <a:p>
            <a:pPr algn="ctr"/>
            <a:r>
              <a:rPr lang="en-US" sz="2000" b="1" dirty="0" smtClean="0">
                <a:solidFill>
                  <a:schemeClr val="bg2">
                    <a:lumMod val="25000"/>
                  </a:schemeClr>
                </a:solidFill>
              </a:rPr>
              <a:t>III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. Результативность деятельности </a:t>
            </a:r>
            <a:endParaRPr lang="ru-RU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755576" y="69269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3.3. Образовательные результаты обучающихся на муниципальном и региональном уровнях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19672" y="1988840"/>
            <a:ext cx="5400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Результаты ВПР</a:t>
            </a:r>
          </a:p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2018 - 2019 учебный год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165626"/>
              </p:ext>
            </p:extLst>
          </p:nvPr>
        </p:nvGraphicFramePr>
        <p:xfrm>
          <a:off x="611560" y="3068960"/>
          <a:ext cx="8046720" cy="256032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011680"/>
                <a:gridCol w="2011680"/>
                <a:gridCol w="2011680"/>
                <a:gridCol w="20116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предмет</a:t>
                      </a:r>
                      <a:endParaRPr lang="ru-RU" sz="24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успеваемость, %</a:t>
                      </a:r>
                      <a:endParaRPr lang="ru-RU" sz="24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качество, %</a:t>
                      </a:r>
                      <a:endParaRPr lang="ru-RU" sz="24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средний балл</a:t>
                      </a:r>
                      <a:endParaRPr lang="ru-RU" sz="24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Русский</a:t>
                      </a:r>
                      <a:r>
                        <a:rPr lang="ru-RU" sz="24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язык</a:t>
                      </a:r>
                      <a:endParaRPr lang="ru-RU" sz="24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100</a:t>
                      </a:r>
                      <a:endParaRPr lang="ru-RU" sz="24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79,1</a:t>
                      </a:r>
                      <a:endParaRPr lang="ru-RU" sz="24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4,0</a:t>
                      </a:r>
                      <a:endParaRPr lang="ru-RU" sz="24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Математика</a:t>
                      </a:r>
                      <a:endParaRPr lang="ru-RU" sz="24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100</a:t>
                      </a:r>
                      <a:endParaRPr lang="ru-RU" sz="24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78,6</a:t>
                      </a:r>
                      <a:endParaRPr lang="ru-RU" sz="24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4,1</a:t>
                      </a:r>
                      <a:endParaRPr lang="ru-RU" sz="24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Окружающий</a:t>
                      </a:r>
                      <a:r>
                        <a:rPr lang="ru-RU" sz="24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мир</a:t>
                      </a:r>
                      <a:endParaRPr lang="ru-RU" sz="24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100</a:t>
                      </a:r>
                      <a:endParaRPr lang="ru-RU" sz="24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93,4</a:t>
                      </a:r>
                      <a:endParaRPr lang="ru-RU" sz="24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4,3</a:t>
                      </a:r>
                      <a:endParaRPr lang="ru-RU" sz="24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785794"/>
          </a:xfrm>
        </p:spPr>
        <p:txBody>
          <a:bodyPr>
            <a:noAutofit/>
          </a:bodyPr>
          <a:lstStyle/>
          <a:p>
            <a:pPr algn="ctr"/>
            <a:r>
              <a:rPr lang="en-US" sz="2000" b="1" dirty="0" smtClean="0">
                <a:solidFill>
                  <a:schemeClr val="bg2">
                    <a:lumMod val="25000"/>
                  </a:schemeClr>
                </a:solidFill>
              </a:rPr>
              <a:t>III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. Результативность деятельности </a:t>
            </a:r>
            <a:endParaRPr lang="ru-RU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755576" y="69269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3.4. 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+mj-ea"/>
                <a:cs typeface="+mj-cs"/>
              </a:rPr>
              <a:t>Р</a:t>
            </a:r>
            <a:r>
              <a:rPr kumimoji="0" lang="ru-RU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езультативность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обучающихся</a:t>
            </a:r>
            <a:r>
              <a:rPr kumimoji="0" lang="ru-RU" b="1" i="0" u="none" strike="noStrike" kern="1200" cap="none" spc="0" normalizeH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в очных олимпиадах и творческих конкурсах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2" y="1772816"/>
          <a:ext cx="8676456" cy="4557145"/>
        </p:xfrm>
        <a:graphic>
          <a:graphicData uri="http://schemas.openxmlformats.org/drawingml/2006/table">
            <a:tbl>
              <a:tblPr/>
              <a:tblGrid>
                <a:gridCol w="4104456"/>
                <a:gridCol w="1008112"/>
                <a:gridCol w="1728192"/>
                <a:gridCol w="1835696"/>
              </a:tblGrid>
              <a:tr h="25702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Названия мероприятия</a:t>
                      </a:r>
                      <a:endParaRPr lang="ru-RU" sz="14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07" marR="41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Учебный год</a:t>
                      </a:r>
                      <a:endParaRPr lang="ru-RU" sz="14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07" marR="41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Уровень мероприятия</a:t>
                      </a:r>
                      <a:endParaRPr lang="ru-RU" sz="14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07" marR="41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Результат</a:t>
                      </a:r>
                      <a:endParaRPr lang="ru-RU" sz="14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07" marR="41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405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Региональная олимпиада по краеведению т традиционной культуре народов Прибайкалья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07" marR="419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2020-2021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41907" marR="419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Региональный</a:t>
                      </a:r>
                      <a:endParaRPr lang="ru-RU" sz="14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07" marR="419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призёр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41907" marR="419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738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Межрегиональная выставка-конкурс творческих работ, посвященной Сагаалгану. БГУ</a:t>
                      </a:r>
                      <a:endParaRPr lang="ru-RU" sz="14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07" marR="419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2020-2021</a:t>
                      </a:r>
                      <a:endParaRPr lang="ru-RU" sz="14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07" marR="419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Межрегиональный</a:t>
                      </a:r>
                      <a:endParaRPr lang="ru-RU" sz="14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07" marR="419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</a:t>
                      </a: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место 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07" marR="419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754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III</a:t>
                      </a: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Международная олимпиада по  логике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07" marR="419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2019-2020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41907" marR="419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Международный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41907" marR="419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Диплом 1 </a:t>
                      </a: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степени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41907" marR="419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15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III</a:t>
                      </a:r>
                      <a:r>
                        <a:rPr lang="ru-RU" sz="1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Международная олимпиада по  логике</a:t>
                      </a:r>
                      <a:endParaRPr lang="ru-RU" sz="14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07" marR="419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2019-2020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41907" marR="419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Международный</a:t>
                      </a:r>
                      <a:endParaRPr lang="ru-RU" sz="1400" b="1">
                        <a:solidFill>
                          <a:srgbClr val="002060"/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41907" marR="419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Диплом 1 </a:t>
                      </a: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степени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41907" marR="419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15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III</a:t>
                      </a:r>
                      <a:r>
                        <a:rPr lang="ru-RU" sz="1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Международная олимпиада по  логике</a:t>
                      </a:r>
                      <a:endParaRPr lang="ru-RU" sz="14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07" marR="419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2019-2020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41907" marR="419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Международный</a:t>
                      </a:r>
                      <a:endParaRPr lang="ru-RU" sz="1400" b="1">
                        <a:solidFill>
                          <a:srgbClr val="002060"/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41907" marR="419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Диплом 2 </a:t>
                      </a: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степени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41907" marR="419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15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III</a:t>
                      </a:r>
                      <a:r>
                        <a:rPr lang="ru-RU" sz="1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Международная олимпиада по  логике</a:t>
                      </a:r>
                      <a:endParaRPr lang="ru-RU" sz="14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07" marR="419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2019-2020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41907" marR="419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Международный</a:t>
                      </a:r>
                      <a:endParaRPr lang="ru-RU" sz="1400" b="1">
                        <a:solidFill>
                          <a:srgbClr val="002060"/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41907" marR="419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Диплом 3 </a:t>
                      </a: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степени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41907" marR="419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15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Олимпиада по краеведению</a:t>
                      </a:r>
                      <a:endParaRPr lang="ru-RU" sz="14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07" marR="419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2019-2020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41907" marR="419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Региональный</a:t>
                      </a:r>
                      <a:endParaRPr lang="ru-RU" sz="14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07" marR="419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Диплом </a:t>
                      </a:r>
                      <a:r>
                        <a:rPr lang="en-US" sz="1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III c</a:t>
                      </a: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тепени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07" marR="419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55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Фестиваль-олимпиада по традиционной культуре народов Прибайкалья</a:t>
                      </a:r>
                      <a:endParaRPr lang="ru-RU" sz="14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07" marR="419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2018-2019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07" marR="419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Региональный</a:t>
                      </a:r>
                      <a:endParaRPr lang="ru-RU" sz="14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07" marR="419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Диплом 3 степени, 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07" marR="419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405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Фестиваль-олимпиада по традиционной культуре народов Прибайкалья, турнир" Шагай наадан"</a:t>
                      </a:r>
                      <a:endParaRPr lang="ru-RU" sz="14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07" marR="419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2018-2019</a:t>
                      </a:r>
                      <a:endParaRPr lang="ru-RU" sz="14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07" marR="419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Региональный</a:t>
                      </a:r>
                      <a:endParaRPr lang="ru-RU" sz="14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07" marR="419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место</a:t>
                      </a: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07" marR="419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785794"/>
          </a:xfrm>
        </p:spPr>
        <p:txBody>
          <a:bodyPr>
            <a:noAutofit/>
          </a:bodyPr>
          <a:lstStyle/>
          <a:p>
            <a:pPr algn="ctr"/>
            <a:r>
              <a:rPr lang="en-US" sz="2000" b="1" dirty="0" smtClean="0">
                <a:solidFill>
                  <a:schemeClr val="bg2">
                    <a:lumMod val="25000"/>
                  </a:schemeClr>
                </a:solidFill>
              </a:rPr>
              <a:t>III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. Результативность деятельности </a:t>
            </a:r>
            <a:endParaRPr lang="ru-RU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755576" y="69269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3.4. 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+mj-ea"/>
                <a:cs typeface="+mj-cs"/>
              </a:rPr>
              <a:t>Р</a:t>
            </a:r>
            <a:r>
              <a:rPr kumimoji="0" lang="ru-RU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езультативность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обучающихся</a:t>
            </a:r>
            <a:r>
              <a:rPr kumimoji="0" lang="ru-RU" b="1" i="0" u="none" strike="noStrike" kern="1200" cap="none" spc="0" normalizeH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в очных олимпиадах и творческих конкурсах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2" y="1772816"/>
          <a:ext cx="8676456" cy="4791976"/>
        </p:xfrm>
        <a:graphic>
          <a:graphicData uri="http://schemas.openxmlformats.org/drawingml/2006/table">
            <a:tbl>
              <a:tblPr/>
              <a:tblGrid>
                <a:gridCol w="4176464"/>
                <a:gridCol w="1080120"/>
                <a:gridCol w="1584176"/>
                <a:gridCol w="1835696"/>
              </a:tblGrid>
              <a:tr h="25702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Названия мероприятия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07" marR="41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Уч</a:t>
                      </a:r>
                      <a:r>
                        <a:rPr lang="ru-RU" sz="1400" b="1" baseline="0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.</a:t>
                      </a: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год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07" marR="41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Уровень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07" marR="41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Результат</a:t>
                      </a:r>
                      <a:endParaRPr lang="ru-RU" sz="14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07" marR="419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405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Региональная олимпиада по краеведению  традиционной культуре народов Прибайкалья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2020-</a:t>
                      </a:r>
                      <a:r>
                        <a:rPr lang="ru-RU" sz="1100" b="1" dirty="0" smtClean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</a:rPr>
                        <a:t>т</a:t>
                      </a: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2021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Региональный</a:t>
                      </a:r>
                      <a:endParaRPr lang="ru-RU" sz="11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призёр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537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Региональный конкурс "</a:t>
                      </a:r>
                      <a:r>
                        <a:rPr lang="ru-RU" sz="1200" b="1" dirty="0" err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Бамбарууш</a:t>
                      </a: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"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2020-</a:t>
                      </a:r>
                      <a:r>
                        <a:rPr lang="ru-RU" sz="1100" b="1" baseline="0" dirty="0" smtClean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2021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Региональный</a:t>
                      </a:r>
                      <a:endParaRPr lang="ru-RU" sz="11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1 место</a:t>
                      </a:r>
                      <a:r>
                        <a:rPr lang="ru-RU" sz="1100" b="1" baseline="0" dirty="0" smtClean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</a:rPr>
                        <a:t> (2 чел), </a:t>
                      </a: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2 место (3 чел)</a:t>
                      </a:r>
                      <a:r>
                        <a:rPr lang="ru-RU" sz="1100" b="1" dirty="0" smtClean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</a:rPr>
                        <a:t>,</a:t>
                      </a:r>
                      <a:r>
                        <a:rPr lang="ru-RU" sz="1100" b="1" baseline="0" dirty="0" smtClean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3 место (1 чел)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36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Конкурс творческих работ "Космос глазами ребенка" </a:t>
                      </a:r>
                      <a:endParaRPr lang="ru-RU" sz="11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2020-2021</a:t>
                      </a:r>
                      <a:endParaRPr lang="ru-RU" sz="11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Городской</a:t>
                      </a:r>
                      <a:endParaRPr lang="ru-RU" sz="11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</a:t>
                      </a: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степени 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738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Межрегиональная выставка-конкурс творческих работ, посвященной Сагаалгану. БГУ</a:t>
                      </a:r>
                      <a:endParaRPr lang="ru-RU" sz="11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2020-2021</a:t>
                      </a:r>
                      <a:endParaRPr lang="ru-RU" sz="11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Межрегиональный</a:t>
                      </a:r>
                      <a:endParaRPr lang="ru-RU" sz="11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</a:t>
                      </a: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место 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754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Межрегиональный конкурс Гуламта </a:t>
                      </a:r>
                      <a:endParaRPr lang="ru-RU" sz="11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2019-2020</a:t>
                      </a:r>
                      <a:endParaRPr lang="ru-RU" sz="11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Межрегиональный</a:t>
                      </a:r>
                      <a:endParaRPr lang="ru-RU" sz="11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1 место (2 чел)</a:t>
                      </a:r>
                      <a:r>
                        <a:rPr lang="ru-RU" sz="1100" b="1" dirty="0" smtClean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</a:rPr>
                        <a:t>,</a:t>
                      </a:r>
                      <a:r>
                        <a:rPr lang="ru-RU" sz="1100" b="1" baseline="0" dirty="0" smtClean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2 место (2 чел)</a:t>
                      </a:r>
                      <a:r>
                        <a:rPr lang="ru-RU" sz="1100" b="1" dirty="0" smtClean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</a:rPr>
                        <a:t>,</a:t>
                      </a:r>
                      <a:r>
                        <a:rPr lang="ru-RU" sz="1100" b="1" baseline="0" dirty="0" smtClean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3 место ( 1 чел)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15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Олимпиада по краеведению</a:t>
                      </a:r>
                      <a:endParaRPr lang="ru-RU" sz="11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2019-2020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Городской</a:t>
                      </a:r>
                      <a:endParaRPr lang="ru-RU" sz="11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Диплом </a:t>
                      </a:r>
                      <a:r>
                        <a:rPr lang="en-US" sz="12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III c</a:t>
                      </a:r>
                      <a:r>
                        <a:rPr lang="ru-RU" sz="1200" b="1" dirty="0" err="1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тепени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15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Конкурс творческих работ " Краски Белого месяца"</a:t>
                      </a:r>
                      <a:endParaRPr lang="ru-RU" sz="11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2019-2020</a:t>
                      </a:r>
                      <a:endParaRPr lang="ru-RU" sz="11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Городской</a:t>
                      </a:r>
                      <a:endParaRPr lang="ru-RU" sz="11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Диплом 1 степени, 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15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Фестиваль-олимпиада по традиционной культуре народов Прибайкалья</a:t>
                      </a:r>
                      <a:endParaRPr lang="ru-RU" sz="11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2018-</a:t>
                      </a:r>
                      <a:r>
                        <a:rPr lang="ru-RU" sz="1100" b="1" baseline="0" dirty="0" smtClean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2019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Региональный</a:t>
                      </a:r>
                      <a:endParaRPr lang="ru-RU" sz="11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Диплом 3 степени, 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15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Олимпиада по окружающему миру</a:t>
                      </a:r>
                      <a:endParaRPr lang="ru-RU" sz="11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2018-</a:t>
                      </a:r>
                      <a:r>
                        <a:rPr lang="ru-RU" sz="1100" b="1" baseline="0" dirty="0" smtClean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2019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Межрегиональный</a:t>
                      </a:r>
                      <a:endParaRPr lang="ru-RU" sz="1100" b="1">
                        <a:solidFill>
                          <a:srgbClr val="002060"/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Сертификаты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55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XIV</a:t>
                      </a: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научно-практическая конференция учащихся начальных классов " Первые шаги"</a:t>
                      </a:r>
                      <a:endParaRPr lang="ru-RU" sz="11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2018-</a:t>
                      </a:r>
                      <a:r>
                        <a:rPr lang="ru-RU" sz="1100" b="1" baseline="0" dirty="0" smtClean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2019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Республиканский</a:t>
                      </a:r>
                      <a:endParaRPr lang="ru-RU" sz="1100" b="1">
                        <a:solidFill>
                          <a:srgbClr val="002060"/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Свидетельство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405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Фестиваль-олимпиада по традиционной культуре народов Прибайкалья, турнир" Шагай наадан"</a:t>
                      </a:r>
                      <a:endParaRPr lang="ru-RU" sz="11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2018-2019</a:t>
                      </a:r>
                      <a:endParaRPr lang="ru-RU" sz="11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Региональный</a:t>
                      </a:r>
                      <a:endParaRPr lang="ru-RU" sz="11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2 </a:t>
                      </a: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место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844824"/>
            <a:ext cx="8686800" cy="4525963"/>
          </a:xfrm>
        </p:spPr>
        <p:txBody>
          <a:bodyPr>
            <a:normAutofit fontScale="92500" lnSpcReduction="10000"/>
          </a:bodyPr>
          <a:lstStyle/>
          <a:p>
            <a:pPr lvl="0">
              <a:buClr>
                <a:schemeClr val="bg2">
                  <a:lumMod val="10000"/>
                </a:schemeClr>
              </a:buClr>
              <a:buFont typeface="Wingdings" pitchFamily="2" charset="2"/>
              <a:buChar char="§"/>
            </a:pPr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</a:rPr>
              <a:t>игровые технологии; </a:t>
            </a:r>
          </a:p>
          <a:p>
            <a:pPr lvl="0">
              <a:buClr>
                <a:schemeClr val="bg2">
                  <a:lumMod val="10000"/>
                </a:schemeClr>
              </a:buClr>
              <a:buFont typeface="Wingdings" pitchFamily="2" charset="2"/>
              <a:buChar char="§"/>
            </a:pPr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</a:rPr>
              <a:t>технологии проблемного обучения; </a:t>
            </a:r>
          </a:p>
          <a:p>
            <a:pPr lvl="0">
              <a:buClr>
                <a:schemeClr val="bg2">
                  <a:lumMod val="10000"/>
                </a:schemeClr>
              </a:buClr>
              <a:buFont typeface="Wingdings" pitchFamily="2" charset="2"/>
              <a:buChar char="§"/>
            </a:pPr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</a:rPr>
              <a:t>проектные методы обучения;</a:t>
            </a:r>
          </a:p>
          <a:p>
            <a:pPr lvl="0">
              <a:buClr>
                <a:schemeClr val="bg2">
                  <a:lumMod val="10000"/>
                </a:schemeClr>
              </a:buClr>
              <a:buFont typeface="Wingdings" pitchFamily="2" charset="2"/>
              <a:buChar char="§"/>
            </a:pPr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</a:rPr>
              <a:t>технология сотрудничества;</a:t>
            </a:r>
          </a:p>
          <a:p>
            <a:pPr lvl="0">
              <a:buClr>
                <a:schemeClr val="bg2">
                  <a:lumMod val="10000"/>
                </a:schemeClr>
              </a:buClr>
              <a:buFont typeface="Wingdings" pitchFamily="2" charset="2"/>
              <a:buChar char="§"/>
            </a:pPr>
            <a:r>
              <a:rPr lang="ru-RU" sz="4000" b="1" dirty="0" err="1" smtClean="0">
                <a:solidFill>
                  <a:schemeClr val="bg2">
                    <a:lumMod val="10000"/>
                  </a:schemeClr>
                </a:solidFill>
              </a:rPr>
              <a:t>здоровьесберегающие</a:t>
            </a:r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</a:rPr>
              <a:t> технологии;</a:t>
            </a:r>
          </a:p>
          <a:p>
            <a:pPr lvl="0">
              <a:buClr>
                <a:schemeClr val="bg2">
                  <a:lumMod val="10000"/>
                </a:schemeClr>
              </a:buClr>
              <a:buFont typeface="Wingdings" pitchFamily="2" charset="2"/>
              <a:buChar char="§"/>
            </a:pPr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</a:rPr>
              <a:t>сетевые дистанционные образовательные технологии. 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11560" y="260648"/>
            <a:ext cx="8219694" cy="896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+mj-ea"/>
                <a:cs typeface="+mj-cs"/>
              </a:rPr>
              <a:t>4.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Методическое и  технологическое обеспечение 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00200"/>
            <a:ext cx="8892480" cy="4525963"/>
          </a:xfrm>
        </p:spPr>
        <p:txBody>
          <a:bodyPr>
            <a:noAutofit/>
          </a:bodyPr>
          <a:lstStyle/>
          <a:p>
            <a:pPr lvl="0">
              <a:buClr>
                <a:schemeClr val="bg2">
                  <a:lumMod val="10000"/>
                </a:schemeClr>
              </a:buClr>
              <a:buSzPct val="75000"/>
              <a:buFont typeface="Wingdings" pitchFamily="2" charset="2"/>
              <a:buChar char="§"/>
            </a:pP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Руководитель МО учителей начальных 3-х классов </a:t>
            </a:r>
            <a:r>
              <a:rPr lang="ru-RU" sz="2000" b="1" i="1" dirty="0" smtClean="0">
                <a:solidFill>
                  <a:schemeClr val="bg2">
                    <a:lumMod val="10000"/>
                  </a:schemeClr>
                </a:solidFill>
              </a:rPr>
              <a:t>(с 2016 г.) </a:t>
            </a:r>
            <a:endParaRPr lang="ru-RU" sz="2400" b="1" i="1" dirty="0" smtClean="0">
              <a:solidFill>
                <a:schemeClr val="bg2">
                  <a:lumMod val="10000"/>
                </a:schemeClr>
              </a:solidFill>
            </a:endParaRPr>
          </a:p>
          <a:p>
            <a:pPr lvl="0">
              <a:buClr>
                <a:schemeClr val="bg2">
                  <a:lumMod val="10000"/>
                </a:schemeClr>
              </a:buClr>
              <a:buSzPct val="75000"/>
              <a:buFont typeface="Wingdings" pitchFamily="2" charset="2"/>
              <a:buChar char="§"/>
            </a:pP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Член экспертной комиссии ВПР </a:t>
            </a:r>
          </a:p>
          <a:p>
            <a:pPr lvl="0">
              <a:buClr>
                <a:schemeClr val="bg2">
                  <a:lumMod val="10000"/>
                </a:schemeClr>
              </a:buClr>
              <a:buSzPct val="75000"/>
              <a:buFont typeface="Wingdings" pitchFamily="2" charset="2"/>
              <a:buChar char="§"/>
            </a:pP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Организатор в аудитории  ЕГЭ</a:t>
            </a:r>
          </a:p>
          <a:p>
            <a:pPr lvl="0">
              <a:buClr>
                <a:schemeClr val="bg2">
                  <a:lumMod val="10000"/>
                </a:schemeClr>
              </a:buClr>
              <a:buSzPct val="75000"/>
              <a:buFont typeface="Wingdings" pitchFamily="2" charset="2"/>
              <a:buChar char="§"/>
            </a:pP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Начальник лагеря дневного пребывания </a:t>
            </a:r>
            <a:r>
              <a:rPr lang="ru-RU" sz="2000" b="1" i="1" dirty="0" smtClean="0">
                <a:solidFill>
                  <a:schemeClr val="bg2">
                    <a:lumMod val="10000"/>
                  </a:schemeClr>
                </a:solidFill>
              </a:rPr>
              <a:t>(с 2016 г.)</a:t>
            </a:r>
            <a:endParaRPr lang="ru-RU" sz="2400" b="1" i="1" dirty="0" smtClean="0">
              <a:solidFill>
                <a:schemeClr val="bg2">
                  <a:lumMod val="10000"/>
                </a:schemeClr>
              </a:solidFill>
            </a:endParaRPr>
          </a:p>
          <a:p>
            <a:pPr lvl="0">
              <a:buClr>
                <a:schemeClr val="bg2">
                  <a:lumMod val="10000"/>
                </a:schemeClr>
              </a:buClr>
              <a:buSzPct val="75000"/>
              <a:buFont typeface="Wingdings" pitchFamily="2" charset="2"/>
              <a:buChar char="§"/>
            </a:pP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Член жюри олимпиады Бесплатная международная образовательная олимпиада "Кладовая Знаний" для школьников 1-3 классов в соответствии с ФГОС НОО</a:t>
            </a:r>
          </a:p>
          <a:p>
            <a:pPr lvl="0">
              <a:buClr>
                <a:schemeClr val="bg2">
                  <a:lumMod val="10000"/>
                </a:schemeClr>
              </a:buClr>
              <a:buSzPct val="75000"/>
              <a:buFont typeface="Wingdings" pitchFamily="2" charset="2"/>
              <a:buChar char="§"/>
            </a:pP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Эксперт в </a:t>
            </a:r>
            <a:r>
              <a:rPr lang="ru-RU" sz="2400" b="1" dirty="0" err="1" smtClean="0">
                <a:solidFill>
                  <a:schemeClr val="bg2">
                    <a:lumMod val="10000"/>
                  </a:schemeClr>
                </a:solidFill>
              </a:rPr>
              <a:t>онлайн</a:t>
            </a:r>
            <a:r>
              <a:rPr lang="en-US" sz="2400" b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-</a:t>
            </a:r>
            <a:r>
              <a:rPr lang="en-US" sz="2400" b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образовании в рамках "Активный учитель"</a:t>
            </a:r>
          </a:p>
          <a:p>
            <a:pPr lvl="0">
              <a:buClr>
                <a:schemeClr val="bg2">
                  <a:lumMod val="10000"/>
                </a:schemeClr>
              </a:buClr>
              <a:buSzPct val="75000"/>
              <a:buFont typeface="Wingdings" pitchFamily="2" charset="2"/>
              <a:buChar char="§"/>
            </a:pP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Член жюри школьной НПК</a:t>
            </a:r>
          </a:p>
          <a:p>
            <a:pPr lvl="0">
              <a:buClr>
                <a:schemeClr val="bg2">
                  <a:lumMod val="10000"/>
                </a:schemeClr>
              </a:buClr>
              <a:buSzPct val="75000"/>
              <a:buFont typeface="Wingdings" pitchFamily="2" charset="2"/>
              <a:buChar char="§"/>
            </a:pP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Организация и проведение олимпиад  в рамках  предметных  неделей  </a:t>
            </a:r>
          </a:p>
          <a:p>
            <a:endParaRPr lang="ru-RU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23528" y="260648"/>
            <a:ext cx="8356962" cy="9956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+mj-ea"/>
                <a:cs typeface="+mj-cs"/>
              </a:rPr>
              <a:t>5.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Участие в работе  методических объединений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проект </a:t>
            </a:r>
            <a:r>
              <a:rPr lang="ru-RU" dirty="0" smtClean="0">
                <a:solidFill>
                  <a:srgbClr val="002060"/>
                </a:solidFill>
              </a:rPr>
              <a:t>"ТООНТО":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   Цель:  - </a:t>
            </a:r>
            <a:r>
              <a:rPr lang="ru-RU" dirty="0" smtClean="0">
                <a:solidFill>
                  <a:srgbClr val="002060"/>
                </a:solidFill>
              </a:rPr>
              <a:t>разработка </a:t>
            </a:r>
            <a:r>
              <a:rPr lang="ru-RU" dirty="0" smtClean="0">
                <a:solidFill>
                  <a:srgbClr val="002060"/>
                </a:solidFill>
              </a:rPr>
              <a:t>новой модели изучения бурятского языка через приобщение учащихся к традиционной культуре бурятского народа, к его нравственно-эстетическим ценностям; </a:t>
            </a:r>
            <a:endParaRPr lang="ru-RU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    - разработка </a:t>
            </a:r>
            <a:r>
              <a:rPr lang="ru-RU" dirty="0" smtClean="0">
                <a:solidFill>
                  <a:srgbClr val="002060"/>
                </a:solidFill>
              </a:rPr>
              <a:t>модели изучения родного языка через духовно-нравственное развитие личности на основе приобщения обучающихся к системе общечеловеческих ценностей, формирования у них чувства патриотизма, национального самосознания и поликультурного мышления. 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latin typeface="+mn-lt"/>
              </a:rPr>
              <a:t>Создан </a:t>
            </a:r>
            <a:r>
              <a:rPr lang="ru-RU" b="1" dirty="0" err="1" smtClean="0">
                <a:solidFill>
                  <a:srgbClr val="002060"/>
                </a:solidFill>
                <a:latin typeface="+mn-lt"/>
              </a:rPr>
              <a:t>этнокласс</a:t>
            </a:r>
            <a:r>
              <a:rPr lang="ru-RU" b="1" dirty="0" smtClean="0">
                <a:solidFill>
                  <a:srgbClr val="002060"/>
                </a:solidFill>
                <a:latin typeface="+mn-lt"/>
              </a:rPr>
              <a:t> с углубленным</a:t>
            </a:r>
            <a:br>
              <a:rPr lang="ru-RU" b="1" dirty="0" smtClean="0">
                <a:solidFill>
                  <a:srgbClr val="002060"/>
                </a:solidFill>
                <a:latin typeface="+mn-lt"/>
              </a:rPr>
            </a:br>
            <a:r>
              <a:rPr lang="ru-RU" b="1" dirty="0" smtClean="0">
                <a:solidFill>
                  <a:srgbClr val="002060"/>
                </a:solidFill>
                <a:latin typeface="+mn-lt"/>
              </a:rPr>
              <a:t>изучением бурятского языка и культуры</a:t>
            </a:r>
            <a:endParaRPr lang="ru-RU" b="1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1026" name="Picture 2" descr="C:\Users\User\Downloads\20200306_103001.jpg"/>
          <p:cNvPicPr>
            <a:picLocks noChangeAspect="1" noChangeArrowheads="1"/>
          </p:cNvPicPr>
          <p:nvPr/>
        </p:nvPicPr>
        <p:blipFill>
          <a:blip r:embed="rId2" cstate="print"/>
          <a:srcRect l="7127" t="16163" r="16749" b="16838"/>
          <a:stretch>
            <a:fillRect/>
          </a:stretch>
        </p:blipFill>
        <p:spPr bwMode="auto">
          <a:xfrm>
            <a:off x="755576" y="1772816"/>
            <a:ext cx="7708797" cy="38164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700808"/>
            <a:ext cx="8820472" cy="4680520"/>
          </a:xfrm>
        </p:spPr>
        <p:txBody>
          <a:bodyPr>
            <a:normAutofit fontScale="55000" lnSpcReduction="2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Методическая разработка "Краеведение как средство воспитания </a:t>
            </a:r>
            <a:r>
              <a:rPr lang="ru-RU" b="1" dirty="0" smtClean="0">
                <a:solidFill>
                  <a:srgbClr val="002060"/>
                </a:solidFill>
              </a:rPr>
              <a:t>патриотизма«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Рабочая программа с использованием интегрированных уроков (ИЗО, Технология, Бурятский язык), содержащих национально-региональный компонент для углубленного изучения бурятского языка</a:t>
            </a:r>
            <a:r>
              <a:rPr lang="ru-RU" b="1" dirty="0" smtClean="0">
                <a:solidFill>
                  <a:srgbClr val="002060"/>
                </a:solidFill>
              </a:rPr>
              <a:t>.</a:t>
            </a:r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Рабочая </a:t>
            </a:r>
            <a:r>
              <a:rPr lang="ru-RU" b="1" dirty="0" smtClean="0">
                <a:solidFill>
                  <a:srgbClr val="002060"/>
                </a:solidFill>
              </a:rPr>
              <a:t>программа по окружающему миру с использованием регионального компонента.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Интегрированный урок окружающего мира и музыки в 3 классе "Народы России. Буряты».</a:t>
            </a:r>
            <a:r>
              <a:rPr lang="ru-RU" b="1" i="1" dirty="0" smtClean="0">
                <a:solidFill>
                  <a:srgbClr val="002060"/>
                </a:solidFill>
              </a:rPr>
              <a:t> </a:t>
            </a:r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Интегрированный урок окружающего мира и изобразительного искусства во 2 классе Тема: Знакомство с лесом. Что такое лес.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Урок окружающего мира и трудового обучения в 4 классе " </a:t>
            </a:r>
            <a:r>
              <a:rPr lang="ru-RU" b="1" u="sng" dirty="0" smtClean="0">
                <a:solidFill>
                  <a:srgbClr val="002060"/>
                </a:solidFill>
              </a:rPr>
              <a:t>Металлы "</a:t>
            </a:r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Классный час. Тема: «</a:t>
            </a:r>
            <a:r>
              <a:rPr lang="ru-RU" b="1" dirty="0" err="1" smtClean="0">
                <a:solidFill>
                  <a:srgbClr val="002060"/>
                </a:solidFill>
              </a:rPr>
              <a:t>Сагаалган</a:t>
            </a:r>
            <a:r>
              <a:rPr lang="ru-RU" b="1" dirty="0" smtClean="0">
                <a:solidFill>
                  <a:srgbClr val="002060"/>
                </a:solidFill>
              </a:rPr>
              <a:t>»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Рабочая программа по внеурочной деятельности 1 класс. «Моя Родина - Бурятия»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Викторина «ЛЮБИ И ЗНАЙ СВОЙ КРАЙ РОДНОЙ!»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Классный час Тема: «Мы разные, но мы - вместе!»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Классный час: «Я и моя семья».</a:t>
            </a:r>
            <a:r>
              <a:rPr lang="ru-RU" b="1" u="sng" dirty="0" smtClean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 </a:t>
            </a:r>
          </a:p>
          <a:p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19672" y="5949280"/>
            <a:ext cx="6408712" cy="39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buFont typeface="Wingdings" pitchFamily="2" charset="2"/>
              <a:buChar char="§"/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Материалы представлены на личном сайте </a:t>
            </a:r>
            <a:r>
              <a:rPr lang="ru-RU" dirty="0" err="1" smtClean="0">
                <a:solidFill>
                  <a:schemeClr val="bg2">
                    <a:lumMod val="10000"/>
                  </a:schemeClr>
                </a:solidFill>
              </a:rPr>
              <a:t>Инфо-урок</a:t>
            </a:r>
            <a:endParaRPr lang="ru-RU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980728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1.1. Деятельность по разработке  программно-методического сопровождения образовательного процесса</a:t>
            </a:r>
            <a:endParaRPr lang="ru-RU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14356"/>
          </a:xfrm>
        </p:spPr>
        <p:txBody>
          <a:bodyPr>
            <a:noAutofit/>
          </a:bodyPr>
          <a:lstStyle/>
          <a:p>
            <a:pPr algn="ctr"/>
            <a:r>
              <a:rPr lang="en-US" sz="2000" b="1" dirty="0" smtClean="0">
                <a:solidFill>
                  <a:schemeClr val="bg2">
                    <a:lumMod val="25000"/>
                  </a:schemeClr>
                </a:solidFill>
              </a:rPr>
              <a:t>I. 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Создание условий  для проектирования образовательного процесса</a:t>
            </a:r>
            <a:endParaRPr lang="ru-RU" sz="20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683568" y="692696"/>
            <a:ext cx="80073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1.2. Деятельность по разработке  электронных, Интернет-ресурсов, по формированию информационной образовательной среды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539" t="4831" r="855" b="6073"/>
          <a:stretch>
            <a:fillRect/>
          </a:stretch>
        </p:blipFill>
        <p:spPr bwMode="auto">
          <a:xfrm>
            <a:off x="323528" y="1988840"/>
            <a:ext cx="8610100" cy="44644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14356"/>
          </a:xfrm>
        </p:spPr>
        <p:txBody>
          <a:bodyPr>
            <a:noAutofit/>
          </a:bodyPr>
          <a:lstStyle/>
          <a:p>
            <a:pPr algn="ctr"/>
            <a:r>
              <a:rPr lang="en-US" sz="2000" b="1" dirty="0" smtClean="0">
                <a:solidFill>
                  <a:schemeClr val="bg2">
                    <a:lumMod val="25000"/>
                  </a:schemeClr>
                </a:solidFill>
              </a:rPr>
              <a:t>I. 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Создание условий  для проектирования образовательного процесса</a:t>
            </a:r>
            <a:endParaRPr lang="ru-RU" sz="20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251520" y="476672"/>
            <a:ext cx="88924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1.3. Повышение квалификации, </a:t>
            </a:r>
            <a:r>
              <a:rPr kumimoji="0" lang="ru-RU" b="1" i="0" u="none" strike="noStrike" kern="1200" cap="none" spc="0" normalizeH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совершенствование педагогического мастерства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621269058"/>
              </p:ext>
            </p:extLst>
          </p:nvPr>
        </p:nvGraphicFramePr>
        <p:xfrm>
          <a:off x="251520" y="1412776"/>
          <a:ext cx="8693149" cy="5428104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432048"/>
                <a:gridCol w="1152128"/>
                <a:gridCol w="1240829"/>
                <a:gridCol w="5167883"/>
                <a:gridCol w="700261"/>
              </a:tblGrid>
              <a:tr h="216024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Структура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Сроки 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Проблематика </a:t>
                      </a:r>
                      <a:r>
                        <a:rPr lang="ru-RU" sz="1200" b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курсов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1100" b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Объем </a:t>
                      </a:r>
                      <a:r>
                        <a:rPr lang="ru-RU" sz="1200" b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1</a:t>
                      </a:r>
                      <a:endParaRPr lang="ru-RU" sz="12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ГАУ ДПО РБ «БРИОП»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2021г</a:t>
                      </a:r>
                      <a:endParaRPr lang="ru-RU" sz="12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sz="14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«Контроль и оценка результатов обучения в начальной школе» </a:t>
                      </a:r>
                      <a:endParaRPr lang="ru-RU" sz="1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48</a:t>
                      </a:r>
                      <a:endParaRPr lang="ru-RU" sz="12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endParaRPr lang="ru-RU" sz="12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sz="12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АНО "НЦИ и О г. Москва </a:t>
                      </a:r>
                      <a:endParaRPr lang="ru-RU" sz="12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2021г</a:t>
                      </a:r>
                    </a:p>
                    <a:p>
                      <a:pPr algn="l"/>
                      <a:endParaRPr lang="ru-RU" sz="12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sz="14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" Контроль и оценка обучающихся по курсу начальной школы. Новые подходы и приоритеты к ВПР </a:t>
                      </a:r>
                      <a:endParaRPr lang="ru-RU" sz="1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4</a:t>
                      </a:r>
                      <a:endParaRPr lang="ru-RU" sz="12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3</a:t>
                      </a:r>
                      <a:endParaRPr lang="ru-RU" sz="12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ГАУ ДПО РБ «БРИОП»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2021</a:t>
                      </a:r>
                      <a:endParaRPr lang="ru-RU" sz="12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sz="14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«Комплексный подход к формированию предметных и </a:t>
                      </a:r>
                      <a:r>
                        <a:rPr kumimoji="0" lang="ru-RU" sz="1400" b="1" kern="1200" dirty="0" err="1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метапредметных</a:t>
                      </a:r>
                      <a:r>
                        <a:rPr kumimoji="0" lang="ru-RU" sz="14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результатов младших школьников» </a:t>
                      </a:r>
                      <a:endParaRPr lang="ru-RU" sz="1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32</a:t>
                      </a:r>
                      <a:endParaRPr lang="ru-RU" sz="12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4</a:t>
                      </a:r>
                      <a:endParaRPr lang="ru-RU" sz="12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sz="12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ЦИО и В г. Саратов </a:t>
                      </a:r>
                      <a:endParaRPr lang="ru-RU" sz="12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Июнь 2021г</a:t>
                      </a:r>
                      <a:endParaRPr lang="ru-RU" sz="12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sz="14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"Обеспечение комплексной безопасности общеобразовательных организаций" </a:t>
                      </a:r>
                      <a:endParaRPr lang="ru-RU" sz="1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36</a:t>
                      </a:r>
                      <a:endParaRPr lang="ru-RU" sz="12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5</a:t>
                      </a:r>
                      <a:endParaRPr lang="ru-RU" sz="12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ОО "</a:t>
                      </a:r>
                      <a:r>
                        <a:rPr kumimoji="0" lang="ru-RU" sz="1200" b="1" kern="1200" dirty="0" err="1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Инфоурок</a:t>
                      </a:r>
                      <a:r>
                        <a:rPr kumimoji="0" lang="ru-RU" sz="12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" </a:t>
                      </a:r>
                      <a:endParaRPr lang="ru-RU" sz="1200" b="1" dirty="0" smtClean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2021г</a:t>
                      </a:r>
                      <a:endParaRPr lang="ru-RU" sz="12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sz="14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"Скоростное чтение"</a:t>
                      </a:r>
                      <a:endParaRPr lang="ru-RU" sz="1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108</a:t>
                      </a:r>
                      <a:endParaRPr lang="ru-RU" sz="12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6</a:t>
                      </a:r>
                      <a:endParaRPr lang="ru-RU" sz="12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ГАУ ДПО РБ «БРИОП»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27.01.2020-01.02.2020</a:t>
                      </a:r>
                      <a:endParaRPr lang="ru-RU" sz="12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«Литературное развитие младших школьников»</a:t>
                      </a:r>
                      <a:endParaRPr lang="ru-RU" sz="1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48</a:t>
                      </a:r>
                      <a:endParaRPr lang="ru-RU" sz="12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7</a:t>
                      </a:r>
                      <a:endParaRPr lang="ru-RU" sz="12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ООО «Изд.» «ЭКЗАМЕН»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15.11.2019</a:t>
                      </a:r>
                      <a:endParaRPr lang="ru-RU" sz="12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 smtClean="0">
                          <a:solidFill>
                            <a:srgbClr val="002060"/>
                          </a:solidFill>
                        </a:rPr>
                        <a:t>«</a:t>
                      </a:r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Современный урок и новые требования ФГОС в системе оценивания успешности обучения и качества образования </a:t>
                      </a:r>
                      <a:r>
                        <a:rPr lang="ru-RU" sz="1200" b="1" dirty="0" err="1" smtClean="0">
                          <a:solidFill>
                            <a:srgbClr val="002060"/>
                          </a:solidFill>
                        </a:rPr>
                        <a:t>мл.школьников</a:t>
                      </a:r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. Достижение личностных, </a:t>
                      </a:r>
                      <a:r>
                        <a:rPr lang="ru-RU" sz="1200" b="1" dirty="0" err="1" smtClean="0">
                          <a:solidFill>
                            <a:srgbClr val="002060"/>
                          </a:solidFill>
                        </a:rPr>
                        <a:t>метапредметных</a:t>
                      </a:r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 и предметных результатов образования в начальной школе»</a:t>
                      </a:r>
                      <a:endParaRPr lang="ru-RU" sz="12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8</a:t>
                      </a:r>
                      <a:endParaRPr lang="ru-RU" sz="12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8</a:t>
                      </a:r>
                      <a:endParaRPr lang="ru-RU" sz="12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ГАУ ДПО РБ «БРИОП»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09.04.2018-14.04.2018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«Языковое образование младших школьников» </a:t>
                      </a:r>
                      <a:endParaRPr lang="ru-RU" sz="1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48</a:t>
                      </a:r>
                      <a:endParaRPr lang="ru-RU" sz="12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9</a:t>
                      </a:r>
                      <a:endParaRPr lang="ru-RU" sz="12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ГАУ ДПО РБ «БРИОП»</a:t>
                      </a:r>
                      <a:endParaRPr lang="ru-RU" sz="12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22.01.2018-25.01.2018</a:t>
                      </a:r>
                      <a:endParaRPr lang="ru-RU" sz="12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«Организация психолого-педагогического сопровождения одарённых детей в контексте требований ФГОС</a:t>
                      </a:r>
                      <a:endParaRPr lang="ru-RU" sz="1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32</a:t>
                      </a:r>
                      <a:endParaRPr lang="ru-RU" sz="12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10</a:t>
                      </a:r>
                      <a:endParaRPr lang="ru-RU" sz="12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ГАУ ДПО РБ «БРИОП»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24.01.2018</a:t>
                      </a:r>
                      <a:endParaRPr lang="ru-RU" sz="12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 smtClean="0">
                          <a:solidFill>
                            <a:srgbClr val="002060"/>
                          </a:solidFill>
                        </a:rPr>
                        <a:t>Семинар</a:t>
                      </a:r>
                      <a:r>
                        <a:rPr lang="ru-RU" sz="1400" b="1" baseline="0" dirty="0" smtClean="0">
                          <a:solidFill>
                            <a:srgbClr val="002060"/>
                          </a:solidFill>
                        </a:rPr>
                        <a:t> «Профилактика суицидального поведения детей»</a:t>
                      </a:r>
                      <a:endParaRPr lang="ru-RU" sz="1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8</a:t>
                      </a:r>
                      <a:endParaRPr lang="ru-RU" sz="12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14356"/>
          </a:xfrm>
        </p:spPr>
        <p:txBody>
          <a:bodyPr>
            <a:noAutofit/>
          </a:bodyPr>
          <a:lstStyle/>
          <a:p>
            <a:pPr algn="ctr"/>
            <a:r>
              <a:rPr lang="en-US" sz="2000" b="1" dirty="0" smtClean="0">
                <a:solidFill>
                  <a:schemeClr val="bg2">
                    <a:lumMod val="25000"/>
                  </a:schemeClr>
                </a:solidFill>
              </a:rPr>
              <a:t>I. 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Создание условий  для проектирования образовательного процесса</a:t>
            </a:r>
            <a:endParaRPr lang="ru-RU" sz="20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755576" y="476672"/>
            <a:ext cx="7886700" cy="8159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2.1. Инновационная деятельность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85794"/>
          </a:xfrm>
        </p:spPr>
        <p:txBody>
          <a:bodyPr>
            <a:noAutofit/>
          </a:bodyPr>
          <a:lstStyle/>
          <a:p>
            <a:pPr algn="ctr"/>
            <a:r>
              <a:rPr lang="en-US" sz="2000" b="1" dirty="0" smtClean="0">
                <a:solidFill>
                  <a:schemeClr val="bg2">
                    <a:lumMod val="25000"/>
                  </a:schemeClr>
                </a:solidFill>
              </a:rPr>
              <a:t>II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. Проектирование образовательного процесса </a:t>
            </a:r>
            <a:endParaRPr lang="ru-RU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9552" y="980728"/>
            <a:ext cx="86044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</a:rPr>
              <a:t>Для того чтобы решить одну из актуальных задач современной школы - привитие чувства принадлежности к малой Родине, России, к родным корням, строю свою учебно-воспитательную работу на основе </a:t>
            </a:r>
            <a:r>
              <a:rPr lang="ru-RU" sz="1600" b="1" dirty="0" smtClean="0">
                <a:solidFill>
                  <a:schemeClr val="bg2">
                    <a:lumMod val="10000"/>
                  </a:schemeClr>
                </a:solidFill>
              </a:rPr>
              <a:t>краеведческого 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</a:rPr>
              <a:t>материала</a:t>
            </a:r>
            <a:endParaRPr lang="ru-RU" sz="1600" dirty="0">
              <a:solidFill>
                <a:schemeClr val="bg2">
                  <a:lumMod val="10000"/>
                </a:schemeClr>
              </a:solidFill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323528" y="1916832"/>
          <a:ext cx="8424935" cy="4565904"/>
        </p:xfrm>
        <a:graphic>
          <a:graphicData uri="http://schemas.openxmlformats.org/drawingml/2006/table">
            <a:tbl>
              <a:tblPr/>
              <a:tblGrid>
                <a:gridCol w="1296143"/>
                <a:gridCol w="1296144"/>
                <a:gridCol w="4354916"/>
                <a:gridCol w="1477732"/>
              </a:tblGrid>
              <a:tr h="10126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Доклад</a:t>
                      </a:r>
                      <a:endParaRPr lang="ru-RU" sz="2000" dirty="0">
                        <a:solidFill>
                          <a:schemeClr val="bg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i="1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(выступление на конференции)</a:t>
                      </a:r>
                      <a:endParaRPr lang="ru-RU" sz="2000" dirty="0">
                        <a:solidFill>
                          <a:schemeClr val="bg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8" marR="456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20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Всероссийский</a:t>
                      </a:r>
                      <a:endParaRPr lang="ru-RU" sz="2000" dirty="0">
                        <a:solidFill>
                          <a:schemeClr val="bg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8" marR="456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Всероссийская научно-практическая конференция " Начальное и дошкольное образование в современном меняющемся мире: теория и практика. БРИОП </a:t>
                      </a:r>
                      <a:endParaRPr lang="ru-RU" sz="2000" dirty="0">
                        <a:solidFill>
                          <a:schemeClr val="bg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Тема: " Краеведение как средство воспитания патриотизма</a:t>
                      </a:r>
                      <a:endParaRPr lang="ru-RU" sz="20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8" marR="456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20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05.12. </a:t>
                      </a:r>
                      <a:r>
                        <a:rPr lang="ru-RU" sz="20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2019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ГРАМОТА ЗА АКТИВНОЕ УЧАСТИЕ</a:t>
                      </a:r>
                      <a:endParaRPr lang="ru-RU" sz="18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8" marR="456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14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Доклад</a:t>
                      </a:r>
                      <a:endParaRPr lang="ru-RU" sz="2000" dirty="0">
                        <a:solidFill>
                          <a:schemeClr val="bg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i="1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(выступление на конференции</a:t>
                      </a:r>
                      <a:endParaRPr lang="ru-RU" sz="2000" dirty="0">
                        <a:solidFill>
                          <a:schemeClr val="bg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8" marR="456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Межрегиональная с Международным участием</a:t>
                      </a:r>
                      <a:endParaRPr lang="ru-RU" sz="2000">
                        <a:solidFill>
                          <a:schemeClr val="bg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8" marR="456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Межрегиональная научно-практическая конференция  с Международным участием " Традиции и инновации в начальном и дошкольном образовании" </a:t>
                      </a:r>
                      <a:r>
                        <a:rPr lang="ru-RU" sz="2000" b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БГУ</a:t>
                      </a:r>
                      <a:endParaRPr lang="en-US" sz="2000" b="0" dirty="0" smtClean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Тема: " Краеведение как средство воспитания патриотизма</a:t>
                      </a:r>
                      <a:endParaRPr lang="ru-RU" sz="2000" b="1" dirty="0" smtClean="0">
                        <a:solidFill>
                          <a:schemeClr val="bg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8" marR="456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23.11.2018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СЕРТИФИКАТ</a:t>
                      </a:r>
                      <a:endParaRPr lang="ru-RU" sz="20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8" marR="456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1700808"/>
            <a:ext cx="799288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«Краеведение как средство воспитания патриотизма» </a:t>
            </a:r>
            <a:r>
              <a:rPr lang="en-US" sz="2000" dirty="0" smtClean="0">
                <a:solidFill>
                  <a:schemeClr val="bg2">
                    <a:lumMod val="10000"/>
                  </a:schemeClr>
                </a:solidFill>
              </a:rPr>
              <a:t>//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 Традиции и инновации в начальном и дошкольном образовании: сборник научных статей/отв.ред. </a:t>
            </a:r>
            <a:r>
              <a:rPr lang="ru-RU" sz="2000" dirty="0" err="1" smtClean="0">
                <a:solidFill>
                  <a:schemeClr val="bg2">
                    <a:lumMod val="10000"/>
                  </a:schemeClr>
                </a:solidFill>
              </a:rPr>
              <a:t>Р.Б.Дондокова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 - Улан-Удэ: Изд-во Бурятского госуниверситета, 2019, - 264с. с.81-84</a:t>
            </a:r>
          </a:p>
          <a:p>
            <a:pPr>
              <a:buFont typeface="Wingdings" pitchFamily="2" charset="2"/>
              <a:buChar char="§"/>
            </a:pP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Рабочая программа по внеурочной деятельности 1 класс " Моя Родина- Бурятия" </a:t>
            </a:r>
            <a:r>
              <a:rPr lang="en-US" sz="2000" dirty="0" smtClean="0">
                <a:solidFill>
                  <a:schemeClr val="bg2">
                    <a:lumMod val="10000"/>
                  </a:schemeClr>
                </a:solidFill>
              </a:rPr>
              <a:t>//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 Лучшие материалы "</a:t>
            </a:r>
            <a:r>
              <a:rPr lang="ru-RU" sz="2000" dirty="0" err="1" smtClean="0">
                <a:solidFill>
                  <a:schemeClr val="bg2">
                    <a:lumMod val="10000"/>
                  </a:schemeClr>
                </a:solidFill>
              </a:rPr>
              <a:t>Инфоурок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" -2020: Ред.-сост. Игорь </a:t>
            </a:r>
            <a:r>
              <a:rPr lang="ru-RU" sz="2000" dirty="0" err="1" smtClean="0">
                <a:solidFill>
                  <a:schemeClr val="bg2">
                    <a:lumMod val="10000"/>
                  </a:schemeClr>
                </a:solidFill>
              </a:rPr>
              <a:t>Жаборский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. -С.: ОО "</a:t>
            </a:r>
            <a:r>
              <a:rPr lang="ru-RU" sz="2000" dirty="0" err="1" smtClean="0">
                <a:solidFill>
                  <a:schemeClr val="bg2">
                    <a:lumMod val="10000"/>
                  </a:schemeClr>
                </a:solidFill>
              </a:rPr>
              <a:t>Инфоурок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", 2020. </a:t>
            </a:r>
            <a:endParaRPr lang="en-US" sz="2000" dirty="0" smtClean="0">
              <a:solidFill>
                <a:schemeClr val="bg2">
                  <a:lumMod val="10000"/>
                </a:schemeClr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Классный час. Тема : " Мы разные, но мы вместе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" </a:t>
            </a:r>
            <a:r>
              <a:rPr lang="en-US" sz="2000" dirty="0" smtClean="0">
                <a:solidFill>
                  <a:schemeClr val="bg2">
                    <a:lumMod val="10000"/>
                  </a:schemeClr>
                </a:solidFill>
              </a:rPr>
              <a:t>//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Лучшие материалы "</a:t>
            </a:r>
            <a:r>
              <a:rPr lang="ru-RU" sz="2000" dirty="0" err="1" smtClean="0">
                <a:solidFill>
                  <a:schemeClr val="bg2">
                    <a:lumMod val="10000"/>
                  </a:schemeClr>
                </a:solidFill>
              </a:rPr>
              <a:t>Инфоурок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" -2020: Ред.-сост. Игорь </a:t>
            </a:r>
            <a:r>
              <a:rPr lang="ru-RU" sz="2000" dirty="0" err="1" smtClean="0">
                <a:solidFill>
                  <a:schemeClr val="bg2">
                    <a:lumMod val="10000"/>
                  </a:schemeClr>
                </a:solidFill>
              </a:rPr>
              <a:t>Жаборский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. -С.: ОО "</a:t>
            </a:r>
            <a:r>
              <a:rPr lang="ru-RU" sz="2000" dirty="0" err="1" smtClean="0">
                <a:solidFill>
                  <a:schemeClr val="bg2">
                    <a:lumMod val="10000"/>
                  </a:schemeClr>
                </a:solidFill>
              </a:rPr>
              <a:t>Инфоурок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", 2020. </a:t>
            </a:r>
            <a:endParaRPr lang="en-US" sz="2000" dirty="0" smtClean="0">
              <a:solidFill>
                <a:schemeClr val="bg2">
                  <a:lumMod val="10000"/>
                </a:schemeClr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bg2">
                    <a:lumMod val="10000"/>
                  </a:schemeClr>
                </a:solidFill>
              </a:rPr>
              <a:t>Метапредметный</a:t>
            </a: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 урок " Пять драгоценностей бурятского народа“</a:t>
            </a:r>
            <a:endParaRPr lang="en-US" sz="20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en-US" sz="2000" dirty="0" smtClean="0">
                <a:solidFill>
                  <a:schemeClr val="bg2">
                    <a:lumMod val="10000"/>
                  </a:schemeClr>
                </a:solidFill>
              </a:rPr>
              <a:t>//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Лучшие материалы "</a:t>
            </a:r>
            <a:r>
              <a:rPr lang="ru-RU" sz="2000" dirty="0" err="1" smtClean="0">
                <a:solidFill>
                  <a:schemeClr val="bg2">
                    <a:lumMod val="10000"/>
                  </a:schemeClr>
                </a:solidFill>
              </a:rPr>
              <a:t>Инфоурок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" -2020: Ред.-сост. Игорь </a:t>
            </a:r>
            <a:r>
              <a:rPr lang="ru-RU" sz="2000" dirty="0" err="1" smtClean="0">
                <a:solidFill>
                  <a:schemeClr val="bg2">
                    <a:lumMod val="10000"/>
                  </a:schemeClr>
                </a:solidFill>
              </a:rPr>
              <a:t>Жаборский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. -С.: ОО "</a:t>
            </a:r>
            <a:r>
              <a:rPr lang="ru-RU" sz="2000" dirty="0" err="1" smtClean="0">
                <a:solidFill>
                  <a:schemeClr val="bg2">
                    <a:lumMod val="10000"/>
                  </a:schemeClr>
                </a:solidFill>
              </a:rPr>
              <a:t>Инфоурок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", 2020. / "-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57158" y="0"/>
            <a:ext cx="8229600" cy="785794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III</a:t>
            </a: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. Результативность деятельности </a:t>
            </a:r>
            <a:endParaRPr kumimoji="0" lang="ru-RU" sz="2000" b="1" i="0" u="none" strike="noStrike" kern="1200" cap="all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95536" y="908720"/>
            <a:ext cx="8229600" cy="785794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3.1 ПУБЛИКАЦИИ</a:t>
            </a:r>
            <a:endParaRPr lang="ru-RU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51520" y="1052736"/>
          <a:ext cx="8424937" cy="5537048"/>
        </p:xfrm>
        <a:graphic>
          <a:graphicData uri="http://schemas.openxmlformats.org/drawingml/2006/table">
            <a:tbl>
              <a:tblPr/>
              <a:tblGrid>
                <a:gridCol w="665127"/>
                <a:gridCol w="4239546"/>
                <a:gridCol w="1377079"/>
                <a:gridCol w="2143185"/>
              </a:tblGrid>
              <a:tr h="2828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Уч</a:t>
                      </a: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год</a:t>
                      </a: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586" marR="27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Наименование профессионального конкурса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586" marR="27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Уровень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586" marR="27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Результат 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586" marR="27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6779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2018/19 уч. г.</a:t>
                      </a:r>
                      <a:endParaRPr lang="ru-RU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586" marR="27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Республиканский конкурс учебно-методических разработок по этнокультурному образования 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586" marR="27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Республиканский</a:t>
                      </a:r>
                      <a:endParaRPr lang="ru-RU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586" marR="27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Призёр </a:t>
                      </a:r>
                      <a:endParaRPr lang="ru-RU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номинации "Лучшие учебно-методические разработки в системе начального образования"</a:t>
                      </a:r>
                      <a:endParaRPr lang="ru-RU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586" marR="27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9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Всероссийский дистанционный конкурс "Учитель года России -2018"</a:t>
                      </a:r>
                      <a:endParaRPr lang="ru-RU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586" marR="27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Всероссийский </a:t>
                      </a:r>
                      <a:endParaRPr lang="ru-RU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586" marR="27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</a:t>
                      </a: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место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586" marR="27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3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Республиканская метапредметная олимпиада учителей начальных классов " Первокласс"</a:t>
                      </a:r>
                      <a:endParaRPr lang="ru-RU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586" marR="27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Республиканский</a:t>
                      </a:r>
                      <a:endParaRPr lang="ru-RU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586" marR="27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Сертификат</a:t>
                      </a:r>
                      <a:endParaRPr lang="ru-RU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586" marR="27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792"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2019/20 уч. г.</a:t>
                      </a:r>
                      <a:endParaRPr lang="ru-RU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586" marR="27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Заочный республиканский  конкурс " </a:t>
                      </a:r>
                      <a:r>
                        <a:rPr lang="ru-RU" sz="1200" b="1" dirty="0" err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Метапредметный</a:t>
                      </a: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урок в начальной школе"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586" marR="27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Республиканский</a:t>
                      </a:r>
                      <a:endParaRPr lang="ru-RU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586" marR="27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Диплом 2 степени </a:t>
                      </a:r>
                      <a:endParaRPr lang="ru-RU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586" marR="27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3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Республиканский дистанционный  практико-методический фестиваль-конкурс " Формула успеха"</a:t>
                      </a:r>
                      <a:endParaRPr lang="ru-RU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586" marR="27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Республиканский</a:t>
                      </a:r>
                      <a:endParaRPr lang="ru-RU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586" marR="27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Победитель.</a:t>
                      </a:r>
                      <a:endParaRPr lang="ru-RU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Диплом 1 степени</a:t>
                      </a:r>
                      <a:endParaRPr lang="ru-RU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586" marR="27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3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Олимпиада "Современные воспитательные технологии и их применение"</a:t>
                      </a:r>
                      <a:endParaRPr lang="ru-RU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586" marR="27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Всероссийский</a:t>
                      </a:r>
                      <a:endParaRPr lang="ru-RU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586" marR="27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Диплом призёра 3 степени</a:t>
                      </a:r>
                      <a:endParaRPr lang="ru-RU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586" marR="27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75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Всероссийский конкурс " Методическая неделя" от проекта "Инфоурок"</a:t>
                      </a:r>
                      <a:endParaRPr lang="ru-RU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586" marR="27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Всероссийский</a:t>
                      </a:r>
                      <a:endParaRPr lang="ru-RU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586" marR="27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 место, среди 98 участников</a:t>
                      </a:r>
                      <a:endParaRPr lang="ru-RU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Свидетельство </a:t>
                      </a:r>
                      <a:endParaRPr lang="ru-RU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https</a:t>
                      </a: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://</a:t>
                      </a:r>
                      <a:r>
                        <a:rPr lang="en-US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infourok</a:t>
                      </a: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en-US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ru</a:t>
                      </a: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en-US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lp</a:t>
                      </a: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en-US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viewCompetition</a:t>
                      </a: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/27</a:t>
                      </a:r>
                      <a:endParaRPr lang="ru-RU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586" marR="27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6779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2020/21 уч.г.</a:t>
                      </a:r>
                      <a:endParaRPr lang="ru-RU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586" marR="27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Заочный республиканский  конкурс " Лучшая методическая разработка по оценке предметных, метапредметных, личностных результатов обучающихся начальной школы"</a:t>
                      </a:r>
                      <a:endParaRPr lang="ru-RU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586" marR="27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Республиканский</a:t>
                      </a:r>
                      <a:endParaRPr lang="ru-RU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586" marR="27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Диплом 3 степени </a:t>
                      </a:r>
                      <a:endParaRPr lang="ru-RU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586" marR="27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75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Всероссийский конкурс " Методическая неделя" от проекта "Инфоурок"</a:t>
                      </a:r>
                      <a:endParaRPr lang="ru-RU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586" marR="27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Всероссийский</a:t>
                      </a:r>
                      <a:endParaRPr lang="ru-RU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586" marR="27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 место, среди 98 участников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Свидетельство 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586" marR="27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357158" y="0"/>
            <a:ext cx="8229600" cy="785794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III</a:t>
            </a: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. Результативность деятельности </a:t>
            </a:r>
            <a:endParaRPr kumimoji="0" lang="ru-RU" sz="2000" b="1" i="0" u="none" strike="noStrike" kern="1200" cap="all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03648" y="620688"/>
            <a:ext cx="64807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3.2. Распространение опыта профессиональной деятельности</a:t>
            </a:r>
            <a:endParaRPr lang="ru-RU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ransition spd="med">
    <p:fade/>
  </p:transition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811</TotalTime>
  <Words>1395</Words>
  <Application>Microsoft Office PowerPoint</Application>
  <PresentationFormat>Экран (4:3)</PresentationFormat>
  <Paragraphs>274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Трек</vt:lpstr>
      <vt:lpstr>Система педагогической деятельности</vt:lpstr>
      <vt:lpstr>проект "ТООНТО":</vt:lpstr>
      <vt:lpstr>Создан этнокласс с углубленным изучением бурятского языка и культуры</vt:lpstr>
      <vt:lpstr>I. Создание условий  для проектирования образовательного процесса</vt:lpstr>
      <vt:lpstr>I. Создание условий  для проектирования образовательного процесса</vt:lpstr>
      <vt:lpstr>I. Создание условий  для проектирования образовательного процесса</vt:lpstr>
      <vt:lpstr>II. Проектирование образовательного процесса </vt:lpstr>
      <vt:lpstr>3.1 ПУБЛИКАЦИИ</vt:lpstr>
      <vt:lpstr>Слайд 9</vt:lpstr>
      <vt:lpstr>III. Результативность деятельности </vt:lpstr>
      <vt:lpstr>III. Результативность деятельности </vt:lpstr>
      <vt:lpstr>III. Результативность деятельности 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Система педагогической деятельности</dc:title>
  <cp:lastModifiedBy>User</cp:lastModifiedBy>
  <cp:revision>86</cp:revision>
  <dcterms:modified xsi:type="dcterms:W3CDTF">2022-05-15T16:43:03Z</dcterms:modified>
</cp:coreProperties>
</file>