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9"/>
  </p:notesMasterIdLst>
  <p:sldIdLst>
    <p:sldId id="257" r:id="rId2"/>
    <p:sldId id="258" r:id="rId3"/>
    <p:sldId id="263" r:id="rId4"/>
    <p:sldId id="259" r:id="rId5"/>
    <p:sldId id="260" r:id="rId6"/>
    <p:sldId id="261" r:id="rId7"/>
    <p:sldId id="266" r:id="rId8"/>
    <p:sldId id="274" r:id="rId9"/>
    <p:sldId id="273" r:id="rId10"/>
    <p:sldId id="272" r:id="rId11"/>
    <p:sldId id="270" r:id="rId12"/>
    <p:sldId id="268" r:id="rId13"/>
    <p:sldId id="269" r:id="rId14"/>
    <p:sldId id="275" r:id="rId15"/>
    <p:sldId id="276" r:id="rId16"/>
    <p:sldId id="277" r:id="rId17"/>
    <p:sldId id="278" r:id="rId18"/>
    <p:sldId id="279" r:id="rId19"/>
    <p:sldId id="281" r:id="rId20"/>
    <p:sldId id="283" r:id="rId21"/>
    <p:sldId id="284" r:id="rId22"/>
    <p:sldId id="285" r:id="rId23"/>
    <p:sldId id="286" r:id="rId24"/>
    <p:sldId id="287" r:id="rId25"/>
    <p:sldId id="280" r:id="rId26"/>
    <p:sldId id="288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4603" autoAdjust="0"/>
    <p:restoredTop sz="86377" autoAdjust="0"/>
  </p:normalViewPr>
  <p:slideViewPr>
    <p:cSldViewPr>
      <p:cViewPr varScale="1">
        <p:scale>
          <a:sx n="92" d="100"/>
          <a:sy n="92" d="100"/>
        </p:scale>
        <p:origin x="-14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FCA03-00B5-4580-8864-0A0C27FF3B55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E1621-959B-4ECA-A86F-ED8EA304C3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242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E1621-959B-4ECA-A86F-ED8EA304C34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" TargetMode="External"/><Relationship Id="rId2" Type="http://schemas.openxmlformats.org/officeDocument/2006/relationships/hyperlink" Target="https://infourok.ru/prezentaciya-po-teme-genetika-cheloveka-409042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iomolecula.ru/articles/nasledovanie-i-epigenom" TargetMode="External"/><Relationship Id="rId4" Type="http://schemas.openxmlformats.org/officeDocument/2006/relationships/hyperlink" Target="http://www.myshared.ru/slide/1300617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886728" cy="1143009"/>
          </a:xfrm>
        </p:spPr>
        <p:txBody>
          <a:bodyPr>
            <a:normAutofit fontScale="90000"/>
          </a:bodyPr>
          <a:lstStyle/>
          <a:p>
            <a:pPr lvl="0" algn="l" eaLnBrk="0" fontAlgn="base" hangingPunct="0"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924944"/>
            <a:ext cx="8572560" cy="3672408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занятия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«Генетика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человека.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Наследственные болезни человека, 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их причины 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профилактика.»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/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Выполнила: </a:t>
            </a:r>
          </a:p>
          <a:p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преподаватель </a:t>
            </a:r>
          </a:p>
          <a:p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биологии</a:t>
            </a:r>
          </a:p>
          <a:p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Дороженко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Д.В.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71480"/>
            <a:ext cx="8496944" cy="212365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ДИСТАНЦИОННЫЙ КОНКУРС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«МОЯ ПРЕЗЕНТАЦИЯ К ЗАНЯТИЮ»</a:t>
            </a:r>
          </a:p>
          <a:p>
            <a:pPr algn="ctr"/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Краевое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государственное профессиональное бюджетное образовательное учреждение «Благовещенский профессиональный лицей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2000" dirty="0"/>
          </a:p>
        </p:txBody>
      </p:sp>
      <p:pic>
        <p:nvPicPr>
          <p:cNvPr id="11265" name="Picture 1" descr="C:\Users\Лаборатория\Desktop\chromosom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797153"/>
            <a:ext cx="1912866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КОРОЛЕВА ВИКТОРИЯ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Лаборатория\Desktop\Без названи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57158" y="1785926"/>
            <a:ext cx="4071966" cy="4500593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Королева Виктория была носителем страшного генетического заболевания – гемофилии. У больных гемофилией нарушены процессы свертываемости крови.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30425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КАКОВЫ ПРИЧИНЫ ЭТИХ НЕСЧАСТИЙ?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Users\Лаборатория\Desktop\razvitie-ploda-po-dny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643182"/>
            <a:ext cx="7143750" cy="4019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144000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Наследственные заболевания — заболевания, возникновение и развитие которых связано с дефектами в программном аппарате клеток передаваемыми по наследству через гаметы. </a:t>
            </a: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(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Википедия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ertilization-58ac6bad3df78c345b58f7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357562"/>
            <a:ext cx="4429124" cy="3333752"/>
          </a:xfrm>
          <a:prstGeom prst="rect">
            <a:avLst/>
          </a:prstGeom>
        </p:spPr>
      </p:pic>
      <p:pic>
        <p:nvPicPr>
          <p:cNvPr id="4" name="Рисунок 3" descr="2005221420245243734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357562"/>
            <a:ext cx="4286247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ПРИЧИНЫ ЗАБОЛЕВАНИЙ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882808"/>
            <a:ext cx="8329642" cy="4572000"/>
          </a:xfrm>
        </p:spPr>
        <p:txBody>
          <a:bodyPr/>
          <a:lstStyle/>
          <a:p>
            <a:pPr algn="ctr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Изменения хромосом – мутации</a:t>
            </a:r>
          </a:p>
          <a:p>
            <a:endParaRPr lang="ru-RU" dirty="0" smtClean="0"/>
          </a:p>
        </p:txBody>
      </p:sp>
      <p:pic>
        <p:nvPicPr>
          <p:cNvPr id="6" name="Рисунок 5" descr="img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000372"/>
            <a:ext cx="3929090" cy="3286148"/>
          </a:xfrm>
          <a:prstGeom prst="rect">
            <a:avLst/>
          </a:prstGeom>
        </p:spPr>
      </p:pic>
      <p:pic>
        <p:nvPicPr>
          <p:cNvPr id="10" name="Рисунок 9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000372"/>
            <a:ext cx="3786214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ОТКУДА БЕРУТСЯ МУТАГЕНЫ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Наркотические вещества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Алкоголь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Никотин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Радиоактивное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излучение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Ультрафиолетовое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излучение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Яды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т.д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epositphotos_24515309_l-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4500570"/>
            <a:ext cx="3786214" cy="2190736"/>
          </a:xfrm>
          <a:prstGeom prst="rect">
            <a:avLst/>
          </a:prstGeom>
        </p:spPr>
      </p:pic>
      <p:pic>
        <p:nvPicPr>
          <p:cNvPr id="5" name="Рисунок 4" descr="alcoholic-drin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4500570"/>
            <a:ext cx="3929090" cy="2187306"/>
          </a:xfrm>
          <a:prstGeom prst="rect">
            <a:avLst/>
          </a:prstGeom>
        </p:spPr>
      </p:pic>
      <p:pic>
        <p:nvPicPr>
          <p:cNvPr id="7" name="Рисунок 6" descr="8fdcd08945d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785926"/>
            <a:ext cx="3892170" cy="250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ФАКТОРЫ РИСКА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2607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Физические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факторы (различные виды ионизирующей радиации, ультрафиолетовое излучение)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Химические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факторы (инсектициды, гербициды, наркотики, алкоголь, некоторые лекарственные препараты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др.вещества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Биологические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факторы (вирусы оспы, ветряной оспы, гриппа, кори, гепатита и др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.) </a:t>
            </a: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hutterstock_3054761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4500570"/>
            <a:ext cx="2786050" cy="2214578"/>
          </a:xfrm>
          <a:prstGeom prst="rect">
            <a:avLst/>
          </a:prstGeom>
        </p:spPr>
      </p:pic>
      <p:pic>
        <p:nvPicPr>
          <p:cNvPr id="5" name="Рисунок 4" descr="1613686720_43-p-fon-dlya-prezentatsii-virusi-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500570"/>
            <a:ext cx="3214678" cy="2214578"/>
          </a:xfrm>
          <a:prstGeom prst="rect">
            <a:avLst/>
          </a:prstGeom>
        </p:spPr>
      </p:pic>
      <p:pic>
        <p:nvPicPr>
          <p:cNvPr id="6" name="Рисунок 5" descr="space_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4500570"/>
            <a:ext cx="2857488" cy="221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24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НАСЛЕДСТВЕННЫЕ БОЛЕЗНИ: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883196"/>
          </a:xfrm>
        </p:spPr>
        <p:txBody>
          <a:bodyPr/>
          <a:lstStyle/>
          <a:p>
            <a:pPr marL="64008" indent="0" algn="ctr">
              <a:buNone/>
            </a:pPr>
            <a:r>
              <a:rPr lang="ru-RU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Серповидная анемия 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00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Серповидные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клетки быстро выпадают из кровообращения, что приводит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анемии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желтухе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4008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5064"/>
            <a:ext cx="4644008" cy="28194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089" y="4005064"/>
            <a:ext cx="4395911" cy="281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5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ФЕНИЛКЕТОНУРИЯ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70024"/>
          </a:xfrm>
        </p:spPr>
        <p:txBody>
          <a:bodyPr/>
          <a:lstStyle/>
          <a:p>
            <a:pPr marL="64008" indent="0" algn="ctr">
              <a:buNone/>
            </a:pPr>
            <a:r>
              <a:rPr lang="ru-RU" sz="1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(симптомы – наличие в моче </a:t>
            </a:r>
            <a:r>
              <a:rPr lang="ru-RU" sz="1800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фенилпировиноградной</a:t>
            </a:r>
            <a:r>
              <a:rPr lang="ru-RU" sz="1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кислоты и слабоумие)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Сопровождается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накоплением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фенилаланина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его токсических продуктов, что приводит к тяжёлому поражению ЦНС, проявляющемуся, в частности, в виде нарушения умственного развития.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643314"/>
            <a:ext cx="4427984" cy="3214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3314"/>
            <a:ext cx="4499992" cy="3214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7359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АЛЬБИНИЗМ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Альбинизм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врождённое отсутствие пигмента меланина, который придает окраску коже, волосам, радужной и пигментной оболочкам глаза.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005064"/>
            <a:ext cx="3500429" cy="2821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0a732c60c90f5f24e0dc14b7091644d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4000504"/>
            <a:ext cx="3929058" cy="285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756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ПОЛИДАКТИЛИЯ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Полидактилия - анатомическое отклонение, характеризующееся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бо́льшим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чем в норме, количеством пальцев на руках или ногах у человека</a:t>
            </a:r>
          </a:p>
          <a:p>
            <a:pPr>
              <a:buFont typeface="Wingdings" pitchFamily="2" charset="2"/>
              <a:buChar char="Ø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Без названия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6189"/>
            <a:ext cx="4286248" cy="3071811"/>
          </a:xfrm>
          <a:prstGeom prst="rect">
            <a:avLst/>
          </a:prstGeom>
        </p:spPr>
      </p:pic>
      <p:pic>
        <p:nvPicPr>
          <p:cNvPr id="5" name="Рисунок 4" descr="Без назван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3786190"/>
            <a:ext cx="4357686" cy="3071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последнее время издается достаточно много популярной и медицинской литературы, которая описывает течение различных болезней. Болезнь – это проблема, которая возникает в жизнедеятельности человека. Согласно болезни изменяется работоспособность, мышление, память, восприятие окружающего мира. Человек больной становится непохожим на других. Его можно определить по внешним признакам. И мне стало интересно какие болезни существуют, а именно наследственные. Наследственные болезни — заболевания человека, обусловленные хромосомными и генными мутациями.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42852"/>
            <a:ext cx="2988996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СИНДРОМ ДАУНА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Синдром Дауна характеризуется отставанием в умственном развитии и другими врожденными аномалиями.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Без названия (2)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500174"/>
            <a:ext cx="407196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own_syndrome_b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3857628"/>
            <a:ext cx="414340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СИНДРОМ КОШАЧЬЕГО КРИКА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274px-Criduchat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357298"/>
            <a:ext cx="2609850" cy="347662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1722437"/>
            <a:ext cx="3686172" cy="452596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Заболевание, развивающееся в результате потери небольшого участка 5 хромосомы. Проявление - характерный плач ребёнка, напоминающий кошачье мяуканье, причиной которого является изменение гортани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Без названия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3643314"/>
            <a:ext cx="2571768" cy="307183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ПРОГЕРИЯ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Ø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Прогерия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(греч.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progērōs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преждевременно состарившийся) — патологическое состояние, характеризующееся комплексом изменений кожи, внутренних органов, обусловленных преждевременным старением организма.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oDYhtPB2kjGrMbbXXiukYLmNLI1tuzhJ-bod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43380"/>
            <a:ext cx="4500562" cy="2714619"/>
          </a:xfrm>
          <a:prstGeom prst="rect">
            <a:avLst/>
          </a:prstGeom>
        </p:spPr>
      </p:pic>
      <p:pic>
        <p:nvPicPr>
          <p:cNvPr id="5" name="Рисунок 4" descr="progeri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3" y="4143380"/>
            <a:ext cx="4643438" cy="27146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6435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Статистика заболеваний.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данным Всемирной организации здравоохранения, около 2,5% новорожденных появляются на свет с различными пороками развития. При этом 1,5-2% из них обусловлены преимущественно неблагоприятными экзогенными факторами (так называемыми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тератогенами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), а остальные имеют преимущественно генетическую природу.</a:t>
            </a:r>
          </a:p>
          <a:p>
            <a:pPr>
              <a:buFont typeface="Wingdings" pitchFamily="2" charset="2"/>
              <a:buChar char="Ø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eneticheskaya-transdukci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643446"/>
            <a:ext cx="3929058" cy="2071678"/>
          </a:xfrm>
          <a:prstGeom prst="rect">
            <a:avLst/>
          </a:prstGeom>
        </p:spPr>
      </p:pic>
      <p:pic>
        <p:nvPicPr>
          <p:cNvPr id="5" name="Рисунок 4" descr="shutterstock_7078860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4643446"/>
            <a:ext cx="4071966" cy="204786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ПРОФИЛАКТИКА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686800" cy="557214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Здоровый образ жизни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Исключение действия мутагенов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наследственных предрасположенностей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(медико-генетические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консультации)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Ранняя диагностика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614840605_142-p-fon-zdorovii-obraz-zhizni-178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3286124"/>
            <a:ext cx="4286248" cy="340880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ОПРЕДЕЛЕНИЕ БИОЛОГИЧЕСКОГО ВОЗРАСТА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(ТЕСТ НА КООРДИНАЦИЮ):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Закройте глаза, разведите в стороны руки, одну ногу согните в колене и приподнимите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10 см над полом. Ни за что не держась,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(но можно балансировать руками), попытайтесь сохранить равновесие.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20-30 лет – 30 сек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40 лет – 20 сек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50 лет – 15 сек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Содержимое 12" descr="maxresdefault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928802"/>
            <a:ext cx="4257676" cy="4357718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ИСПОЛЬЗУЕМАЯ ЛИТЕРАТУРА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https://infourok.ru/prezentaciya-po-teme-genetika-cheloveka-409042.html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https://yandex.ru/images/search?text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http://www.myshared.ru/slide/1300617/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https://biomolecula.ru/articles/nasledovanie-i-epigenom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2607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21 век – век генетики, многие заболевания имеют наследственную предрасположенность и, зная гены, комбинации генов, мы можем предвидеть те или иные заболевания.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cbc15bb-d071-46aa-81fe-4bdf148f91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5" y="3286124"/>
            <a:ext cx="4143403" cy="3429000"/>
          </a:xfrm>
          <a:prstGeom prst="rect">
            <a:avLst/>
          </a:prstGeom>
        </p:spPr>
      </p:pic>
      <p:pic>
        <p:nvPicPr>
          <p:cNvPr id="5" name="Рисунок 4" descr="fa8ce86116ac2ac5ea5440e729cd66c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286124"/>
            <a:ext cx="4321668" cy="342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57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ЦЕЛИ И ЗАДАЧИ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471990" cy="4992711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познакомится с заболеваниями, в основе которых лежат наследственные нарушения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Задачи: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Проанализировать литературу по данной теме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Выяснить методы изучения генетики человека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Изучить конкретные генетические заболевания, их цитологическую основу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Выяснить возможные способы профилактики и лечения наследственных заболеваний</a:t>
            </a:r>
          </a:p>
        </p:txBody>
      </p:sp>
      <p:pic>
        <p:nvPicPr>
          <p:cNvPr id="5" name="Рисунок 4" descr="1613675381_38-p-fon-dlya-prezentatsii-tsel-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5" y="3714752"/>
            <a:ext cx="4143404" cy="2832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ОТВЕТЬТЕ НА ВОПРОСЫ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Что такое половое размножение?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называются половые клетки?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Женские половые клетки – это… Мужские половые клетки – это…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структуры клетки содержат информацию о нашем организме?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ОТВЕТЬТЕ НА ВОПРОСЫ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Сколько хромосом в клетках организма человека?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Сколько хромосом в половых клетках?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различаются хромосомы мужчины и женщины?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чего зависят признаки будущего организма?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Определите генотипы Женский Мужской Мужской ??? Женский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03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5004048" cy="35730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60648"/>
            <a:ext cx="6606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/>
          </a:p>
          <a:p>
            <a:endParaRPr lang="ru-RU" sz="3200" dirty="0"/>
          </a:p>
          <a:p>
            <a:pPr algn="ctr"/>
            <a:r>
              <a:rPr lang="ru-RU" sz="3200" dirty="0" smtClean="0"/>
              <a:t>         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все счастливые семьи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п                    похожи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друг на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друга,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а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каждая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несчастливая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семья несчастлива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     по-своему 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Л. 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Толстой</a:t>
            </a:r>
          </a:p>
        </p:txBody>
      </p:sp>
      <p:pic>
        <p:nvPicPr>
          <p:cNvPr id="4" name="Рисунок 3" descr="1614807302_59-p-fon-dlya-semeinogo-foto-6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248" cy="307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155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ДИНАСТИЯ ГАБСБУРГОВ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85926"/>
            <a:ext cx="4257676" cy="428628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Га́бсбурги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одна из наиболее могущественных монарших династий Европы на протяжении Средневековья и Нового времени. Характерной чертой для многих представителей рода Габсбургов была гипертрофированная челюсть. Позже ученые назвали такую генетическую аномалию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габсбургской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губой».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318</TotalTime>
  <Words>653</Words>
  <Application>Microsoft Office PowerPoint</Application>
  <PresentationFormat>Экран (4:3)</PresentationFormat>
  <Paragraphs>111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Яркая</vt:lpstr>
      <vt:lpstr> </vt:lpstr>
      <vt:lpstr>ВВЕДЕНИЕ</vt:lpstr>
      <vt:lpstr>АКТУАЛЬНОСТЬ </vt:lpstr>
      <vt:lpstr>ЦЕЛИ И ЗАДАЧИ</vt:lpstr>
      <vt:lpstr>ОТВЕТЬТЕ НА ВОПРОСЫ</vt:lpstr>
      <vt:lpstr>ОТВЕТЬТЕ НА ВОПРОСЫ</vt:lpstr>
      <vt:lpstr>Презентация PowerPoint</vt:lpstr>
      <vt:lpstr>Презентация PowerPoint</vt:lpstr>
      <vt:lpstr>ДИНАСТИЯ ГАБСБУРГОВ</vt:lpstr>
      <vt:lpstr>КОРОЛЕВА ВИКТОРИЯ</vt:lpstr>
      <vt:lpstr>КАКОВЫ ПРИЧИНЫ ЭТИХ НЕСЧАСТИЙ?</vt:lpstr>
      <vt:lpstr>Презентация PowerPoint</vt:lpstr>
      <vt:lpstr>ПРИЧИНЫ ЗАБОЛЕВАНИЙ</vt:lpstr>
      <vt:lpstr>ОТКУДА БЕРУТСЯ МУТАГЕНЫ</vt:lpstr>
      <vt:lpstr>ФАКТОРЫ РИСКА</vt:lpstr>
      <vt:lpstr>НАСЛЕДСТВЕННЫЕ БОЛЕЗНИ:</vt:lpstr>
      <vt:lpstr>ФЕНИЛКЕТОНУРИЯ</vt:lpstr>
      <vt:lpstr>АЛЬБИНИЗМ</vt:lpstr>
      <vt:lpstr>ПОЛИДАКТИЛИЯ</vt:lpstr>
      <vt:lpstr>СИНДРОМ ДАУНА</vt:lpstr>
      <vt:lpstr>СИНДРОМ КОШАЧЬЕГО КРИКА</vt:lpstr>
      <vt:lpstr>ПРОГЕРИЯ</vt:lpstr>
      <vt:lpstr>ВЫВОД</vt:lpstr>
      <vt:lpstr>ПРОФИЛАКТИКА</vt:lpstr>
      <vt:lpstr>ОПРЕДЕЛЕНИЕ БИОЛОГИЧЕСКОГО ВОЗРАСТА (ТЕСТ НА КООРДИНАЦИЮ):</vt:lpstr>
      <vt:lpstr>ИСПОЛЬЗУЕМАЯ ЛИТЕРАТУРА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Лаборатория</dc:creator>
  <cp:lastModifiedBy>metodist</cp:lastModifiedBy>
  <cp:revision>36</cp:revision>
  <dcterms:modified xsi:type="dcterms:W3CDTF">2022-05-11T08:09:24Z</dcterms:modified>
</cp:coreProperties>
</file>