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488C1E17-85AC-460E-B924-4AE6C5ECB17C}" type="datetimeFigureOut">
              <a:rPr lang="ru-RU" smtClean="0"/>
              <a:t>19.09.2017</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CFB8D72B-F833-46C8-A79A-715048AE6CAA}"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88C1E17-85AC-460E-B924-4AE6C5ECB17C}" type="datetimeFigureOut">
              <a:rPr lang="ru-RU" smtClean="0"/>
              <a:t>19.09.2017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B8D72B-F833-46C8-A79A-715048AE6CA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488C1E17-85AC-460E-B924-4AE6C5ECB17C}" type="datetimeFigureOut">
              <a:rPr lang="ru-RU" smtClean="0"/>
              <a:t>19.09.2017</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CFB8D72B-F833-46C8-A79A-715048AE6CAA}"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488C1E17-85AC-460E-B924-4AE6C5ECB17C}" type="datetimeFigureOut">
              <a:rPr lang="ru-RU" smtClean="0"/>
              <a:t>19.09.2017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CFB8D72B-F833-46C8-A79A-715048AE6CAA}" type="slidenum">
              <a:rPr lang="ru-RU" smtClean="0"/>
              <a:t>‹#›</a:t>
            </a:fld>
            <a:endParaRPr lang="ru-RU"/>
          </a:p>
        </p:txBody>
      </p:sp>
      <p:sp>
        <p:nvSpPr>
          <p:cNvPr id="8" name="Объект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488C1E17-85AC-460E-B924-4AE6C5ECB17C}" type="datetimeFigureOut">
              <a:rPr lang="ru-RU" smtClean="0"/>
              <a:t>19.09.2017</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CFB8D72B-F833-46C8-A79A-715048AE6CAA}" type="slidenum">
              <a:rPr lang="ru-RU" smtClean="0"/>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Объект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488C1E17-85AC-460E-B924-4AE6C5ECB17C}" type="datetimeFigureOut">
              <a:rPr lang="ru-RU" smtClean="0"/>
              <a:t>19.09.2017</a:t>
            </a:fld>
            <a:endParaRPr lang="ru-RU"/>
          </a:p>
        </p:txBody>
      </p:sp>
      <p:sp>
        <p:nvSpPr>
          <p:cNvPr id="10" name="Номер слайда 9"/>
          <p:cNvSpPr>
            <a:spLocks noGrp="1"/>
          </p:cNvSpPr>
          <p:nvPr>
            <p:ph type="sldNum" sz="quarter" idx="16"/>
          </p:nvPr>
        </p:nvSpPr>
        <p:spPr/>
        <p:txBody>
          <a:bodyPr rtlCol="0"/>
          <a:lstStyle/>
          <a:p>
            <a:fld id="{CFB8D72B-F833-46C8-A79A-715048AE6CAA}" type="slidenum">
              <a:rPr lang="ru-RU" smtClean="0"/>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Объект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488C1E17-85AC-460E-B924-4AE6C5ECB17C}" type="datetimeFigureOut">
              <a:rPr lang="ru-RU" smtClean="0"/>
              <a:t>19.09.2017</a:t>
            </a:fld>
            <a:endParaRPr lang="ru-RU"/>
          </a:p>
        </p:txBody>
      </p:sp>
      <p:sp>
        <p:nvSpPr>
          <p:cNvPr id="12" name="Номер слайда 11"/>
          <p:cNvSpPr>
            <a:spLocks noGrp="1"/>
          </p:cNvSpPr>
          <p:nvPr>
            <p:ph type="sldNum" sz="quarter" idx="16"/>
          </p:nvPr>
        </p:nvSpPr>
        <p:spPr/>
        <p:txBody>
          <a:bodyPr rtlCol="0"/>
          <a:lstStyle/>
          <a:p>
            <a:fld id="{CFB8D72B-F833-46C8-A79A-715048AE6CAA}" type="slidenum">
              <a:rPr lang="ru-RU" smtClean="0"/>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488C1E17-85AC-460E-B924-4AE6C5ECB17C}" type="datetimeFigureOut">
              <a:rPr lang="ru-RU" smtClean="0"/>
              <a:t>19.09.2017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CFB8D72B-F833-46C8-A79A-715048AE6CA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88C1E17-85AC-460E-B924-4AE6C5ECB17C}" type="datetimeFigureOut">
              <a:rPr lang="ru-RU" smtClean="0"/>
              <a:t>19.09.2017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CFB8D72B-F833-46C8-A79A-715048AE6CA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488C1E17-85AC-460E-B924-4AE6C5ECB17C}" type="datetimeFigureOut">
              <a:rPr lang="ru-RU" smtClean="0"/>
              <a:t>19.09.2017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CFB8D72B-F833-46C8-A79A-715048AE6CAA}" type="slidenum">
              <a:rPr lang="ru-RU" smtClean="0"/>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Объект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488C1E17-85AC-460E-B924-4AE6C5ECB17C}" type="datetimeFigureOut">
              <a:rPr lang="ru-RU" smtClean="0"/>
              <a:t>19.09.2017</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CFB8D72B-F833-46C8-A79A-715048AE6CAA}" type="slidenum">
              <a:rPr lang="ru-RU" smtClean="0"/>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488C1E17-85AC-460E-B924-4AE6C5ECB17C}" type="datetimeFigureOut">
              <a:rPr lang="ru-RU" smtClean="0"/>
              <a:t>19.09.2017</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CFB8D72B-F833-46C8-A79A-715048AE6CA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body" sz="half" idx="2"/>
          </p:nvPr>
        </p:nvSpPr>
        <p:spPr/>
        <p:txBody>
          <a:bodyPr>
            <a:normAutofit/>
          </a:bodyPr>
          <a:lstStyle/>
          <a:p>
            <a:r>
              <a:rPr lang="ru-RU" sz="2000" dirty="0" smtClean="0"/>
              <a:t>Единственная командная дисциплина легкой атлетики</a:t>
            </a:r>
            <a:endParaRPr lang="ru-RU" sz="2000" dirty="0"/>
          </a:p>
        </p:txBody>
      </p:sp>
      <p:sp>
        <p:nvSpPr>
          <p:cNvPr id="2" name="Заголовок 1"/>
          <p:cNvSpPr>
            <a:spLocks noGrp="1"/>
          </p:cNvSpPr>
          <p:nvPr>
            <p:ph type="title"/>
          </p:nvPr>
        </p:nvSpPr>
        <p:spPr/>
        <p:txBody>
          <a:bodyPr/>
          <a:lstStyle/>
          <a:p>
            <a:r>
              <a:rPr lang="ru-RU" dirty="0" smtClean="0"/>
              <a:t>ЭСТАФЕТНЫЙ БЕГ</a:t>
            </a:r>
            <a:endParaRPr lang="ru-RU" dirty="0"/>
          </a:p>
        </p:txBody>
      </p:sp>
      <p:sp>
        <p:nvSpPr>
          <p:cNvPr id="4" name="Рисунок 3"/>
          <p:cNvSpPr>
            <a:spLocks noGrp="1"/>
          </p:cNvSpPr>
          <p:nvPr>
            <p:ph type="pic" idx="1"/>
          </p:nvPr>
        </p:nvSpPr>
        <p:spPr/>
      </p:sp>
      <p:pic>
        <p:nvPicPr>
          <p:cNvPr id="1026" name="Picture 2" descr="эстафетный бег"/>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70156"/>
            <a:ext cx="7596336" cy="4519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066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dirty="0"/>
          </a:p>
        </p:txBody>
      </p:sp>
      <p:sp>
        <p:nvSpPr>
          <p:cNvPr id="5" name="Объект 4"/>
          <p:cNvSpPr>
            <a:spLocks noGrp="1"/>
          </p:cNvSpPr>
          <p:nvPr>
            <p:ph sz="quarter" idx="1"/>
          </p:nvPr>
        </p:nvSpPr>
        <p:spPr/>
        <p:txBody>
          <a:bodyPr>
            <a:normAutofit fontScale="55000" lnSpcReduction="20000"/>
          </a:bodyPr>
          <a:lstStyle/>
          <a:p>
            <a:r>
              <a:rPr lang="ru-RU" dirty="0"/>
              <a:t>Эстафетный бег - единственная командная дисциплина в легкой атлетике,  которая традиционно проводится в заключительной части соревнований. Участниками дисциплины становятся наиболее подготовленные спортсмены, которые с большей вероятностью принесут результат. Классические соревнования проводятся исключительно на стадионе, но отдельные вариации эстафет могут проходить по шоссе. Соревнования по беговым эстафетам проводятся согласно установленным правилам. Если соревнования носят не официальный характер, правила становятся рекомендацией к проведению.</a:t>
            </a:r>
          </a:p>
          <a:p>
            <a:endParaRPr lang="ru-RU" dirty="0"/>
          </a:p>
        </p:txBody>
      </p:sp>
      <p:pic>
        <p:nvPicPr>
          <p:cNvPr id="7" name="Объект 6"/>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845050" y="1996999"/>
            <a:ext cx="3886200" cy="3756178"/>
          </a:xfrm>
        </p:spPr>
      </p:pic>
    </p:spTree>
    <p:extLst>
      <p:ext uri="{BB962C8B-B14F-4D97-AF65-F5344CB8AC3E}">
        <p14:creationId xmlns:p14="http://schemas.microsoft.com/office/powerpoint/2010/main" val="3822544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Текст 4"/>
          <p:cNvSpPr>
            <a:spLocks noGrp="1"/>
          </p:cNvSpPr>
          <p:nvPr>
            <p:ph type="body" idx="1"/>
          </p:nvPr>
        </p:nvSpPr>
        <p:spPr/>
        <p:txBody>
          <a:bodyPr>
            <a:normAutofit fontScale="92500" lnSpcReduction="10000"/>
          </a:bodyPr>
          <a:lstStyle/>
          <a:p>
            <a:r>
              <a:rPr lang="ru-RU" dirty="0"/>
              <a:t>В забеге принимают участие 4 спортсмена, которые распределяются по всей длине круга на расстоянии 100 метров между собой непосредственно перед стартом.</a:t>
            </a:r>
          </a:p>
          <a:p>
            <a:endParaRPr lang="ru-RU" dirty="0"/>
          </a:p>
        </p:txBody>
      </p:sp>
      <p:sp>
        <p:nvSpPr>
          <p:cNvPr id="2" name="Заголовок 1"/>
          <p:cNvSpPr>
            <a:spLocks noGrp="1"/>
          </p:cNvSpPr>
          <p:nvPr>
            <p:ph type="title"/>
          </p:nvPr>
        </p:nvSpPr>
        <p:spPr/>
        <p:txBody>
          <a:bodyPr>
            <a:normAutofit fontScale="90000"/>
          </a:bodyPr>
          <a:lstStyle/>
          <a:p>
            <a:r>
              <a:rPr lang="ru-RU" b="1" dirty="0"/>
              <a:t>Техника эстафетного бега</a:t>
            </a:r>
            <a:br>
              <a:rPr lang="ru-RU" b="1" dirty="0"/>
            </a:br>
            <a:endParaRPr lang="ru-RU" dirty="0"/>
          </a:p>
        </p:txBody>
      </p:sp>
    </p:spTree>
    <p:extLst>
      <p:ext uri="{BB962C8B-B14F-4D97-AF65-F5344CB8AC3E}">
        <p14:creationId xmlns:p14="http://schemas.microsoft.com/office/powerpoint/2010/main" val="2563191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Объект 4"/>
          <p:cNvSpPr>
            <a:spLocks noGrp="1"/>
          </p:cNvSpPr>
          <p:nvPr>
            <p:ph sz="quarter" idx="1"/>
          </p:nvPr>
        </p:nvSpPr>
        <p:spPr/>
        <p:txBody>
          <a:bodyPr>
            <a:normAutofit lnSpcReduction="10000"/>
          </a:bodyPr>
          <a:lstStyle/>
          <a:p>
            <a:r>
              <a:rPr lang="ru-RU" sz="1600" b="1" i="1" dirty="0">
                <a:latin typeface="Book Antiqua" panose="02040602050305030304" pitchFamily="18" charset="0"/>
              </a:rPr>
              <a:t>1 ЭТАП</a:t>
            </a:r>
            <a:br>
              <a:rPr lang="ru-RU" sz="1600" b="1" i="1" dirty="0">
                <a:latin typeface="Book Antiqua" panose="02040602050305030304" pitchFamily="18" charset="0"/>
              </a:rPr>
            </a:br>
            <a:r>
              <a:rPr lang="ru-RU" sz="1200" dirty="0"/>
              <a:t>Участник, бегущий на первом этапе, занимает положение низкого старта. Эстафетная палочка находится в правой руке согласно правилам соревнований. По команде “на старт” спортсмен снимает тренировочный костюм и направляется на дорожку. Сигнал “внимание” звучит после того, как все бегуны первого отрезка зафиксируют положение тела. Сигнал “марш” выполняется выстрелом с пистона или махом флага.</a:t>
            </a:r>
          </a:p>
          <a:p>
            <a:r>
              <a:rPr lang="ru-RU" sz="1600" b="1" i="1" dirty="0"/>
              <a:t>2-3 ЭТАПЫ</a:t>
            </a:r>
          </a:p>
          <a:p>
            <a:r>
              <a:rPr lang="ru-RU" sz="1200" dirty="0"/>
              <a:t>Спортсмен на втором отрезке занимает положение высокого старта. Когда до участника второго этапа остается 20 метров, второй спортсмен начинает разбег. Сократив расстояние до нескольких метров 1 номер говорит “Оп” и выставляет правую руку с эстафетной палочкой вперед. Второй спортсмен отводит левую руку назад ладонью вверх. После передачи эстафеты спортсмен 1 этапа медленно останавливается и остается на своей дорожке. Получивший палочку бегун сокращает дистанцию до третьего спортсмена. Третий передает четвертому.</a:t>
            </a:r>
          </a:p>
          <a:p>
            <a:endParaRPr lang="ru-RU" sz="1050" dirty="0"/>
          </a:p>
        </p:txBody>
      </p:sp>
      <p:sp>
        <p:nvSpPr>
          <p:cNvPr id="6" name="Объект 5"/>
          <p:cNvSpPr>
            <a:spLocks noGrp="1"/>
          </p:cNvSpPr>
          <p:nvPr>
            <p:ph sz="quarter" idx="2"/>
          </p:nvPr>
        </p:nvSpPr>
        <p:spPr>
          <a:xfrm>
            <a:off x="4844901" y="1589567"/>
            <a:ext cx="3955372" cy="4572000"/>
          </a:xfrm>
        </p:spPr>
        <p:txBody>
          <a:bodyPr>
            <a:normAutofit lnSpcReduction="10000"/>
          </a:bodyPr>
          <a:lstStyle/>
          <a:p>
            <a:endParaRPr lang="ru-RU" dirty="0"/>
          </a:p>
        </p:txBody>
      </p:sp>
      <p:pic>
        <p:nvPicPr>
          <p:cNvPr id="2050" name="Picture 2" descr="http://knigorazvitie.ru/pictures/books/dundukova.files/image04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7825" y="1556792"/>
            <a:ext cx="4052647" cy="164249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add.coolreferat.com/tw_refs/19/18451/18451_html_m7254033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2305" y="2996952"/>
            <a:ext cx="3834151" cy="309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826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normAutofit fontScale="40000" lnSpcReduction="20000"/>
          </a:bodyPr>
          <a:lstStyle/>
          <a:p>
            <a:r>
              <a:rPr lang="ru-RU" sz="3400" b="1" i="1" dirty="0"/>
              <a:t>4 ЭТАП</a:t>
            </a:r>
          </a:p>
          <a:p>
            <a:r>
              <a:rPr lang="ru-RU" dirty="0"/>
              <a:t>Когда четвертый участник команды получил эстафету, он начинает заключительный отрезок эстафеты. Ему не нужно передавать палочку, поэтому 4 отрезок показывает лучший результат. Как правило, на заключительный этап выставляется лидер, который обладает большей скоростью.</a:t>
            </a:r>
          </a:p>
          <a:p>
            <a:endParaRPr lang="ru-RU" dirty="0"/>
          </a:p>
          <a:p>
            <a:r>
              <a:rPr lang="ru-RU" sz="3400" b="1" i="1" dirty="0"/>
              <a:t>ФИНИШ</a:t>
            </a:r>
            <a:r>
              <a:rPr lang="ru-RU" dirty="0"/>
              <a:t/>
            </a:r>
            <a:br>
              <a:rPr lang="ru-RU" dirty="0"/>
            </a:br>
            <a:r>
              <a:rPr lang="ru-RU" dirty="0"/>
              <a:t>Финиширование в эстафете идентично бегу на короткие дистанции и производится тремя способами:</a:t>
            </a:r>
          </a:p>
          <a:p>
            <a:pPr>
              <a:buFont typeface="Wingdings" panose="05000000000000000000" pitchFamily="2" charset="2"/>
              <a:buChar char="§"/>
            </a:pPr>
            <a:r>
              <a:rPr lang="ru-RU" dirty="0" err="1" smtClean="0"/>
              <a:t>Пробеганием</a:t>
            </a:r>
            <a:endParaRPr lang="ru-RU" dirty="0" smtClean="0"/>
          </a:p>
          <a:p>
            <a:pPr>
              <a:buFont typeface="Wingdings" panose="05000000000000000000" pitchFamily="2" charset="2"/>
              <a:buChar char="§"/>
            </a:pPr>
            <a:r>
              <a:rPr lang="ru-RU" dirty="0" smtClean="0"/>
              <a:t>Рывок грудью вперед</a:t>
            </a:r>
          </a:p>
          <a:p>
            <a:pPr>
              <a:buFont typeface="Wingdings" panose="05000000000000000000" pitchFamily="2" charset="2"/>
              <a:buChar char="§"/>
            </a:pPr>
            <a:r>
              <a:rPr lang="ru-RU" dirty="0" smtClean="0"/>
              <a:t>Финиш боком</a:t>
            </a:r>
            <a:endParaRPr lang="ru-RU" dirty="0"/>
          </a:p>
          <a:p>
            <a:pPr>
              <a:buFont typeface="Wingdings" panose="05000000000000000000" pitchFamily="2" charset="2"/>
              <a:buChar char="§"/>
            </a:pPr>
            <a:endParaRPr lang="ru-RU" dirty="0" smtClean="0"/>
          </a:p>
          <a:p>
            <a:r>
              <a:rPr lang="ru-RU" dirty="0" smtClean="0"/>
              <a:t>После </a:t>
            </a:r>
            <a:r>
              <a:rPr lang="ru-RU" dirty="0"/>
              <a:t>финиша легкоатлет постепенно снижает скорость, после чего переходит на ходьбу. Рекомендуется снижать скорость на протяжении 30-50 метров.</a:t>
            </a:r>
          </a:p>
          <a:p>
            <a:endParaRPr lang="ru-RU" dirty="0"/>
          </a:p>
        </p:txBody>
      </p:sp>
      <p:sp>
        <p:nvSpPr>
          <p:cNvPr id="4" name="Объект 3"/>
          <p:cNvSpPr>
            <a:spLocks noGrp="1"/>
          </p:cNvSpPr>
          <p:nvPr>
            <p:ph sz="quarter" idx="2"/>
          </p:nvPr>
        </p:nvSpPr>
        <p:spPr/>
        <p:txBody>
          <a:bodyPr>
            <a:normAutofit fontScale="40000" lnSpcReduction="20000"/>
          </a:bodyPr>
          <a:lstStyle/>
          <a:p>
            <a:endParaRPr lang="ru-RU"/>
          </a:p>
        </p:txBody>
      </p:sp>
      <p:pic>
        <p:nvPicPr>
          <p:cNvPr id="3074" name="Picture 2" descr="http://www.clipartfinders.com/clipart/9/marathon-clipart-sprinter-finishing-run-2539636jpg-93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4860032" y="1628800"/>
            <a:ext cx="3888432" cy="4707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563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idx="1"/>
          </p:nvPr>
        </p:nvSpPr>
        <p:spPr/>
        <p:txBody>
          <a:bodyPr>
            <a:normAutofit fontScale="70000" lnSpcReduction="20000"/>
          </a:bodyPr>
          <a:lstStyle/>
          <a:p>
            <a:r>
              <a:rPr lang="ru-RU" dirty="0"/>
              <a:t>Правила соревнований регламентируются ИААФ и становятся обязательными для выполнения на всех официальных соревнованиях. Если соревнования проходили без строго соблюдения правил, тогда результаты признаются недействительными на международной арене.</a:t>
            </a:r>
          </a:p>
          <a:p>
            <a:endParaRPr lang="ru-RU" dirty="0"/>
          </a:p>
        </p:txBody>
      </p:sp>
      <p:sp>
        <p:nvSpPr>
          <p:cNvPr id="5" name="Заголовок 4"/>
          <p:cNvSpPr>
            <a:spLocks noGrp="1"/>
          </p:cNvSpPr>
          <p:nvPr>
            <p:ph type="title"/>
          </p:nvPr>
        </p:nvSpPr>
        <p:spPr/>
        <p:txBody>
          <a:bodyPr/>
          <a:lstStyle/>
          <a:p>
            <a:r>
              <a:rPr lang="ru-RU" b="1" dirty="0"/>
              <a:t>Правила эстафетного бега</a:t>
            </a:r>
            <a:endParaRPr lang="ru-RU" dirty="0"/>
          </a:p>
        </p:txBody>
      </p:sp>
    </p:spTree>
    <p:extLst>
      <p:ext uri="{BB962C8B-B14F-4D97-AF65-F5344CB8AC3E}">
        <p14:creationId xmlns:p14="http://schemas.microsoft.com/office/powerpoint/2010/main" val="1259241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Объект 4"/>
          <p:cNvSpPr>
            <a:spLocks noGrp="1"/>
          </p:cNvSpPr>
          <p:nvPr>
            <p:ph sz="quarter" idx="1"/>
          </p:nvPr>
        </p:nvSpPr>
        <p:spPr/>
        <p:txBody>
          <a:bodyPr>
            <a:normAutofit fontScale="40000" lnSpcReduction="20000"/>
          </a:bodyPr>
          <a:lstStyle/>
          <a:p>
            <a:r>
              <a:rPr lang="ru-RU" dirty="0"/>
              <a:t>Длина эстафетной палочки 28-30 см, окружность 12-13 см, а масса 50-150 грамм. Изготавливается из древесного, металлического или пластмассового материала в виде полой трубки. Цвет красный, желтый, оранжевый или любой другой, который будет легко различим для судей и болельщиков.</a:t>
            </a:r>
            <a:endParaRPr lang="en-US" dirty="0"/>
          </a:p>
          <a:p>
            <a:r>
              <a:rPr lang="ru-RU" dirty="0"/>
              <a:t>Эстафетная палочка должна находиться в руках участников команды от старта и до финиша. При этом существует правило, согласно которому передача осуществляется из правой руки в левую, а из левой в правую. Таким образом, с палочкой в правой руке бегут 1 и 3, а в левой 2 и 4 этапы</a:t>
            </a:r>
            <a:r>
              <a:rPr lang="ru-RU" dirty="0" smtClean="0"/>
              <a:t>.</a:t>
            </a:r>
          </a:p>
          <a:p>
            <a:r>
              <a:rPr lang="ru-RU" dirty="0"/>
              <a:t>Передача производится в 20-метровой зоне. Если эстафета была передана до или после указанной зоны команда дисквалифицируется. Палочка должна вкладываться в руку, т.е. ее нельзя бросать или перекатывать. Если палочка упала, то поднять ее разрешается спортсмену, который нес эстафету. В противном случае снимается вся команда.</a:t>
            </a:r>
            <a:endParaRPr lang="en-US" dirty="0"/>
          </a:p>
          <a:p>
            <a:endParaRPr lang="en-US" dirty="0"/>
          </a:p>
          <a:p>
            <a:endParaRPr lang="ru-RU" dirty="0"/>
          </a:p>
        </p:txBody>
      </p:sp>
      <p:sp>
        <p:nvSpPr>
          <p:cNvPr id="6" name="Объект 5"/>
          <p:cNvSpPr>
            <a:spLocks noGrp="1"/>
          </p:cNvSpPr>
          <p:nvPr>
            <p:ph sz="quarter" idx="2"/>
          </p:nvPr>
        </p:nvSpPr>
        <p:spPr/>
        <p:txBody>
          <a:bodyPr>
            <a:normAutofit fontScale="40000" lnSpcReduction="20000"/>
          </a:bodyPr>
          <a:lstStyle/>
          <a:p>
            <a:endParaRPr lang="ru-RU" dirty="0"/>
          </a:p>
        </p:txBody>
      </p:sp>
      <p:pic>
        <p:nvPicPr>
          <p:cNvPr id="4098" name="Picture 2" descr="эстафетная палоч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8040" y="3689947"/>
            <a:ext cx="3890424" cy="119062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передача эстафетной палочк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8040" y="1838088"/>
            <a:ext cx="3890424" cy="180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5985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normAutofit fontScale="62500" lnSpcReduction="20000"/>
          </a:bodyPr>
          <a:lstStyle/>
          <a:p>
            <a:r>
              <a:rPr lang="ru-RU" dirty="0"/>
              <a:t>Каждый спортсмен бежит по своей дорожке от 1 до 4 этапа. Каждый участник может бежать только один отрезок. Если эстафету пробежало 3 и менее человек, тогда команда снимается с эстафеты. Любое нарушение одного из спортсменов является поводом для дисквалификации всей команды.</a:t>
            </a:r>
            <a:endParaRPr lang="en-US" dirty="0"/>
          </a:p>
          <a:p>
            <a:r>
              <a:rPr lang="ru-RU" dirty="0"/>
              <a:t>Если эстафета подразумевает отрезки 400 и более метров, тогда после первого круга разрешается бег по общей дорожке. При этом старт и первый этап проходит по отдельным дорожкам.</a:t>
            </a:r>
            <a:endParaRPr lang="en-US" dirty="0"/>
          </a:p>
          <a:p>
            <a:endParaRPr lang="ru-RU" dirty="0"/>
          </a:p>
        </p:txBody>
      </p:sp>
      <p:sp>
        <p:nvSpPr>
          <p:cNvPr id="4" name="Объект 3"/>
          <p:cNvSpPr>
            <a:spLocks noGrp="1"/>
          </p:cNvSpPr>
          <p:nvPr>
            <p:ph sz="quarter" idx="2"/>
          </p:nvPr>
        </p:nvSpPr>
        <p:spPr/>
        <p:txBody>
          <a:bodyPr>
            <a:normAutofit fontScale="62500" lnSpcReduction="20000"/>
          </a:bodyPr>
          <a:lstStyle/>
          <a:p>
            <a:endParaRPr lang="ru-RU"/>
          </a:p>
        </p:txBody>
      </p:sp>
      <p:pic>
        <p:nvPicPr>
          <p:cNvPr id="5122" name="Picture 2" descr="http://sportdialog.ru/sites/default/files/report/user151/1/1329002_mfu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1628800"/>
            <a:ext cx="3917934" cy="453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20621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Кутюр">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46</TotalTime>
  <Words>413</Words>
  <Application>Microsoft Office PowerPoint</Application>
  <PresentationFormat>Экран (4:3)</PresentationFormat>
  <Paragraphs>24</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Обычная</vt:lpstr>
      <vt:lpstr>ЭСТАФЕТНЫЙ БЕГ</vt:lpstr>
      <vt:lpstr>Презентация PowerPoint</vt:lpstr>
      <vt:lpstr>Техника эстафетного бега </vt:lpstr>
      <vt:lpstr>Презентация PowerPoint</vt:lpstr>
      <vt:lpstr>Презентация PowerPoint</vt:lpstr>
      <vt:lpstr>Правила эстафетного бега</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ЭСТАФЕТНЫЙ БЕГ</dc:title>
  <cp:lastModifiedBy>Вася</cp:lastModifiedBy>
  <cp:revision>4</cp:revision>
  <dcterms:created xsi:type="dcterms:W3CDTF">2017-09-19T16:17:16Z</dcterms:created>
  <dcterms:modified xsi:type="dcterms:W3CDTF">2017-09-19T17:03:43Z</dcterms:modified>
</cp:coreProperties>
</file>