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63;&#1080;&#1087;&#1089;&#1099;" TargetMode="External"/><Relationship Id="rId2" Type="http://schemas.openxmlformats.org/officeDocument/2006/relationships/hyperlink" Target="https://polzavred-edi.ru/chipsy-polza-i-vred-dlja-zdorovja-organizm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lubhistory.ru/eda/istoriya-chipsov.html" TargetMode="External"/><Relationship Id="rId4" Type="http://schemas.openxmlformats.org/officeDocument/2006/relationships/hyperlink" Target="https://&#1080;&#1089;&#1090;&#1086;&#1088;&#1080;&#1103;-&#1074;&#1077;&#1097;&#1077;&#1081;.&#1088;&#1092;/eda/chipsyi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yandex.ru/images/search?text=%D1%87%D0%B8%D0%BF%D1%81%D1%8B&amp;img_url=https://s1.1zoom.me/big3/811/416113-svetik.jpg&amp;pos=0&amp;rpt=simage&amp;stype=image&amp;lr=124578&amp;parent-reqid=1647348223096255-6180238118413347192-vla1-2505-vla-l7-balancer-exp-8080-BAL-3201&amp;source=ser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315415"/>
            <a:ext cx="9144000" cy="1440159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2000" b="1" kern="150" dirty="0">
                <a:latin typeface="Times New Roman"/>
                <a:ea typeface="NSimSun"/>
                <a:cs typeface="Arial"/>
              </a:rPr>
              <a:t>Муниципальное автономное общеобразовательное учреждение</a:t>
            </a:r>
            <a:br>
              <a:rPr lang="ru-RU" sz="2000" kern="150" dirty="0">
                <a:latin typeface="Liberation Serif"/>
                <a:ea typeface="NSimSun"/>
                <a:cs typeface="Arial"/>
              </a:rPr>
            </a:br>
            <a:r>
              <a:rPr lang="ru-RU" sz="2000" b="1" kern="150" dirty="0">
                <a:latin typeface="Times New Roman"/>
                <a:ea typeface="Times New Roman"/>
                <a:cs typeface="Arial"/>
              </a:rPr>
              <a:t>«Михайловская средняя общеобразовательная школа им. Костенко В.Г.»</a:t>
            </a:r>
            <a:br>
              <a:rPr lang="ru-RU" sz="2400" kern="150" dirty="0">
                <a:latin typeface="Liberation Serif"/>
                <a:ea typeface="NSimSun"/>
                <a:cs typeface="Arial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573016"/>
            <a:ext cx="7315200" cy="1144632"/>
          </a:xfrm>
        </p:spPr>
        <p:txBody>
          <a:bodyPr>
            <a:noAutofit/>
          </a:bodyPr>
          <a:lstStyle/>
          <a:p>
            <a:pPr algn="r">
              <a:spcAft>
                <a:spcPts val="0"/>
              </a:spcAft>
            </a:pPr>
            <a:r>
              <a:rPr lang="ru-RU" sz="2000" kern="150" dirty="0">
                <a:latin typeface="Times New Roman"/>
                <a:ea typeface="NSimSun"/>
                <a:cs typeface="Arial"/>
              </a:rPr>
              <a:t>                                                         </a:t>
            </a:r>
            <a:endParaRPr lang="ru-RU" sz="2000" kern="150" dirty="0">
              <a:latin typeface="Liberation Serif"/>
              <a:ea typeface="NSimSun"/>
              <a:cs typeface="Arial"/>
            </a:endParaRPr>
          </a:p>
          <a:p>
            <a:pPr marL="2697480" algn="r">
              <a:spcAft>
                <a:spcPts val="0"/>
              </a:spcAft>
            </a:pPr>
            <a:r>
              <a:rPr lang="ru-RU" sz="2000" b="1" kern="150" dirty="0">
                <a:latin typeface="Times New Roman"/>
                <a:ea typeface="NSimSun"/>
                <a:cs typeface="Arial"/>
              </a:rPr>
              <a:t>                             Куратор проекта:</a:t>
            </a:r>
            <a:endParaRPr lang="ru-RU" sz="2000" kern="150" dirty="0">
              <a:latin typeface="Liberation Serif"/>
              <a:ea typeface="NSimSun"/>
              <a:cs typeface="Arial"/>
            </a:endParaRPr>
          </a:p>
          <a:p>
            <a:pPr algn="r">
              <a:spcAft>
                <a:spcPts val="0"/>
              </a:spcAft>
            </a:pPr>
            <a:r>
              <a:rPr lang="ru-RU" sz="2000" kern="150" dirty="0" err="1">
                <a:latin typeface="Times New Roman"/>
                <a:ea typeface="NSimSun"/>
                <a:cs typeface="Arial"/>
              </a:rPr>
              <a:t>Гостюхина</a:t>
            </a:r>
            <a:r>
              <a:rPr lang="ru-RU" sz="2000" kern="150" dirty="0">
                <a:latin typeface="Times New Roman"/>
                <a:ea typeface="NSimSun"/>
                <a:cs typeface="Arial"/>
              </a:rPr>
              <a:t> Александра Владимировна</a:t>
            </a:r>
            <a:endParaRPr lang="ru-RU" sz="2000" kern="150" dirty="0">
              <a:latin typeface="Liberation Serif"/>
              <a:ea typeface="NSimSun"/>
              <a:cs typeface="Arial"/>
            </a:endParaRPr>
          </a:p>
          <a:p>
            <a:pPr algn="r">
              <a:spcAft>
                <a:spcPts val="0"/>
              </a:spcAft>
            </a:pPr>
            <a:r>
              <a:rPr lang="ru-RU" sz="2000" kern="150" dirty="0">
                <a:latin typeface="Times New Roman"/>
                <a:ea typeface="NSimSun"/>
                <a:cs typeface="Arial"/>
              </a:rPr>
              <a:t>учитель биологии</a:t>
            </a:r>
            <a:endParaRPr lang="ru-RU" sz="2000" kern="150" dirty="0">
              <a:latin typeface="Liberation Serif"/>
              <a:ea typeface="NSimSun"/>
              <a:cs typeface="Arial"/>
            </a:endParaRP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32518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kern="150" dirty="0">
                <a:latin typeface="Times New Roman"/>
                <a:ea typeface="NSimSun"/>
                <a:cs typeface="Arial"/>
              </a:rPr>
              <a:t>ИНДИВИДУАЛЬНЫЙ ИТОГОВЫЙ ПРОЕКТ</a:t>
            </a:r>
            <a:endParaRPr lang="ru-RU" sz="2400" kern="150" dirty="0">
              <a:latin typeface="Liberation Serif"/>
              <a:ea typeface="NSimSun"/>
              <a:cs typeface="Arial"/>
            </a:endParaRPr>
          </a:p>
          <a:p>
            <a:pPr algn="ctr">
              <a:spcAft>
                <a:spcPts val="0"/>
              </a:spcAft>
            </a:pPr>
            <a:r>
              <a:rPr lang="ru-RU" sz="2400" kern="150" dirty="0">
                <a:latin typeface="Times New Roman"/>
                <a:ea typeface="NSimSun"/>
                <a:cs typeface="Arial"/>
              </a:rPr>
              <a:t>на тему: «Употребление  в пище чипсов: во вред или для здоровья?»</a:t>
            </a:r>
            <a:endParaRPr lang="ru-RU" sz="2400" kern="150" dirty="0">
              <a:latin typeface="Liberation Serif"/>
              <a:ea typeface="NSimSun"/>
              <a:cs typeface="Arial"/>
            </a:endParaRPr>
          </a:p>
          <a:p>
            <a:pPr algn="ctr">
              <a:spcAft>
                <a:spcPts val="0"/>
              </a:spcAft>
            </a:pPr>
            <a:r>
              <a:rPr lang="ru-RU" sz="2400" kern="150" dirty="0">
                <a:latin typeface="Times New Roman"/>
                <a:ea typeface="NSimSun"/>
                <a:cs typeface="Arial"/>
              </a:rPr>
              <a:t>по дисциплине «Биология»</a:t>
            </a:r>
            <a:endParaRPr lang="ru-RU" sz="2400" kern="150" dirty="0">
              <a:effectLst/>
              <a:latin typeface="Liberation Serif"/>
              <a:ea typeface="NSimSun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62004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kern="150" dirty="0">
                <a:latin typeface="Times New Roman"/>
                <a:ea typeface="NSimSun"/>
                <a:cs typeface="Arial"/>
              </a:rPr>
              <a:t>с. Михайловка,</a:t>
            </a:r>
            <a:endParaRPr lang="ru-RU" sz="1600" kern="150" dirty="0">
              <a:latin typeface="Liberation Serif"/>
              <a:ea typeface="NSimSun"/>
              <a:cs typeface="Arial"/>
            </a:endParaRPr>
          </a:p>
          <a:p>
            <a:pPr algn="ctr">
              <a:spcAft>
                <a:spcPts val="0"/>
              </a:spcAft>
            </a:pPr>
            <a:r>
              <a:rPr lang="ru-RU" b="1" kern="150" dirty="0">
                <a:latin typeface="Times New Roman"/>
                <a:ea typeface="NSimSun"/>
                <a:cs typeface="Arial"/>
              </a:rPr>
              <a:t>2022г.</a:t>
            </a:r>
            <a:endParaRPr lang="ru-RU" sz="1600" kern="150" dirty="0">
              <a:effectLst/>
              <a:latin typeface="Liberation Serif"/>
              <a:ea typeface="NSimSun"/>
              <a:cs typeface="Arial"/>
            </a:endParaRPr>
          </a:p>
        </p:txBody>
      </p:sp>
      <p:pic>
        <p:nvPicPr>
          <p:cNvPr id="1026" name="Picture 2" descr="https://avatars.mds.yandex.net/get-mpic/5210254/img_id5631192430813727685.jpeg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28" y="2508745"/>
            <a:ext cx="3539480" cy="3539481"/>
          </a:xfrm>
          <a:prstGeom prst="rect">
            <a:avLst/>
          </a:prstGeom>
          <a:noFill/>
          <a:ln>
            <a:solidFill>
              <a:schemeClr val="bg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155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99392"/>
            <a:ext cx="73152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1"/>
            <a:ext cx="8856984" cy="5760639"/>
          </a:xfrm>
        </p:spPr>
        <p:txBody>
          <a:bodyPr>
            <a:normAutofit fontScale="40000" lnSpcReduction="20000"/>
          </a:bodyPr>
          <a:lstStyle/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100% опрошенных 70% говорят, что чипсы приносят вред организму человека, 25% не согласны с этим, а 5% затрудняются в ответе.</a:t>
            </a:r>
          </a:p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30% опрошенных утверждают, что чипсы состоят из натуральных продуктов, а 70% не согласны с этим.</a:t>
            </a:r>
          </a:p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числа опрошенных 55% считают, что чипсы вполне могут утолить голод, 30% говорят, что чипсы не могут заменить полноценную пищу, а 15% думают, что этот продукт может только слегка приглушить голод.</a:t>
            </a:r>
          </a:p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данный вопрос (Можете ли вы сказать, что чипсы – незаменимый продукт в вашем рационе?) положительно ответили 40%, отрицательно - 55%, а 5% затрудняются ответить.</a:t>
            </a:r>
          </a:p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60% опрошенных выбирают чипсы по вкусу, 15% выбирают по марке производителя, цена влияет на 10% опрошенных, а рекламе доверяют 15%.</a:t>
            </a:r>
          </a:p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35% опрошенных покупают чипсы один раз в месяц, 65% - каждую неделю.</a:t>
            </a:r>
          </a:p>
          <a:p>
            <a:pPr fontAlgn="auto">
              <a:lnSpc>
                <a:spcPct val="170000"/>
              </a:lnSpc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15% зная о вреде этого продукта, стараются не употреблять их, 60% зная о вреде чипсов, по-прежнему употребляют их, а 25% проверив на своём опыте, отказались от чипсов совсем.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849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054" y="116633"/>
            <a:ext cx="7315200" cy="864096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544615"/>
          </a:xfrm>
        </p:spPr>
        <p:txBody>
          <a:bodyPr>
            <a:normAutofit lnSpcReduction="10000"/>
          </a:bodyPr>
          <a:lstStyle/>
          <a:p>
            <a:pPr fontAlgn="auto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работы над проектом проведен анализ чипсов на наличие жиров, крахмала, канцерогенов; выяснено действие пищевых добавок на организм человека; подтверждена гипотеза, о том, что чипсы не приносят организму никакой пользы, а при частом употреблении могут нанести большой вред здоровью.</a:t>
            </a:r>
          </a:p>
          <a:p>
            <a:pPr marL="45720" indent="0" fontAlgn="auto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 в детстве – фундамент здоровья на всю жизнь. С питанием могут быть связаны многие болезни нервной системы, многие виды рака, заболевания печени, поджелудочной железы, ряд мужских и женских болезней.</a:t>
            </a:r>
          </a:p>
          <a:p>
            <a:pPr marL="45720" indent="0" fontAlgn="auto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Чипсы приносят вред здоровью и в лучшем случае, следует отказаться от них. В худшем сократить их потребление до минимума. На основании одного из Федеральных законов чипсы включены в перечень продуктов, запрещённых в питании детей в детских учреждениях.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970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908171" cy="64807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4" y="980728"/>
            <a:ext cx="8568952" cy="5339727"/>
          </a:xfrm>
        </p:spPr>
        <p:txBody>
          <a:bodyPr>
            <a:normAutofit fontScale="92500"/>
          </a:bodyPr>
          <a:lstStyle/>
          <a:p>
            <a:pPr marL="342900" lvl="0" indent="-342900" algn="just" fontAlgn="auto">
              <a:lnSpc>
                <a:spcPct val="150000"/>
              </a:lnSpc>
              <a:tabLst>
                <a:tab pos="457200" algn="l"/>
                <a:tab pos="630555" algn="l"/>
              </a:tabLst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Чипсы: полезные свойства и противопоказания Электронный ресурс. 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URL: </a:t>
            </a:r>
            <a:r>
              <a:rPr lang="en-US" sz="24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https://polzavred-edi.ru/chipsy-polza-i-vred-dlja-zdorovja-organizma/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2400" kern="150" dirty="0">
              <a:effectLst/>
              <a:latin typeface="Liberation Serif"/>
              <a:ea typeface="NSimSun" panose="02010609030101010101" pitchFamily="49" charset="-122"/>
              <a:cs typeface="Arial" panose="020B0604020202020204" pitchFamily="34" charset="0"/>
            </a:endParaRPr>
          </a:p>
          <a:p>
            <a:pPr marL="342900" lvl="0" indent="-342900" algn="just" fontAlgn="auto">
              <a:lnSpc>
                <a:spcPct val="150000"/>
              </a:lnSpc>
              <a:tabLst>
                <a:tab pos="457200" algn="l"/>
                <a:tab pos="630555" algn="l"/>
              </a:tabLst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Чипсы – Википедия Электронный ресурс. 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URL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2400" u="sng" kern="0" dirty="0" err="1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</a:t>
            </a:r>
            <a:r>
              <a:rPr lang="ru-RU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2400" u="sng" kern="0" dirty="0" err="1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wikipedia</a:t>
            </a:r>
            <a:r>
              <a:rPr lang="ru-RU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org</a:t>
            </a:r>
            <a:r>
              <a:rPr lang="ru-RU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</a:t>
            </a:r>
            <a:r>
              <a:rPr lang="ru-RU" sz="24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/Чипсы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sz="2400" kern="150" dirty="0">
              <a:effectLst/>
              <a:latin typeface="Liberation Serif"/>
              <a:ea typeface="NSimSun" panose="02010609030101010101" pitchFamily="49" charset="-122"/>
              <a:cs typeface="Arial" panose="020B0604020202020204" pitchFamily="34" charset="0"/>
            </a:endParaRPr>
          </a:p>
          <a:p>
            <a:pPr marL="342900" lvl="0" indent="-342900" algn="just" fontAlgn="auto">
              <a:lnSpc>
                <a:spcPct val="150000"/>
              </a:lnSpc>
              <a:tabLst>
                <a:tab pos="457200" algn="l"/>
                <a:tab pos="630555" algn="l"/>
              </a:tabLst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Чипсы – история вещей Электронный ресурс. 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URL: 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ru-RU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история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ru-RU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вещей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ru-RU" sz="2400" u="sng" kern="0" dirty="0" err="1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рф</a:t>
            </a:r>
            <a:r>
              <a:rPr lang="en-US" sz="2400" u="sng" kern="0" dirty="0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2400" u="sng" kern="0" dirty="0" err="1">
                <a:solidFill>
                  <a:srgbClr val="6187E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eda</a:t>
            </a:r>
            <a:r>
              <a:rPr lang="en-US" sz="24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/chipsyi.html</a:t>
            </a:r>
            <a:endParaRPr lang="ru-RU" sz="2400" kern="150" dirty="0">
              <a:effectLst/>
              <a:latin typeface="Liberation Serif"/>
              <a:ea typeface="NSimSun" panose="02010609030101010101" pitchFamily="49" charset="-122"/>
              <a:cs typeface="Arial" panose="020B0604020202020204" pitchFamily="34" charset="0"/>
            </a:endParaRPr>
          </a:p>
          <a:p>
            <a:pPr marL="342900" lvl="0" indent="-342900" algn="just" fontAlgn="auto">
              <a:lnSpc>
                <a:spcPct val="150000"/>
              </a:lnSpc>
              <a:tabLst>
                <a:tab pos="457200" algn="l"/>
                <a:tab pos="630555" algn="l"/>
              </a:tabLst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История появления чипсов. Кто придумал и когда. Электронный ресурс. 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URL: </a:t>
            </a:r>
            <a:r>
              <a:rPr lang="ru-RU" sz="24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https://clubhistory.ru/eda/istoriya-chipsov.html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2400" kern="150" dirty="0">
              <a:effectLst/>
              <a:latin typeface="Liberation Serif"/>
              <a:ea typeface="NSimSun" panose="02010609030101010101" pitchFamily="49" charset="-122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145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352928" cy="3528392"/>
          </a:xfrm>
        </p:spPr>
        <p:txBody>
          <a:bodyPr>
            <a:noAutofit/>
          </a:bodyPr>
          <a:lstStyle/>
          <a:p>
            <a:pPr indent="450215" fontAlgn="auto">
              <a:spcAft>
                <a:spcPts val="0"/>
              </a:spcAft>
            </a:pPr>
            <a:r>
              <a:rPr lang="ru-RU" sz="2400" b="1" i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Актуальность темы:</a:t>
            </a:r>
            <a:r>
              <a:rPr lang="ru-RU" sz="2400" b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sz="2400" kern="0" dirty="0">
                <a:latin typeface="Times New Roman"/>
                <a:ea typeface="Times New Roman"/>
                <a:cs typeface="Arial"/>
              </a:rPr>
              <a:t>сегодня проблема здорового сбалансированного питания школьников, является одной из приоритетных. Всё чаще взрослые люди и даже дети вместо полноценного обеда просто быстро перекусывают на ходу. Быстро перекусить и насытиться «этим удовольствием» не всегда бывает полезно. Большинство детей во время перекуса отдают предпочтение чипсам. В чем же секрет такой притягательности? Оказывается, чипсы могут вызывать привыкание.</a:t>
            </a:r>
            <a:br>
              <a:rPr lang="ru-RU" sz="2400" kern="150" dirty="0">
                <a:latin typeface="Liberation Serif"/>
                <a:ea typeface="NSimSun"/>
                <a:cs typeface="Arial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318473"/>
            <a:ext cx="7315200" cy="3539527"/>
          </a:xfrm>
        </p:spPr>
        <p:txBody>
          <a:bodyPr/>
          <a:lstStyle/>
          <a:p>
            <a:pPr marL="45720" indent="0">
              <a:buNone/>
            </a:pPr>
            <a:br>
              <a:rPr lang="ru-RU" dirty="0">
                <a:latin typeface="YS Text"/>
                <a:hlinkClick r:id="rId2"/>
              </a:rPr>
            </a:br>
            <a:endParaRPr lang="ru-RU" dirty="0">
              <a:latin typeface="YS Text"/>
              <a:hlinkClick r:id="rId2"/>
            </a:endParaRPr>
          </a:p>
          <a:p>
            <a:pPr marL="4572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5454352" cy="3048000"/>
          </a:xfrm>
          <a:prstGeom prst="rect">
            <a:avLst/>
          </a:prstGeom>
          <a:noFill/>
          <a:ln w="9525">
            <a:solidFill>
              <a:schemeClr val="bg1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126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15416"/>
            <a:ext cx="8208912" cy="6264696"/>
          </a:xfrm>
        </p:spPr>
        <p:txBody>
          <a:bodyPr>
            <a:normAutofit fontScale="90000"/>
          </a:bodyPr>
          <a:lstStyle/>
          <a:p>
            <a:r>
              <a:rPr lang="ru-RU" sz="2700" b="1" i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Цель:</a:t>
            </a:r>
            <a:r>
              <a:rPr lang="ru-RU" sz="2700" b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sz="2700" kern="0" dirty="0">
                <a:latin typeface="Times New Roman"/>
                <a:ea typeface="Times New Roman"/>
                <a:cs typeface="Arial"/>
              </a:rPr>
              <a:t>выяснить качественный состав чипсов, влияние употребления чипсов на здоровье человека.</a:t>
            </a:r>
            <a:br>
              <a:rPr lang="ru-RU" sz="2700" kern="150" dirty="0">
                <a:latin typeface="Liberation Serif"/>
                <a:ea typeface="NSimSun"/>
                <a:cs typeface="Arial"/>
              </a:rPr>
            </a:br>
            <a:r>
              <a:rPr lang="ru-RU" sz="2700" b="1" i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Задачи:</a:t>
            </a:r>
            <a:br>
              <a:rPr lang="ru-RU" sz="2700" kern="150" dirty="0">
                <a:latin typeface="Liberation Serif"/>
                <a:ea typeface="NSimSun"/>
                <a:cs typeface="Arial"/>
              </a:rPr>
            </a:br>
            <a:r>
              <a:rPr lang="ru-RU" sz="2700" kern="0" dirty="0">
                <a:latin typeface="Times New Roman"/>
                <a:ea typeface="Times New Roman"/>
                <a:cs typeface="Arial"/>
              </a:rPr>
              <a:t>1.Изучить историю создания чипсов</a:t>
            </a:r>
            <a:br>
              <a:rPr lang="ru-RU" sz="2700" kern="150" dirty="0">
                <a:latin typeface="Liberation Serif"/>
                <a:ea typeface="NSimSun"/>
                <a:cs typeface="Arial"/>
              </a:rPr>
            </a:br>
            <a:r>
              <a:rPr lang="ru-RU" sz="2700" kern="0" dirty="0">
                <a:latin typeface="Times New Roman"/>
                <a:ea typeface="Times New Roman"/>
                <a:cs typeface="Arial"/>
              </a:rPr>
              <a:t>2.Сделать анализ данного продукта на наличие жира, крахмала, акриламида.</a:t>
            </a:r>
            <a:br>
              <a:rPr lang="ru-RU" sz="2700" kern="150" dirty="0">
                <a:latin typeface="Liberation Serif"/>
                <a:ea typeface="NSimSun"/>
                <a:cs typeface="Arial"/>
              </a:rPr>
            </a:br>
            <a:r>
              <a:rPr lang="ru-RU" sz="2700" kern="0" dirty="0">
                <a:latin typeface="Times New Roman"/>
                <a:ea typeface="Times New Roman"/>
                <a:cs typeface="Arial"/>
              </a:rPr>
              <a:t>3.Выяснить влияние различных компонентов чипсов на функции органов человека.</a:t>
            </a:r>
            <a:br>
              <a:rPr lang="ru-RU" sz="2700" kern="0" dirty="0">
                <a:latin typeface="Times New Roman"/>
                <a:ea typeface="Times New Roman"/>
                <a:cs typeface="Arial"/>
              </a:rPr>
            </a:br>
            <a:r>
              <a:rPr lang="ru-RU" sz="2700" b="1" i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Гипотеза</a:t>
            </a:r>
            <a:r>
              <a:rPr lang="en-US" sz="2700" b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:</a:t>
            </a:r>
            <a:r>
              <a:rPr lang="ru-RU" sz="2700" b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sz="2700" kern="0" dirty="0">
                <a:latin typeface="Times New Roman"/>
                <a:ea typeface="Times New Roman"/>
                <a:cs typeface="Arial"/>
              </a:rPr>
              <a:t>я считаю, что</a:t>
            </a:r>
            <a:r>
              <a:rPr lang="en-US" sz="2700" kern="0" dirty="0">
                <a:latin typeface="Times New Roman"/>
                <a:ea typeface="Times New Roman"/>
                <a:cs typeface="Arial"/>
              </a:rPr>
              <a:t> </a:t>
            </a:r>
            <a:r>
              <a:rPr lang="ru-RU" sz="2700" kern="0" dirty="0">
                <a:latin typeface="Times New Roman"/>
                <a:ea typeface="Times New Roman"/>
                <a:cs typeface="Arial"/>
              </a:rPr>
              <a:t>чипсы вредят нашему здоровью.</a:t>
            </a:r>
            <a:br>
              <a:rPr lang="ru-RU" sz="2700" i="1" kern="0" dirty="0">
                <a:latin typeface="Times New Roman"/>
                <a:ea typeface="Times New Roman"/>
                <a:cs typeface="Arial"/>
              </a:rPr>
            </a:br>
            <a:r>
              <a:rPr lang="ru-RU" sz="2700" b="1" i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Объект исследования: </a:t>
            </a:r>
            <a:r>
              <a:rPr lang="ru-RU" sz="2700" kern="0" dirty="0">
                <a:latin typeface="Times New Roman"/>
                <a:ea typeface="Times New Roman"/>
                <a:cs typeface="Arial"/>
              </a:rPr>
              <a:t>чипсы.</a:t>
            </a:r>
            <a:br>
              <a:rPr lang="ru-RU" sz="2700" kern="150" dirty="0">
                <a:latin typeface="Liberation Serif"/>
                <a:ea typeface="NSimSun"/>
                <a:cs typeface="Arial"/>
              </a:rPr>
            </a:br>
            <a:r>
              <a:rPr lang="ru-RU" sz="2700" b="1" i="1" kern="0" dirty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Предмет исследования: </a:t>
            </a:r>
            <a:r>
              <a:rPr lang="ru-RU" sz="2700" kern="0" dirty="0">
                <a:latin typeface="Times New Roman"/>
                <a:ea typeface="Times New Roman"/>
                <a:cs typeface="Arial"/>
              </a:rPr>
              <a:t>свойства чипсов.</a:t>
            </a:r>
            <a:br>
              <a:rPr lang="ru-RU" sz="2700" kern="0" dirty="0">
                <a:latin typeface="Times New Roman"/>
                <a:ea typeface="Times New Roman"/>
                <a:cs typeface="Arial"/>
              </a:rPr>
            </a:br>
            <a:br>
              <a:rPr lang="ru-RU" sz="2700" kern="150" dirty="0">
                <a:latin typeface="Liberation Serif"/>
                <a:ea typeface="NSimSun"/>
                <a:cs typeface="Arial"/>
              </a:rPr>
            </a:br>
            <a:r>
              <a:rPr lang="ru-RU" sz="3600" kern="0" dirty="0">
                <a:latin typeface="Times New Roman"/>
                <a:ea typeface="Times New Roman"/>
                <a:cs typeface="Arial"/>
              </a:rPr>
              <a:t> </a:t>
            </a:r>
            <a:br>
              <a:rPr lang="ru-RU" sz="3200" kern="150" dirty="0">
                <a:latin typeface="Liberation Serif"/>
                <a:ea typeface="NSimSun"/>
                <a:cs typeface="Arial"/>
              </a:rPr>
            </a:br>
            <a:br>
              <a:rPr lang="ru-RU" sz="3600" kern="150" dirty="0">
                <a:latin typeface="Liberation Serif"/>
                <a:ea typeface="NSimSun"/>
                <a:cs typeface="Arial"/>
              </a:rPr>
            </a:b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149080"/>
            <a:ext cx="5184576" cy="2592288"/>
          </a:xfrm>
          <a:prstGeom prst="rect">
            <a:avLst/>
          </a:prstGeom>
          <a:noFill/>
          <a:ln w="9525">
            <a:solidFill>
              <a:schemeClr val="bg1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537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8531"/>
            <a:ext cx="5688632" cy="900189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чипсы?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29318"/>
            <a:ext cx="8604448" cy="238735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«Чипсы» (от англ.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chips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ломтик, кусочек) - плоские по форме продукты, полученные отрезанием от целого. Продаётся как готовый к употреблению продукт питания. Картофельные чипсы можно есть просто так или окунать в соусы.</a:t>
            </a:r>
          </a:p>
          <a:p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4572000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063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3"/>
            <a:ext cx="8035280" cy="72008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приготовления чипсов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4975" y="836712"/>
            <a:ext cx="8855968" cy="482453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картошку нарезают ломтиками толщиной 1,5-2 мм, промывают, обжаривают в масле, солят-перчат и снабжают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вкусовыми добавками.</a:t>
            </a:r>
          </a:p>
          <a:p>
            <a:pPr marL="45720" indent="0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 покупают </a:t>
            </a:r>
            <a:r>
              <a:rPr lang="ru-RU" sz="2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сухой полуфабрикат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картофельные гранулы или хлопья, затем делают тесто-пюре, раскатывают его и придают любую форму – от ровных блинчиков одинакового размера (чипсы) до звездочек, ракушек, полосок и треугольников (снеки). 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9080"/>
            <a:ext cx="3456905" cy="2507595"/>
          </a:xfrm>
          <a:prstGeom prst="rect">
            <a:avLst/>
          </a:prstGeom>
          <a:noFill/>
          <a:ln w="9525">
            <a:solidFill>
              <a:schemeClr val="bg1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800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387424"/>
            <a:ext cx="8928992" cy="1584175"/>
          </a:xfrm>
        </p:spPr>
        <p:txBody>
          <a:bodyPr>
            <a:normAutofit fontScale="90000"/>
          </a:bodyPr>
          <a:lstStyle/>
          <a:p>
            <a:pPr indent="450215" algn="just" fontAlgn="auto">
              <a:spcAft>
                <a:spcPts val="0"/>
              </a:spcAft>
            </a:pPr>
            <a:r>
              <a:rPr lang="ru-RU" b="1" i="1" kern="0" dirty="0">
                <a:latin typeface="Times New Roman"/>
                <a:ea typeface="Times New Roman"/>
                <a:cs typeface="Arial"/>
              </a:rPr>
              <a:t>Влияние чипсов на здоровье человека</a:t>
            </a:r>
            <a:br>
              <a:rPr lang="ru-RU" sz="3600" kern="150" dirty="0">
                <a:latin typeface="Liberation Serif"/>
                <a:ea typeface="NSimSun"/>
                <a:cs typeface="Arial"/>
              </a:rPr>
            </a:b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2574437"/>
            <a:ext cx="3525835" cy="2642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0382" y="764704"/>
            <a:ext cx="4824536" cy="561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fontAlgn="auto">
              <a:lnSpc>
                <a:spcPct val="150000"/>
              </a:lnSpc>
            </a:pPr>
            <a:r>
              <a:rPr lang="ru-RU" sz="2200" b="1" i="1" u="sng" dirty="0">
                <a:latin typeface="Times New Roman" pitchFamily="18" charset="0"/>
                <a:cs typeface="Times New Roman" pitchFamily="18" charset="0"/>
              </a:rPr>
              <a:t>100г чипсов содержит:</a:t>
            </a:r>
          </a:p>
          <a:p>
            <a:pPr indent="442913" fontAlgn="auto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1) 0% полезных веществ – ни витаминов, ни минералов, ни хороших белков и углеводов.</a:t>
            </a:r>
          </a:p>
          <a:p>
            <a:pPr indent="442913" fontAlgn="auto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2) 510 ккал – то есть почти половину дневной нормы.</a:t>
            </a:r>
          </a:p>
          <a:p>
            <a:pPr indent="442913" fontAlgn="auto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3) 0,7г поваренной соли, а за день можно съесть не больше 2 г.</a:t>
            </a:r>
          </a:p>
          <a:p>
            <a:pPr indent="442913" fontAlgn="auto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4) 30г насыщенных жиров, канцерогены.</a:t>
            </a:r>
          </a:p>
          <a:p>
            <a:pPr indent="442913" fontAlgn="auto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5) Красители 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ароматизаторы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6867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685" y="116632"/>
            <a:ext cx="8712968" cy="698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Качественное определение жиров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ПРОЕКТЫ 2022г+\IMG-20220121-WA0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2898322" cy="386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ПРОЕКТЫ 2022г+\IMG-20220121-WA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772817"/>
            <a:ext cx="2898321" cy="386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ПРОЕКТЫ 2022г+\IMG-20220121-WA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236" y="1772817"/>
            <a:ext cx="2898321" cy="386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399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42F24E-537A-459D-B0B1-C074DB48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2656"/>
            <a:ext cx="9036496" cy="1008112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чипсов </a:t>
            </a: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наличие акриламида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E71B7C4-40BE-4054-9119-2B9C9DF1D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84" y="1700807"/>
            <a:ext cx="4663145" cy="35974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4765E3-A8AB-4A80-A2F8-70170625C2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700808"/>
            <a:ext cx="2698098" cy="3597464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4060A6-8E1E-459E-A9F7-6A3EB920E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2698098" cy="3597465"/>
          </a:xfrm>
        </p:spPr>
      </p:pic>
    </p:spTree>
    <p:extLst>
      <p:ext uri="{BB962C8B-B14F-4D97-AF65-F5344CB8AC3E}">
        <p14:creationId xmlns:p14="http://schemas.microsoft.com/office/powerpoint/2010/main" val="3269059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976" y="620689"/>
            <a:ext cx="8784976" cy="648071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Качественное определение крахмала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1375342-60BA-4913-8438-841DABAF30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772816"/>
            <a:ext cx="3626773" cy="27200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150038-B724-458C-860C-A575FDD75A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5" y="1772816"/>
            <a:ext cx="3626773" cy="2720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364D0D6-74FC-47DE-B37C-3048B5B1B6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45024"/>
            <a:ext cx="403244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888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287</TotalTime>
  <Words>828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Liberation Serif</vt:lpstr>
      <vt:lpstr>Times New Roman</vt:lpstr>
      <vt:lpstr>Wingdings</vt:lpstr>
      <vt:lpstr>YS Text</vt:lpstr>
      <vt:lpstr>Перспектива</vt:lpstr>
      <vt:lpstr>Муниципальное автономное общеобразовательное учреждение «Михайловская средняя общеобразовательная школа им. Костенко В.Г.» </vt:lpstr>
      <vt:lpstr>Актуальность темы: сегодня проблема здорового сбалансированного питания школьников, является одной из приоритетных. Всё чаще взрослые люди и даже дети вместо полноценного обеда просто быстро перекусывают на ходу. Быстро перекусить и насытиться «этим удовольствием» не всегда бывает полезно. Большинство детей во время перекуса отдают предпочтение чипсам. В чем же секрет такой притягательности? Оказывается, чипсы могут вызывать привыкание. </vt:lpstr>
      <vt:lpstr>Цель: выяснить качественный состав чипсов, влияние употребления чипсов на здоровье человека. Задачи: 1.Изучить историю создания чипсов 2.Сделать анализ данного продукта на наличие жира, крахмала, акриламида. 3.Выяснить влияние различных компонентов чипсов на функции органов человека. Гипотеза: я считаю, что чипсы вредят нашему здоровью. Объект исследования: чипсы. Предмет исследования: свойства чипсов.     </vt:lpstr>
      <vt:lpstr>Что же такое чипсы?</vt:lpstr>
      <vt:lpstr>Способы приготовления чипсов</vt:lpstr>
      <vt:lpstr>Влияние чипсов на здоровье человека </vt:lpstr>
      <vt:lpstr>Качественное определение жиров</vt:lpstr>
      <vt:lpstr>Исследование чипсов  на наличие акриламида</vt:lpstr>
      <vt:lpstr>Качественное определение крахмала</vt:lpstr>
      <vt:lpstr>Социологический опрос</vt:lpstr>
      <vt:lpstr>Заключение</vt:lpstr>
      <vt:lpstr>Список использованных источников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общеобразовательное учреждение «Михайловская средняя общеобразовательная школа им. Костенко В.Г.»</dc:title>
  <dc:creator>Кристина</dc:creator>
  <cp:lastModifiedBy>Школа Михайловская</cp:lastModifiedBy>
  <cp:revision>20</cp:revision>
  <dcterms:created xsi:type="dcterms:W3CDTF">2022-03-15T11:56:15Z</dcterms:created>
  <dcterms:modified xsi:type="dcterms:W3CDTF">2022-05-17T03:57:41Z</dcterms:modified>
</cp:coreProperties>
</file>