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8" r:id="rId2"/>
    <p:sldId id="289" r:id="rId3"/>
    <p:sldId id="290" r:id="rId4"/>
    <p:sldId id="260" r:id="rId5"/>
    <p:sldId id="259" r:id="rId6"/>
    <p:sldId id="291" r:id="rId7"/>
    <p:sldId id="292" r:id="rId8"/>
    <p:sldId id="293" r:id="rId9"/>
    <p:sldId id="295" r:id="rId10"/>
    <p:sldId id="296" r:id="rId11"/>
    <p:sldId id="297" r:id="rId12"/>
    <p:sldId id="298" r:id="rId13"/>
    <p:sldId id="299" r:id="rId14"/>
    <p:sldId id="300" r:id="rId15"/>
    <p:sldId id="30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6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36C1207-DF60-4C87-885A-41140D71756F}" type="datetimeFigureOut">
              <a:rPr lang="ru-RU" smtClean="0"/>
              <a:t>23.04.2019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3DF0708-97A0-4B70-BF2F-76B9EC911ED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4345"/>
            <a:ext cx="75608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РЕЗЬБА ПО ДЕРЕВУ </a:t>
            </a:r>
            <a:br>
              <a:rPr lang="ru-RU" sz="2000" b="1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</a:br>
            <a:r>
              <a:rPr lang="ru-RU" sz="2000" b="1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Основные виды.</a:t>
            </a:r>
          </a:p>
          <a:p>
            <a:pPr algn="ctr"/>
            <a:endParaRPr lang="ru-RU" sz="2000" dirty="0" smtClean="0">
              <a:solidFill>
                <a:schemeClr val="accent1"/>
              </a:solidFill>
              <a:cs typeface="Arabic Typesetting" panose="03020402040406030203" pitchFamily="66" charset="-78"/>
            </a:endParaRPr>
          </a:p>
          <a:p>
            <a:pPr algn="ctr"/>
            <a:r>
              <a:rPr lang="ru-RU" sz="2000" dirty="0" err="1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Плосковыемчатая</a:t>
            </a:r>
            <a:r>
              <a:rPr lang="ru-RU" sz="2000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 резьба</a:t>
            </a:r>
          </a:p>
          <a:p>
            <a:r>
              <a:rPr lang="ru-RU" sz="2000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Фоном </a:t>
            </a:r>
            <a:r>
              <a:rPr lang="ru-RU" sz="2000" dirty="0">
                <a:solidFill>
                  <a:schemeClr val="accent1"/>
                </a:solidFill>
                <a:cs typeface="Arabic Typesetting" panose="03020402040406030203" pitchFamily="66" charset="-78"/>
              </a:rPr>
              <a:t>является плоская поверхность изделия. Рисунок образуют различной формы </a:t>
            </a:r>
            <a:r>
              <a:rPr lang="ru-RU" sz="2000" dirty="0" err="1">
                <a:solidFill>
                  <a:schemeClr val="accent1"/>
                </a:solidFill>
                <a:cs typeface="Arabic Typesetting" panose="03020402040406030203" pitchFamily="66" charset="-78"/>
              </a:rPr>
              <a:t>выемки.В</a:t>
            </a:r>
            <a:r>
              <a:rPr lang="ru-RU" sz="2000" dirty="0">
                <a:solidFill>
                  <a:schemeClr val="accent1"/>
                </a:solidFill>
                <a:cs typeface="Arabic Typesetting" panose="03020402040406030203" pitchFamily="66" charset="-78"/>
              </a:rPr>
              <a:t> зависимости от выемок и характера рисунка </a:t>
            </a:r>
            <a:r>
              <a:rPr lang="ru-RU" sz="2000" dirty="0" err="1">
                <a:solidFill>
                  <a:schemeClr val="accent1"/>
                </a:solidFill>
                <a:cs typeface="Arabic Typesetting" panose="03020402040406030203" pitchFamily="66" charset="-78"/>
              </a:rPr>
              <a:t>плосковыемчатая</a:t>
            </a:r>
            <a:r>
              <a:rPr lang="ru-RU" sz="2000" dirty="0">
                <a:solidFill>
                  <a:schemeClr val="accent1"/>
                </a:solidFill>
                <a:cs typeface="Arabic Typesetting" panose="03020402040406030203" pitchFamily="66" charset="-78"/>
              </a:rPr>
              <a:t> резьба может быть</a:t>
            </a:r>
            <a:r>
              <a:rPr lang="ru-RU" sz="2000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:</a:t>
            </a:r>
          </a:p>
          <a:p>
            <a:r>
              <a:rPr lang="ru-RU" sz="2000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Геометрической </a:t>
            </a:r>
            <a:r>
              <a:rPr lang="ru-RU" sz="2000" dirty="0">
                <a:solidFill>
                  <a:schemeClr val="accent1"/>
                </a:solidFill>
                <a:cs typeface="Arabic Typesetting" panose="03020402040406030203" pitchFamily="66" charset="-78"/>
              </a:rPr>
              <a:t>или контурной</a:t>
            </a:r>
            <a:r>
              <a:rPr lang="ru-RU" sz="2000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.</a:t>
            </a:r>
          </a:p>
          <a:p>
            <a:pPr algn="ctr"/>
            <a:r>
              <a:rPr lang="ru-RU" sz="2000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Геометрическая </a:t>
            </a:r>
            <a:r>
              <a:rPr lang="ru-RU" sz="2000" dirty="0">
                <a:solidFill>
                  <a:schemeClr val="accent1"/>
                </a:solidFill>
                <a:cs typeface="Arabic Typesetting" panose="03020402040406030203" pitchFamily="66" charset="-78"/>
              </a:rPr>
              <a:t>резьба</a:t>
            </a:r>
            <a:r>
              <a:rPr lang="ru-RU" sz="2000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.</a:t>
            </a:r>
          </a:p>
          <a:p>
            <a:r>
              <a:rPr lang="ru-RU" sz="2000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Выполняется </a:t>
            </a:r>
            <a:r>
              <a:rPr lang="ru-RU" sz="2000" dirty="0">
                <a:solidFill>
                  <a:schemeClr val="accent1"/>
                </a:solidFill>
                <a:cs typeface="Arabic Typesetting" panose="03020402040406030203" pitchFamily="66" charset="-78"/>
              </a:rPr>
              <a:t>в виде </a:t>
            </a:r>
            <a:r>
              <a:rPr lang="ru-RU" sz="2000" dirty="0" err="1">
                <a:solidFill>
                  <a:schemeClr val="accent1"/>
                </a:solidFill>
                <a:cs typeface="Arabic Typesetting" panose="03020402040406030203" pitchFamily="66" charset="-78"/>
              </a:rPr>
              <a:t>клинорезных</a:t>
            </a:r>
            <a:r>
              <a:rPr lang="ru-RU" sz="2000" dirty="0">
                <a:solidFill>
                  <a:schemeClr val="accent1"/>
                </a:solidFill>
                <a:cs typeface="Arabic Typesetting" panose="03020402040406030203" pitchFamily="66" charset="-78"/>
              </a:rPr>
              <a:t> выемок, образующих узор из геометрических фигур - треугольников, квадратов, окружностей. Выемки отличаются по размеру</a:t>
            </a:r>
            <a:r>
              <a:rPr lang="ru-RU" sz="2000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, глубине. геометрии </a:t>
            </a:r>
            <a:r>
              <a:rPr lang="ru-RU" sz="2000" dirty="0">
                <a:solidFill>
                  <a:schemeClr val="accent1"/>
                </a:solidFill>
                <a:cs typeface="Arabic Typesetting" panose="03020402040406030203" pitchFamily="66" charset="-78"/>
              </a:rPr>
              <a:t>углов, под которыми они производятся. Различия могут быть и в количестве граней каждой выемки - их может быть две, три, или четыре. Наиболее </a:t>
            </a:r>
            <a:r>
              <a:rPr lang="ru-RU" sz="2000" dirty="0" smtClean="0">
                <a:solidFill>
                  <a:schemeClr val="accent1"/>
                </a:solidFill>
                <a:cs typeface="Arabic Typesetting" panose="03020402040406030203" pitchFamily="66" charset="-78"/>
              </a:rPr>
              <a:t>распространены </a:t>
            </a:r>
            <a:r>
              <a:rPr lang="ru-RU" sz="2000" dirty="0">
                <a:solidFill>
                  <a:schemeClr val="accent1"/>
                </a:solidFill>
                <a:cs typeface="Arabic Typesetting" panose="03020402040406030203" pitchFamily="66" charset="-78"/>
              </a:rPr>
              <a:t>двух и трехгранные выемки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cs typeface="Arabic Typesetting" panose="03020402040406030203" pitchFamily="66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44821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76673"/>
            <a:ext cx="73448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Прорезная </a:t>
            </a:r>
            <a:r>
              <a:rPr lang="ru-RU" dirty="0" smtClean="0">
                <a:solidFill>
                  <a:schemeClr val="accent1"/>
                </a:solidFill>
              </a:rPr>
              <a:t>резьба</a:t>
            </a:r>
          </a:p>
          <a:p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Прорезная </a:t>
            </a:r>
            <a:r>
              <a:rPr lang="ru-RU" dirty="0">
                <a:solidFill>
                  <a:schemeClr val="accent1"/>
                </a:solidFill>
              </a:rPr>
              <a:t>резьба может быть выполнена как в технике плоскорельефной, так и рельефной резьбы. Фон удаляют долотом или пилкой. В последнем случае резьбу называют </a:t>
            </a:r>
            <a:r>
              <a:rPr lang="ru-RU" dirty="0" err="1">
                <a:solidFill>
                  <a:schemeClr val="accent1"/>
                </a:solidFill>
              </a:rPr>
              <a:t>пропильной</a:t>
            </a:r>
            <a:r>
              <a:rPr lang="ru-RU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Прорезная </a:t>
            </a:r>
            <a:r>
              <a:rPr lang="ru-RU" dirty="0">
                <a:solidFill>
                  <a:schemeClr val="accent1"/>
                </a:solidFill>
              </a:rPr>
              <a:t>резьба получила широкое распространение в украшении мебели. Резьбой с рисунком более крупного масштаба украшают отдельные части здания: наличники, торцевые доски, карнизы, ограждения </a:t>
            </a:r>
            <a:r>
              <a:rPr lang="ru-RU" dirty="0" smtClean="0">
                <a:solidFill>
                  <a:schemeClr val="accent1"/>
                </a:solidFill>
              </a:rPr>
              <a:t>балкона.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Такие </a:t>
            </a:r>
            <a:r>
              <a:rPr lang="ru-RU" dirty="0">
                <a:solidFill>
                  <a:schemeClr val="accent1"/>
                </a:solidFill>
              </a:rPr>
              <a:t>детали получили собственное наименование - "домовая резьба". </a:t>
            </a:r>
          </a:p>
        </p:txBody>
      </p:sp>
      <p:pic>
        <p:nvPicPr>
          <p:cNvPr id="11266" name="Picture 2" descr="https://cs3.livemaster.ru/zhurnalfoto/6/3/8/16032220582063816acbfbbc25e5a3d1c2b4f555237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620" y="3501008"/>
            <a:ext cx="4478759" cy="279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491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5"/>
            <a:ext cx="7560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Ажурная </a:t>
            </a:r>
            <a:r>
              <a:rPr lang="ru-RU" dirty="0" smtClean="0">
                <a:solidFill>
                  <a:schemeClr val="accent1"/>
                </a:solidFill>
              </a:rPr>
              <a:t>резьба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Прорезная </a:t>
            </a:r>
            <a:r>
              <a:rPr lang="ru-RU" dirty="0">
                <a:solidFill>
                  <a:schemeClr val="accent1"/>
                </a:solidFill>
              </a:rPr>
              <a:t>резьба с рельефным орнаментом. Края такой резьбы дополнительно обработаны, а поверхность украшена </a:t>
            </a:r>
            <a:r>
              <a:rPr lang="ru-RU" dirty="0" err="1">
                <a:solidFill>
                  <a:schemeClr val="accent1"/>
                </a:solidFill>
              </a:rPr>
              <a:t>плосковыемчатой</a:t>
            </a:r>
            <a:r>
              <a:rPr lang="ru-RU" dirty="0">
                <a:solidFill>
                  <a:schemeClr val="accent1"/>
                </a:solidFill>
              </a:rPr>
              <a:t> и рельефной резьбой. Такая резьба широко применялась для украшения мебели стилей барокко и рококо. </a:t>
            </a:r>
          </a:p>
        </p:txBody>
      </p:sp>
      <p:pic>
        <p:nvPicPr>
          <p:cNvPr id="12290" name="Picture 2" descr="https://cs3.livemaster.ru/zhurnalfoto/c/2/3/160322205820c234d58c87842816f4cd932d9992c19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564904"/>
            <a:ext cx="5040560" cy="351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371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04665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Накладная, или наклейная </a:t>
            </a:r>
            <a:r>
              <a:rPr lang="ru-RU" dirty="0" smtClean="0">
                <a:solidFill>
                  <a:schemeClr val="accent1"/>
                </a:solidFill>
              </a:rPr>
              <a:t>резьба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Состоит </a:t>
            </a:r>
            <a:r>
              <a:rPr lang="ru-RU" dirty="0">
                <a:solidFill>
                  <a:schemeClr val="accent1"/>
                </a:solidFill>
              </a:rPr>
              <a:t>из отдельных элементов - резных фигур с контурными и сквозными прорезями, в которых рисунок обработан только с лицевой стороны. В остальном эта разновидность подобна ажурной резьбе. </a:t>
            </a:r>
          </a:p>
        </p:txBody>
      </p:sp>
      <p:pic>
        <p:nvPicPr>
          <p:cNvPr id="13314" name="Picture 2" descr="https://cs3.livemaster.ru/zhurnalfoto/e/0/b/160322205820e0bd498606ba9b34a0098062a88c670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078" y="2564904"/>
            <a:ext cx="573385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170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04664"/>
            <a:ext cx="74168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Скульптурная </a:t>
            </a:r>
            <a:r>
              <a:rPr lang="ru-RU" dirty="0" smtClean="0">
                <a:solidFill>
                  <a:schemeClr val="accent1"/>
                </a:solidFill>
              </a:rPr>
              <a:t>резьба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Скульптурная </a:t>
            </a:r>
            <a:r>
              <a:rPr lang="ru-RU" dirty="0">
                <a:solidFill>
                  <a:schemeClr val="accent1"/>
                </a:solidFill>
              </a:rPr>
              <a:t>резьба характеризуется тем, что в ней рельефное изображение частично или полностью отделяется от фона, превращаясь в скульптуру. </a:t>
            </a:r>
          </a:p>
        </p:txBody>
      </p:sp>
      <p:pic>
        <p:nvPicPr>
          <p:cNvPr id="14338" name="Picture 2" descr="https://cs3.livemaster.ru/zhurnalfoto/6/a/e/1603222108166ae53b2df2a8a6dd0423a8be421b634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73016"/>
            <a:ext cx="3839214" cy="258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cs3.livemaster.ru/zhurnalfoto/0/a/d/1603222108160ad7209dc9bf9b9c4b7002505f5ea4d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07360"/>
            <a:ext cx="3839214" cy="256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7612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4"/>
            <a:ext cx="75608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Домовая </a:t>
            </a:r>
            <a:r>
              <a:rPr lang="ru-RU" dirty="0" smtClean="0">
                <a:solidFill>
                  <a:schemeClr val="accent1"/>
                </a:solidFill>
              </a:rPr>
              <a:t>резьба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Крупномасштабная </a:t>
            </a:r>
            <a:r>
              <a:rPr lang="ru-RU" dirty="0">
                <a:solidFill>
                  <a:schemeClr val="accent1"/>
                </a:solidFill>
              </a:rPr>
              <a:t>резьба, выполняется в основном на древесине хвойных пород с помощью топора, пилы, долота и применяется для украшения деревянных построек. </a:t>
            </a:r>
          </a:p>
        </p:txBody>
      </p:sp>
      <p:pic>
        <p:nvPicPr>
          <p:cNvPr id="15364" name="Picture 4" descr="https://cs3.livemaster.ru/zhurnalfoto/8/9/6/160322210816896c94bd6ca59f9a4c3df9979349736f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348880"/>
            <a:ext cx="5112568" cy="382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391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76672"/>
            <a:ext cx="77048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Больше спасибо за внимание</a:t>
            </a:r>
            <a:r>
              <a:rPr lang="ru-RU" dirty="0" smtClean="0">
                <a:solidFill>
                  <a:schemeClr val="accent1"/>
                </a:solidFill>
              </a:rPr>
              <a:t>!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Материал </a:t>
            </a:r>
            <a:r>
              <a:rPr lang="ru-RU" dirty="0">
                <a:solidFill>
                  <a:schemeClr val="accent1"/>
                </a:solidFill>
              </a:rPr>
              <a:t>собран из книги "Резьба по дереву</a:t>
            </a:r>
            <a:r>
              <a:rPr lang="ru-RU" dirty="0" smtClean="0">
                <a:solidFill>
                  <a:schemeClr val="accent1"/>
                </a:solidFill>
              </a:rPr>
              <a:t>. Техники</a:t>
            </a:r>
            <a:r>
              <a:rPr lang="ru-RU" dirty="0">
                <a:solidFill>
                  <a:schemeClr val="accent1"/>
                </a:solidFill>
              </a:rPr>
              <a:t>, приемы, изделия." Юрий Федорович Подольский. Издательство Книжный Клуб "Клуб Семейного </a:t>
            </a:r>
            <a:r>
              <a:rPr lang="ru-RU" dirty="0" smtClean="0">
                <a:solidFill>
                  <a:schemeClr val="accent1"/>
                </a:solidFill>
              </a:rPr>
              <a:t>Досуга« Фотографии </a:t>
            </a:r>
            <a:r>
              <a:rPr lang="ru-RU" dirty="0">
                <a:solidFill>
                  <a:schemeClr val="accent1"/>
                </a:solidFill>
              </a:rPr>
              <a:t>с примерами работ заимствованы из сети. Всех благ! </a:t>
            </a:r>
          </a:p>
        </p:txBody>
      </p:sp>
    </p:spTree>
    <p:extLst>
      <p:ext uri="{BB962C8B-B14F-4D97-AF65-F5344CB8AC3E}">
        <p14:creationId xmlns:p14="http://schemas.microsoft.com/office/powerpoint/2010/main" val="2457747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s3.livemaster.ru/zhurnalfoto/3/4/e/16032200382634e2039c406f00231cfdeb34bacccb7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6192688" cy="433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1760" y="836712"/>
            <a:ext cx="40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  <a:cs typeface="Arabic Typesetting" panose="03020402040406030203" pitchFamily="66" charset="-78"/>
              </a:rPr>
              <a:t>Геометрическая резьба.</a:t>
            </a:r>
          </a:p>
        </p:txBody>
      </p:sp>
    </p:spTree>
    <p:extLst>
      <p:ext uri="{BB962C8B-B14F-4D97-AF65-F5344CB8AC3E}">
        <p14:creationId xmlns:p14="http://schemas.microsoft.com/office/powerpoint/2010/main" val="731179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9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Контурная резьба</a:t>
            </a:r>
            <a:r>
              <a:rPr lang="ru-RU" dirty="0" smtClean="0">
                <a:solidFill>
                  <a:schemeClr val="accent1"/>
                </a:solidFill>
              </a:rPr>
              <a:t>.</a:t>
            </a:r>
          </a:p>
          <a:p>
            <a:pPr algn="ctr"/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Резьба </a:t>
            </a:r>
            <a:r>
              <a:rPr lang="ru-RU" dirty="0" err="1" smtClean="0">
                <a:solidFill>
                  <a:schemeClr val="accent1"/>
                </a:solidFill>
              </a:rPr>
              <a:t>представлят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>
                <a:solidFill>
                  <a:schemeClr val="accent1"/>
                </a:solidFill>
              </a:rPr>
              <a:t>собой рисунок, выполненный выемками в виде сплошных линий различной геометрии и глубины. Ее можно сравнить с рисунком, который выполнен прутом на влажном песке, - линии резки ,жестки, игры светотени почти нет. </a:t>
            </a:r>
          </a:p>
        </p:txBody>
      </p:sp>
      <p:pic>
        <p:nvPicPr>
          <p:cNvPr id="2050" name="Picture 2" descr="ÑÐµÐ·ÑÐ±Ð° Ð¿Ð¾ Ð´ÐµÑÐµÐ²Ñ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5112568" cy="407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219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476672"/>
            <a:ext cx="73448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Плоскорельефная </a:t>
            </a:r>
            <a:r>
              <a:rPr lang="ru-RU" dirty="0" smtClean="0">
                <a:solidFill>
                  <a:schemeClr val="accent1"/>
                </a:solidFill>
              </a:rPr>
              <a:t>резьба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Узор </a:t>
            </a:r>
            <a:r>
              <a:rPr lang="ru-RU" dirty="0">
                <a:solidFill>
                  <a:schemeClr val="accent1"/>
                </a:solidFill>
              </a:rPr>
              <a:t>формируется путем выборки фона вокруг него. Такая выборка может быть равномерной по глубине. В этом случае рисунок будет иметь одну и туже высоту по всей площади композиции. Плоскорельефная резьба - один из наиболее распространенных видов резьбы по древу. </a:t>
            </a:r>
          </a:p>
        </p:txBody>
      </p:sp>
      <p:pic>
        <p:nvPicPr>
          <p:cNvPr id="5122" name="Picture 2" descr="https://cs3.livemaster.ru/zhurnalfoto/6/8/2/160322133123682dd65400d47165bf19e66d943af94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80928"/>
            <a:ext cx="4632449" cy="310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25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476672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Заоваленная </a:t>
            </a:r>
            <a:r>
              <a:rPr lang="ru-RU" dirty="0" smtClean="0">
                <a:solidFill>
                  <a:schemeClr val="accent1"/>
                </a:solidFill>
              </a:rPr>
              <a:t>резьба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Выполняется </a:t>
            </a:r>
            <a:r>
              <a:rPr lang="ru-RU" dirty="0">
                <a:solidFill>
                  <a:schemeClr val="accent1"/>
                </a:solidFill>
              </a:rPr>
              <a:t>в виде двугранных выемок по контуру рисунка. Выемки </a:t>
            </a:r>
            <a:r>
              <a:rPr lang="ru-RU" dirty="0" smtClean="0">
                <a:solidFill>
                  <a:schemeClr val="accent1"/>
                </a:solidFill>
              </a:rPr>
              <a:t>режут </a:t>
            </a:r>
            <a:r>
              <a:rPr lang="ru-RU" dirty="0">
                <a:solidFill>
                  <a:schemeClr val="accent1"/>
                </a:solidFill>
              </a:rPr>
              <a:t>более глубокими, чем в контурной резьбе, а их грани закругляют (</a:t>
            </a:r>
            <a:r>
              <a:rPr lang="ru-RU" dirty="0" err="1">
                <a:solidFill>
                  <a:schemeClr val="accent1"/>
                </a:solidFill>
              </a:rPr>
              <a:t>Заоваливают</a:t>
            </a:r>
            <a:r>
              <a:rPr lang="ru-RU" dirty="0">
                <a:solidFill>
                  <a:schemeClr val="accent1"/>
                </a:solidFill>
              </a:rPr>
              <a:t>). Как правило, со стороны форм орнамента выемки режут и </a:t>
            </a:r>
            <a:r>
              <a:rPr lang="ru-RU" dirty="0" err="1">
                <a:solidFill>
                  <a:schemeClr val="accent1"/>
                </a:solidFill>
              </a:rPr>
              <a:t>заоваливают</a:t>
            </a:r>
            <a:r>
              <a:rPr lang="ru-RU" dirty="0">
                <a:solidFill>
                  <a:schemeClr val="accent1"/>
                </a:solidFill>
              </a:rPr>
              <a:t> круче, а со стороны фона - более отлого. Иногда фон </a:t>
            </a:r>
            <a:r>
              <a:rPr lang="ru-RU" dirty="0" err="1">
                <a:solidFill>
                  <a:schemeClr val="accent1"/>
                </a:solidFill>
              </a:rPr>
              <a:t>заоваливают</a:t>
            </a:r>
            <a:r>
              <a:rPr lang="ru-RU" dirty="0">
                <a:solidFill>
                  <a:schemeClr val="accent1"/>
                </a:solidFill>
              </a:rPr>
              <a:t> так, что он нигде не остается плоским и может быть ниже плоскости орнамента изделия. Такой фон называют подушечным, а резьбу - </a:t>
            </a:r>
            <a:r>
              <a:rPr lang="ru-RU" dirty="0" err="1">
                <a:solidFill>
                  <a:schemeClr val="accent1"/>
                </a:solidFill>
              </a:rPr>
              <a:t>заоваленной</a:t>
            </a:r>
            <a:r>
              <a:rPr lang="ru-RU" dirty="0">
                <a:solidFill>
                  <a:schemeClr val="accent1"/>
                </a:solidFill>
              </a:rPr>
              <a:t> с подушечным фоном. </a:t>
            </a:r>
          </a:p>
        </p:txBody>
      </p:sp>
      <p:pic>
        <p:nvPicPr>
          <p:cNvPr id="6146" name="Picture 2" descr="https://cs3.livemaster.ru/zhurnalfoto/1/9/d/16032213312319db5b33f97882f2c657df18391a4e7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01008"/>
            <a:ext cx="4992489" cy="272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25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04664"/>
            <a:ext cx="71287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Резьба с подобранным фоном (выбранным фоном</a:t>
            </a:r>
            <a:r>
              <a:rPr lang="ru-RU" dirty="0" smtClean="0">
                <a:solidFill>
                  <a:schemeClr val="accent1"/>
                </a:solidFill>
              </a:rPr>
              <a:t>)</a:t>
            </a:r>
          </a:p>
          <a:p>
            <a:pPr algn="ctr"/>
            <a:endParaRPr lang="ru-RU" dirty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Выполняется </a:t>
            </a:r>
            <a:r>
              <a:rPr lang="ru-RU" dirty="0">
                <a:solidFill>
                  <a:schemeClr val="accent1"/>
                </a:solidFill>
              </a:rPr>
              <a:t>так же , как и заоваленная резьба. Формы орнамента остаются плоскими, а края </a:t>
            </a:r>
            <a:r>
              <a:rPr lang="ru-RU" dirty="0" err="1">
                <a:solidFill>
                  <a:schemeClr val="accent1"/>
                </a:solidFill>
              </a:rPr>
              <a:t>заоваливают</a:t>
            </a:r>
            <a:r>
              <a:rPr lang="ru-RU" dirty="0">
                <a:solidFill>
                  <a:schemeClr val="accent1"/>
                </a:solidFill>
              </a:rPr>
              <a:t>. </a:t>
            </a:r>
            <a:r>
              <a:rPr lang="ru-RU" dirty="0" smtClean="0">
                <a:solidFill>
                  <a:schemeClr val="accent1"/>
                </a:solidFill>
              </a:rPr>
              <a:t>Но </a:t>
            </a:r>
            <a:r>
              <a:rPr lang="ru-RU" dirty="0">
                <a:solidFill>
                  <a:schemeClr val="accent1"/>
                </a:solidFill>
              </a:rPr>
              <a:t>вокруг рисунка выбирают углубления, в результате чего изображение возвышается над фоном на различную высоту. Промежуточная резьба между прослкорельефоной и рельефной. </a:t>
            </a:r>
          </a:p>
        </p:txBody>
      </p:sp>
      <p:pic>
        <p:nvPicPr>
          <p:cNvPr id="7170" name="Picture 2" descr="https://cs3.livemaster.ru/zhurnalfoto/8/9/7/1603221331238975a795023904803f2ed37fd790a3f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624" y="2780928"/>
            <a:ext cx="4622775" cy="353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841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4"/>
            <a:ext cx="75608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Рельефная </a:t>
            </a:r>
            <a:r>
              <a:rPr lang="ru-RU" dirty="0" smtClean="0">
                <a:solidFill>
                  <a:schemeClr val="accent1"/>
                </a:solidFill>
              </a:rPr>
              <a:t>резьба</a:t>
            </a:r>
          </a:p>
          <a:p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Рельефная </a:t>
            </a:r>
            <a:r>
              <a:rPr lang="ru-RU" dirty="0">
                <a:solidFill>
                  <a:schemeClr val="accent1"/>
                </a:solidFill>
              </a:rPr>
              <a:t>резьба почти не имеет плоских поверхностей. Формы рисунка выявляются рельефом разной высоты. Для рельефной резьбы характерна глубокая выборка фона резьбы и детальная проработка элементов до скульптурных форм</a:t>
            </a:r>
            <a:r>
              <a:rPr lang="ru-RU" dirty="0" smtClean="0">
                <a:solidFill>
                  <a:schemeClr val="accent1"/>
                </a:solidFill>
              </a:rPr>
              <a:t>.</a:t>
            </a:r>
          </a:p>
          <a:p>
            <a:pPr algn="ctr"/>
            <a:r>
              <a:rPr lang="ru-RU" dirty="0" smtClean="0">
                <a:solidFill>
                  <a:schemeClr val="accent1"/>
                </a:solidFill>
              </a:rPr>
              <a:t>Барельефная резьба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Фигуры </a:t>
            </a:r>
            <a:r>
              <a:rPr lang="ru-RU" dirty="0">
                <a:solidFill>
                  <a:schemeClr val="accent1"/>
                </a:solidFill>
              </a:rPr>
              <a:t>рельефа выступают над плоскостью фона или соседними </a:t>
            </a:r>
            <a:r>
              <a:rPr lang="ru-RU" dirty="0" smtClean="0">
                <a:solidFill>
                  <a:schemeClr val="accent1"/>
                </a:solidFill>
              </a:rPr>
              <a:t>элементами </a:t>
            </a:r>
            <a:r>
              <a:rPr lang="ru-RU" dirty="0">
                <a:solidFill>
                  <a:schemeClr val="accent1"/>
                </a:solidFill>
              </a:rPr>
              <a:t>орнамента до половины собственного объема. </a:t>
            </a:r>
          </a:p>
        </p:txBody>
      </p:sp>
      <p:pic>
        <p:nvPicPr>
          <p:cNvPr id="8194" name="Picture 2" descr="https://cs3.livemaster.ru/zhurnalfoto/e/6/f/160322203818e6fe10bebccdfe512256852c567f56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73016"/>
            <a:ext cx="4824536" cy="261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506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1800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Горельефная резьба</a:t>
            </a:r>
          </a:p>
          <a:p>
            <a:pPr algn="ctr"/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Имеет </a:t>
            </a:r>
            <a:r>
              <a:rPr lang="ru-RU" dirty="0">
                <a:solidFill>
                  <a:schemeClr val="accent1"/>
                </a:solidFill>
              </a:rPr>
              <a:t>более высокий рельеф. Фигуры рельефа выступают над плоскостью фона или соседними элементами орнамента более чем на половину собственного объема. </a:t>
            </a:r>
          </a:p>
        </p:txBody>
      </p:sp>
      <p:pic>
        <p:nvPicPr>
          <p:cNvPr id="9218" name="Picture 2" descr="https://cs3.livemaster.ru/zhurnalfoto/0/9/e/16032220413709e9c1051d5bb9d5600c86d36d523b6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20688"/>
            <a:ext cx="3781664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053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76673"/>
            <a:ext cx="7632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Резьба </a:t>
            </a:r>
            <a:r>
              <a:rPr lang="ru-RU" dirty="0" smtClean="0">
                <a:solidFill>
                  <a:schemeClr val="accent1"/>
                </a:solidFill>
              </a:rPr>
              <a:t>«</a:t>
            </a:r>
            <a:r>
              <a:rPr lang="ru-RU" dirty="0" err="1" smtClean="0">
                <a:solidFill>
                  <a:schemeClr val="accent1"/>
                </a:solidFill>
              </a:rPr>
              <a:t>татьянка</a:t>
            </a:r>
            <a:r>
              <a:rPr lang="ru-RU" dirty="0" smtClean="0">
                <a:solidFill>
                  <a:schemeClr val="accent1"/>
                </a:solidFill>
              </a:rPr>
              <a:t>»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Резьба </a:t>
            </a:r>
            <a:r>
              <a:rPr lang="ru-RU" dirty="0">
                <a:solidFill>
                  <a:schemeClr val="accent1"/>
                </a:solidFill>
              </a:rPr>
              <a:t>имеет вид плетеного кружева и подразумевает полное заполнение обрабатываемой поверхности рисунком. В узоре один элемент переходит в другой, фон представляет собой живую картину. В основном в данной резьбе используется растительный орнамент, который наносится на поверхность изделий обычными инструментами - ножа-косяка и полукруглых стамесок. </a:t>
            </a:r>
          </a:p>
        </p:txBody>
      </p:sp>
      <p:pic>
        <p:nvPicPr>
          <p:cNvPr id="10242" name="Picture 2" descr="https://cs3.livemaster.ru/zhurnalfoto/e/3/8/160322204640e385a0c8d604ee31c0c5a00e90e1193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68960"/>
            <a:ext cx="4752528" cy="317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76200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316</TotalTime>
  <Words>583</Words>
  <Application>Microsoft Office PowerPoint</Application>
  <PresentationFormat>Экран (4:3)</PresentationFormat>
  <Paragraphs>53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Arabic Typesetting</vt:lpstr>
      <vt:lpstr>Georgia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Экер-оол</cp:lastModifiedBy>
  <cp:revision>37</cp:revision>
  <dcterms:created xsi:type="dcterms:W3CDTF">2017-07-09T07:50:09Z</dcterms:created>
  <dcterms:modified xsi:type="dcterms:W3CDTF">2019-04-22T17:29:06Z</dcterms:modified>
</cp:coreProperties>
</file>