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40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32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48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8536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0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033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518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368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40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46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79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92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5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684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967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46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418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1C4A4D2-8900-4060-BB69-E62E328E4980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019152F-F589-49FC-9C86-2D722AC80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013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9231" y="518746"/>
            <a:ext cx="10058399" cy="5547945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творческих способностей у детей с ограниченными возможностями здоровья средствами  декоративно-прикладного искусства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1668980" y="5829300"/>
            <a:ext cx="523020" cy="137159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70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278225" y="-123092"/>
            <a:ext cx="406751" cy="3253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2465" y="1437868"/>
            <a:ext cx="4873474" cy="2119026"/>
          </a:xfrm>
        </p:spPr>
        <p:txBody>
          <a:bodyPr/>
          <a:lstStyle/>
          <a:p>
            <a:r>
              <a:rPr lang="ru-RU" dirty="0"/>
              <a:t>· Занятия аппликацией способствуют развитию конструктивных возможностей, формированию представлений о цвете и форме.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990" y="3556894"/>
            <a:ext cx="1847850" cy="246697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25728" y="1160586"/>
            <a:ext cx="4881804" cy="1811214"/>
          </a:xfrm>
        </p:spPr>
        <p:txBody>
          <a:bodyPr/>
          <a:lstStyle/>
          <a:p>
            <a:r>
              <a:rPr lang="ru-RU" dirty="0"/>
              <a:t>Лепка,  </a:t>
            </a:r>
            <a:r>
              <a:rPr lang="ru-RU" dirty="0" err="1"/>
              <a:t>пластилинография</a:t>
            </a:r>
            <a:r>
              <a:rPr lang="ru-RU" dirty="0"/>
              <a:t> способствуют развитию мелкой моторики рук, точности движений, корректирует нарушение </a:t>
            </a:r>
            <a:r>
              <a:rPr lang="ru-RU" dirty="0" err="1"/>
              <a:t>мышечно</a:t>
            </a:r>
            <a:r>
              <a:rPr lang="ru-RU" dirty="0"/>
              <a:t> – суставного чувства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20" y="3556894"/>
            <a:ext cx="3854101" cy="2740025"/>
          </a:xfrm>
        </p:spPr>
      </p:pic>
    </p:spTree>
    <p:extLst>
      <p:ext uri="{BB962C8B-B14F-4D97-AF65-F5344CB8AC3E}">
        <p14:creationId xmlns:p14="http://schemas.microsoft.com/office/powerpoint/2010/main" val="23483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757138" y="-175847"/>
            <a:ext cx="2521088" cy="8792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4" y="571500"/>
            <a:ext cx="4873474" cy="2083858"/>
          </a:xfrm>
        </p:spPr>
        <p:txBody>
          <a:bodyPr/>
          <a:lstStyle/>
          <a:p>
            <a:r>
              <a:rPr lang="ru-RU" dirty="0"/>
              <a:t>Использование трафарета способствует воспитанию правильного движения, расширению графических возможностей ребенка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144837"/>
            <a:ext cx="5105400" cy="25527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rot="10800000" flipV="1">
            <a:off x="6396419" y="720970"/>
            <a:ext cx="4031258" cy="2118946"/>
          </a:xfrm>
        </p:spPr>
        <p:txBody>
          <a:bodyPr/>
          <a:lstStyle/>
          <a:p>
            <a:r>
              <a:rPr lang="ru-RU" i="1" u="sng" dirty="0"/>
              <a:t>Бумага, картон, кожа</a:t>
            </a:r>
            <a:r>
              <a:rPr lang="ru-RU" dirty="0"/>
              <a:t>  – доступный для ребенка универсальный материал. 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035" y="2957512"/>
            <a:ext cx="2740025" cy="2740025"/>
          </a:xfrm>
        </p:spPr>
      </p:pic>
    </p:spTree>
    <p:extLst>
      <p:ext uri="{BB962C8B-B14F-4D97-AF65-F5344CB8AC3E}">
        <p14:creationId xmlns:p14="http://schemas.microsoft.com/office/powerpoint/2010/main" val="75327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-272562"/>
            <a:ext cx="10364451" cy="703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2526" y="158261"/>
            <a:ext cx="4873474" cy="2294874"/>
          </a:xfrm>
        </p:spPr>
        <p:txBody>
          <a:bodyPr/>
          <a:lstStyle/>
          <a:p>
            <a:r>
              <a:rPr lang="ru-RU" dirty="0"/>
              <a:t>Не менее интересна  </a:t>
            </a:r>
            <a:r>
              <a:rPr lang="ru-RU" i="1" u="sng" dirty="0"/>
              <a:t>аппликация из природного материала, создание композиций из сухих растений.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3051013"/>
            <a:ext cx="4370403" cy="293654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fontAlgn="t"/>
            <a:r>
              <a:rPr lang="ru-RU" i="1" u="sng" dirty="0" err="1"/>
              <a:t>Бумагопластика</a:t>
            </a:r>
            <a:r>
              <a:rPr lang="ru-RU" i="1" u="sng" dirty="0"/>
              <a:t>:</a:t>
            </a:r>
            <a:r>
              <a:rPr lang="ru-RU" dirty="0"/>
              <a:t> (разрывная аппликация, оригами, </a:t>
            </a:r>
            <a:r>
              <a:rPr lang="ru-RU" dirty="0" err="1"/>
              <a:t>квиллинг</a:t>
            </a:r>
            <a:r>
              <a:rPr lang="ru-RU" dirty="0"/>
              <a:t>, модульное оригами)  </a:t>
            </a:r>
            <a:r>
              <a:rPr lang="ru-RU" i="1" u="sng" dirty="0"/>
              <a:t>приём  разрывание бумаги</a:t>
            </a:r>
            <a:r>
              <a:rPr lang="ru-RU" dirty="0"/>
              <a:t> улучшает мелкую моторику кисти рук.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30" y="3051174"/>
            <a:ext cx="4879496" cy="2740025"/>
          </a:xfrm>
        </p:spPr>
      </p:pic>
    </p:spTree>
    <p:extLst>
      <p:ext uri="{BB962C8B-B14F-4D97-AF65-F5344CB8AC3E}">
        <p14:creationId xmlns:p14="http://schemas.microsoft.com/office/powerpoint/2010/main" val="411470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-298938"/>
            <a:ext cx="10364451" cy="6154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u="sng" dirty="0" err="1"/>
              <a:t>Бисероплитение</a:t>
            </a:r>
            <a:r>
              <a:rPr lang="ru-RU" u="sng" dirty="0"/>
              <a:t> </a:t>
            </a:r>
            <a:r>
              <a:rPr lang="ru-RU" dirty="0"/>
              <a:t>– это одно из увлекательных занятий. Хорошо, если оно надолго захватит внимание детей. 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38" y="2795954"/>
            <a:ext cx="3754316" cy="316523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38697" y="111314"/>
            <a:ext cx="4881804" cy="2259704"/>
          </a:xfrm>
        </p:spPr>
        <p:txBody>
          <a:bodyPr/>
          <a:lstStyle/>
          <a:p>
            <a:r>
              <a:rPr lang="ru-RU" i="1" u="sng" dirty="0"/>
              <a:t>Лепка (тесто), глина (полимерная глина).</a:t>
            </a:r>
            <a:endParaRPr lang="ru-RU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881" y="3051175"/>
            <a:ext cx="4250165" cy="2740025"/>
          </a:xfrm>
        </p:spPr>
      </p:pic>
    </p:spTree>
    <p:extLst>
      <p:ext uri="{BB962C8B-B14F-4D97-AF65-F5344CB8AC3E}">
        <p14:creationId xmlns:p14="http://schemas.microsoft.com/office/powerpoint/2010/main" val="97329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02224"/>
            <a:ext cx="9329263" cy="3490546"/>
          </a:xfrm>
        </p:spPr>
        <p:txBody>
          <a:bodyPr>
            <a:noAutofit/>
          </a:bodyPr>
          <a:lstStyle/>
          <a:p>
            <a:r>
              <a:rPr lang="ru-RU" sz="2400" i="1" u="sng" dirty="0" err="1"/>
              <a:t>Ниткография</a:t>
            </a:r>
            <a:r>
              <a:rPr lang="ru-RU" sz="2400" i="1" u="sng" dirty="0"/>
              <a:t> </a:t>
            </a:r>
            <a:r>
              <a:rPr lang="ru-RU" sz="2400" dirty="0"/>
              <a:t>- выкладывание с помощью шнурка или толстой нити контурных изображений различных предметов, т. е. "рисование" с помощью нити. Работа с нитью позволяет решать сразу несколько дидактических задач: совершенствовать зрительное восприятие детей, развивать зрительно-моторную координацию,  формировать плавность, ритмичность и точность движений, развивает  руку ребенка в период обучению письму.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905" y="3254986"/>
            <a:ext cx="6108743" cy="3424237"/>
          </a:xfrm>
        </p:spPr>
      </p:pic>
    </p:spTree>
    <p:extLst>
      <p:ext uri="{BB962C8B-B14F-4D97-AF65-F5344CB8AC3E}">
        <p14:creationId xmlns:p14="http://schemas.microsoft.com/office/powerpoint/2010/main" val="18678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81355" y="0"/>
            <a:ext cx="105508" cy="1230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294" y="1209675"/>
            <a:ext cx="5305425" cy="39814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3774" y="1055077"/>
            <a:ext cx="3935689" cy="4736123"/>
          </a:xfrm>
        </p:spPr>
        <p:txBody>
          <a:bodyPr>
            <a:normAutofit fontScale="77500" lnSpcReduction="20000"/>
          </a:bodyPr>
          <a:lstStyle/>
          <a:p>
            <a:pPr fontAlgn="t"/>
            <a:r>
              <a:rPr lang="ru-RU" dirty="0"/>
              <a:t>Как показывает опыт, использование нетрадиционной техники выводит ребенка за привычные рамки прикладного творчества, пробуждает  в них интерес к самостоятельному творчеству, к эксперименту, раскрепощает, помогает  детям избавиться от комплекса «я не умею». Они начинают работать смелее, увереннее, независимо от степени  их способностей. Мнение, что  творческая  деятельность доступна не всем, а только одаренным детям, теряет  обоснованность.</a:t>
            </a:r>
          </a:p>
          <a:p>
            <a:r>
              <a:rPr lang="ru-RU" dirty="0"/>
              <a:t>Основная цель педагога – создать условия для самовыражения обучающихся с ограниченными возможностями здоровья  через творческую деятельность. В наших</a:t>
            </a:r>
          </a:p>
          <a:p>
            <a:r>
              <a:rPr lang="ru-RU" dirty="0"/>
              <a:t>силах дать детям время, место и возможность для творчества. Это и будет созданием благоприятных условий для самовыражения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01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5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056" y="572798"/>
            <a:ext cx="45719" cy="4571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705" y="703385"/>
            <a:ext cx="8618531" cy="5161084"/>
          </a:xfrm>
        </p:spPr>
      </p:pic>
    </p:spTree>
    <p:extLst>
      <p:ext uri="{BB962C8B-B14F-4D97-AF65-F5344CB8AC3E}">
        <p14:creationId xmlns:p14="http://schemas.microsoft.com/office/powerpoint/2010/main" val="13590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9961" y="609600"/>
            <a:ext cx="2519501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375" y="958361"/>
            <a:ext cx="4950071" cy="44577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655319"/>
            <a:ext cx="4506563" cy="5314658"/>
          </a:xfrm>
        </p:spPr>
        <p:txBody>
          <a:bodyPr>
            <a:normAutofit fontScale="92500"/>
          </a:bodyPr>
          <a:lstStyle/>
          <a:p>
            <a:r>
              <a:rPr lang="ru-RU" dirty="0"/>
              <a:t>Творчество - это непременное условие успешной самореализации личности, позволяющее проявить себя в современном мире, в разнообразных жизненных ситуациях. И вовлекать детей в творческую деятельность нужно, и чем раньше, тем лучше. По мнению Л.С. Выготского, творческая деятельность - это «деятельность человека, которая создает нечто новое, все равно, будет ли это созидание творческой деятельностью, какой-нибудь вещью внешнего мира или известным построением ума или чувства, живущим или обнаруживающимся только в самом человеке». Вкладывая себя в творческую деятельность, человек изменяется, совершенствуется. Способность к творческой деятельности вызывает успех, который, в свою очередь, поддерживает интерес к процессу творчества.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9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Творческая деятельность жизни детей с ограниченными возможностями здоровья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316" y="1983582"/>
            <a:ext cx="5495192" cy="4039149"/>
          </a:xfrm>
        </p:spPr>
      </p:pic>
    </p:spTree>
    <p:extLst>
      <p:ext uri="{BB962C8B-B14F-4D97-AF65-F5344CB8AC3E}">
        <p14:creationId xmlns:p14="http://schemas.microsoft.com/office/powerpoint/2010/main" val="31975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139854" y="465992"/>
            <a:ext cx="138372" cy="152525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62808" y="729762"/>
            <a:ext cx="9914792" cy="5061438"/>
          </a:xfrm>
        </p:spPr>
        <p:txBody>
          <a:bodyPr>
            <a:normAutofit fontScale="77500" lnSpcReduction="20000"/>
          </a:bodyPr>
          <a:lstStyle/>
          <a:p>
            <a:pPr fontAlgn="t"/>
            <a:r>
              <a:rPr lang="ru-RU" dirty="0"/>
              <a:t> Творческая деятельность, оказывает большое  значение в жизни человека, тем более она оказывает большое  значение в жизни детей с ограниченными возможностями здоровья. В процессе творческой деятельности у ребенка с потребностями  усиливается ощущение собственной личностной ценности, активно строятся индивидуальные социальные контакты, возникает чувство внутреннего контроля и порядка. Кроме этого, творчество помогает справиться с внутренними трудностями, негативными переживаниями, которые кажутся непреодолимыми для ребенка. Свои чувства и эмоции, а также знание и отношение ребенку легче выразить с помощью зрительных образов, чем вербально. Если ребенок робок и боязлив, не уверен в своих силах, для него очень полезно творчество, независимо от сюжета, творческая деятельность,  позволяет ребенку выйти из состояния </a:t>
            </a:r>
            <a:r>
              <a:rPr lang="ru-RU" dirty="0" smtClean="0"/>
              <a:t>зажато </a:t>
            </a:r>
          </a:p>
          <a:p>
            <a:pPr fontAlgn="t"/>
            <a:r>
              <a:rPr lang="ru-RU" dirty="0"/>
              <a:t> 	Дети с особенностями развития имеют множество ограничений в различных видах деятельности. Они не самостоятельны и нуждаются в постоянном сопровождении взрослого. Они лишены широких контактов, возможности получать опыт от других сверстников, которые есть у обычного ребенка. Их мотивация к различным видам деятельности и возможности приобретения навыков сильно ограничены. Трудности в освоении окружающего мира приводят к возникновению эмоциональных проблем у таких детей (страх, тревожность и т. д.). Часто мир для них кажется пугающим и опасным. Это становиться серьезным препятствием в развитии и дальнейшей социализации ребенка.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46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185638" y="536332"/>
            <a:ext cx="3092588" cy="821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824" y="861646"/>
            <a:ext cx="8343900" cy="5125915"/>
          </a:xfrm>
        </p:spPr>
      </p:pic>
    </p:spTree>
    <p:extLst>
      <p:ext uri="{BB962C8B-B14F-4D97-AF65-F5344CB8AC3E}">
        <p14:creationId xmlns:p14="http://schemas.microsoft.com/office/powerpoint/2010/main" val="39754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Роль декоративно–прикладного искусства в творческой деятельности детей с ограниченными возможностями здоровья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4" y="2214694"/>
            <a:ext cx="7552592" cy="3772867"/>
          </a:xfrm>
        </p:spPr>
      </p:pic>
    </p:spTree>
    <p:extLst>
      <p:ext uri="{BB962C8B-B14F-4D97-AF65-F5344CB8AC3E}">
        <p14:creationId xmlns:p14="http://schemas.microsoft.com/office/powerpoint/2010/main" val="19620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056" y="609600"/>
            <a:ext cx="45719" cy="9378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660" y="1441939"/>
            <a:ext cx="5486400" cy="431702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4254" y="1116624"/>
            <a:ext cx="4225209" cy="4967654"/>
          </a:xfrm>
        </p:spPr>
        <p:txBody>
          <a:bodyPr>
            <a:normAutofit fontScale="85000" lnSpcReduction="10000"/>
          </a:bodyPr>
          <a:lstStyle/>
          <a:p>
            <a:pPr fontAlgn="t"/>
            <a:r>
              <a:rPr lang="ru-RU" dirty="0"/>
              <a:t>Декоративно-прикладное искусство обогащает творческие стремления детей преобразовывать мир, развивает в детях нестандартность мышления, свободу, </a:t>
            </a:r>
            <a:r>
              <a:rPr lang="ru-RU" dirty="0" err="1" smtClean="0"/>
              <a:t>раскрепощенность</a:t>
            </a:r>
            <a:r>
              <a:rPr lang="ru-RU" dirty="0"/>
              <a:t>, индивидуальность, умение всматриваться и наблюдать, а также видеть в реальных предметах декоративно-прикладного искусства новизну и элементы сказочности. </a:t>
            </a:r>
          </a:p>
          <a:p>
            <a:pPr fontAlgn="t"/>
            <a:r>
              <a:rPr lang="ru-RU" dirty="0"/>
              <a:t>В процессе выполнения работ прикладного творчества у детей закрепляются знания эталонов формы и цвета, формируются четкие и достаточно полные представления о предметах декоративно-прикладного искусства в жизни. </a:t>
            </a:r>
          </a:p>
          <a:p>
            <a:r>
              <a:rPr lang="ru-RU" dirty="0"/>
              <a:t>Занимаясь декоративно – прикладным искусством, дети знакомятся с различными материалами, с их свойствами и выразительными возможностями,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718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Практический опыт применения декоративно-прикладного искусства в работе с детьми с ОВЗ.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715" y="2214694"/>
            <a:ext cx="7385539" cy="3570644"/>
          </a:xfrm>
        </p:spPr>
      </p:pic>
    </p:spTree>
    <p:extLst>
      <p:ext uri="{BB962C8B-B14F-4D97-AF65-F5344CB8AC3E}">
        <p14:creationId xmlns:p14="http://schemas.microsoft.com/office/powerpoint/2010/main" val="105045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113</TotalTime>
  <Words>392</Words>
  <Application>Microsoft Office PowerPoint</Application>
  <PresentationFormat>Широкоэкранный</PresentationFormat>
  <Paragraphs>23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Tw Cen MT</vt:lpstr>
      <vt:lpstr>Капля</vt:lpstr>
      <vt:lpstr>Развитие творческих способностей у детей с ограниченными возможностями здоровья средствами  декоративно-прикладного искусства</vt:lpstr>
      <vt:lpstr>Презентация PowerPoint</vt:lpstr>
      <vt:lpstr>Презентация PowerPoint</vt:lpstr>
      <vt:lpstr>Творческая деятельность жизни детей с ограниченными возможностями здоровья</vt:lpstr>
      <vt:lpstr>Презентация PowerPoint</vt:lpstr>
      <vt:lpstr>Презентация PowerPoint</vt:lpstr>
      <vt:lpstr>Роль декоративно–прикладного искусства в творческой деятельности детей с ограниченными возможностями здоровья </vt:lpstr>
      <vt:lpstr>Презентация PowerPoint</vt:lpstr>
      <vt:lpstr>Практический опыт применения декоративно-прикладного искусства в работе с детьми с ОВЗ. </vt:lpstr>
      <vt:lpstr>Презентация PowerPoint</vt:lpstr>
      <vt:lpstr>Презентация PowerPoint</vt:lpstr>
      <vt:lpstr>Презентация PowerPoint</vt:lpstr>
      <vt:lpstr>Презентация PowerPoint</vt:lpstr>
      <vt:lpstr>Ниткография - выкладывание с помощью шнурка или толстой нити контурных изображений различных предметов, т. е. "рисование" с помощью нити. Работа с нитью позволяет решать сразу несколько дидактических задач: совершенствовать зрительное восприятие детей, развивать зрительно-моторную координацию,  формировать плавность, ритмичность и точность движений, развивает  руку ребенка в период обучению письму.  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творческих способностей у детей с ограниченными возможностями здоровья средствами  декоративно-прикладного искусства</dc:title>
  <dc:creator>Админ</dc:creator>
  <cp:lastModifiedBy>Админ</cp:lastModifiedBy>
  <cp:revision>9</cp:revision>
  <dcterms:created xsi:type="dcterms:W3CDTF">2022-05-10T10:02:08Z</dcterms:created>
  <dcterms:modified xsi:type="dcterms:W3CDTF">2022-05-10T11:56:05Z</dcterms:modified>
</cp:coreProperties>
</file>