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5" r:id="rId9"/>
    <p:sldId id="274" r:id="rId10"/>
    <p:sldId id="276" r:id="rId11"/>
    <p:sldId id="277" r:id="rId12"/>
    <p:sldId id="281" r:id="rId13"/>
    <p:sldId id="282" r:id="rId14"/>
    <p:sldId id="283" r:id="rId15"/>
    <p:sldId id="284" r:id="rId16"/>
    <p:sldId id="27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780" y="-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Многоклеточные животные. Беспозвоночные. Тип Губки.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88361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264696"/>
          </a:xfrm>
        </p:spPr>
        <p:txBody>
          <a:bodyPr>
            <a:normAutofit/>
          </a:bodyPr>
          <a:lstStyle/>
          <a:p>
            <a:r>
              <a:rPr lang="ru-RU" b="1" dirty="0"/>
              <a:t>Дыхание</a:t>
            </a:r>
            <a:r>
              <a:rPr lang="ru-RU" dirty="0"/>
              <a:t>.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Как </a:t>
            </a:r>
            <a:r>
              <a:rPr lang="ru-RU" dirty="0"/>
              <a:t>и большинство животных, обитающих в водной среде, губки используют для дыхания растворенный в воде кислород. Ток воды, проникающий во все полости и каналы губки, снабжает близлежащие клетки и мезоглею кислородом и уносит выделяемую ими углекислоту. Таким образом, газовый обмен с наружной средой осуществляется у губок непосредственно каждой клеткой или через мезоглею.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454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/>
          <a:lstStyle/>
          <a:p>
            <a:r>
              <a:rPr lang="ru-RU" b="1" dirty="0"/>
              <a:t>Питание. </a:t>
            </a: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dirty="0" smtClean="0"/>
              <a:t>Губки </a:t>
            </a:r>
            <a:r>
              <a:rPr lang="ru-RU" dirty="0"/>
              <a:t>питаются главным образом взвешенными в воде остатками отмерших животных и растений, а также мелкими одноклеточными организмами.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035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b="1" dirty="0"/>
              <a:t>Выделение</a:t>
            </a:r>
            <a:r>
              <a:rPr lang="ru-RU" dirty="0"/>
              <a:t>. Непереваренные остатки пищи выбрасываются в мезоглею и постепенно скапливаются около отводящих каналов, а затем поступают в просветы каналов и выводятся наружу. </a:t>
            </a:r>
            <a:endParaRPr lang="ru-RU" dirty="0" smtClean="0"/>
          </a:p>
          <a:p>
            <a:endParaRPr lang="ru-RU" dirty="0" smtClean="0"/>
          </a:p>
          <a:p>
            <a:r>
              <a:rPr lang="ru-RU" b="1" dirty="0" smtClean="0"/>
              <a:t>Размножение</a:t>
            </a:r>
            <a:r>
              <a:rPr lang="ru-RU" dirty="0"/>
              <a:t>. Размножаются губки бесполым (почкование) и половым путем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b="1" dirty="0" smtClean="0"/>
              <a:t>Регенерация</a:t>
            </a:r>
            <a:r>
              <a:rPr lang="ru-RU" dirty="0"/>
              <a:t>. Хорошо выражена способность к регенерации – они без труда восстанавливают целостность организма после значительных повреждений.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72042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Строение губок примитивное, ограничивается двумя слоями клеток, пронизанных порами, и скелетом. Визуально губки похожи на мешки, прикреплённые к субстрату подошвой.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Стенки </a:t>
            </a:r>
            <a:r>
              <a:rPr lang="ru-RU" dirty="0"/>
              <a:t>губки образуют </a:t>
            </a:r>
            <a:r>
              <a:rPr lang="ru-RU" dirty="0" err="1"/>
              <a:t>атриальную</a:t>
            </a:r>
            <a:r>
              <a:rPr lang="ru-RU" dirty="0"/>
              <a:t> полость. Наружное отверстие называется устьем (</a:t>
            </a:r>
            <a:r>
              <a:rPr lang="ru-RU" b="1" dirty="0" err="1"/>
              <a:t>оскулумом</a:t>
            </a:r>
            <a:r>
              <a:rPr lang="ru-RU" dirty="0"/>
              <a:t>).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65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20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/>
              <a:t>Выделяют два слоя</a:t>
            </a:r>
            <a:r>
              <a:rPr lang="ru-RU" dirty="0"/>
              <a:t>, между которых находится желеобразное вещество – мезоглея:</a:t>
            </a:r>
          </a:p>
          <a:p>
            <a:pPr lvl="0"/>
            <a:r>
              <a:rPr lang="ru-RU" b="1" dirty="0"/>
              <a:t>эктодерму</a:t>
            </a:r>
            <a:r>
              <a:rPr lang="ru-RU" b="1" i="1" dirty="0"/>
              <a:t> </a:t>
            </a:r>
            <a:r>
              <a:rPr lang="ru-RU" dirty="0"/>
              <a:t>– внешний слой, образованный </a:t>
            </a:r>
            <a:r>
              <a:rPr lang="ru-RU" dirty="0" err="1"/>
              <a:t>пинакоцитами</a:t>
            </a:r>
            <a:r>
              <a:rPr lang="ru-RU" dirty="0"/>
              <a:t> – плоскими клетками, напоминающими эпителий</a:t>
            </a:r>
            <a:r>
              <a:rPr lang="ru-RU" dirty="0" smtClean="0"/>
              <a:t>;</a:t>
            </a:r>
          </a:p>
          <a:p>
            <a:pPr marL="0" lvl="0" indent="0">
              <a:buNone/>
            </a:pPr>
            <a:endParaRPr lang="ru-RU" dirty="0"/>
          </a:p>
          <a:p>
            <a:pPr lvl="0"/>
            <a:r>
              <a:rPr lang="ru-RU" b="1" dirty="0"/>
              <a:t>энтодерму</a:t>
            </a:r>
            <a:r>
              <a:rPr lang="ru-RU" b="1" i="1" dirty="0"/>
              <a:t> </a:t>
            </a:r>
            <a:r>
              <a:rPr lang="ru-RU" dirty="0"/>
              <a:t>– внутренний слой, образованный </a:t>
            </a:r>
            <a:r>
              <a:rPr lang="ru-RU" dirty="0" err="1"/>
              <a:t>хоаноцитами</a:t>
            </a:r>
            <a:r>
              <a:rPr lang="ru-RU" dirty="0"/>
              <a:t> – клетками, напоминающими воронки со жгутиками.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57365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264696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Мезоглея содержит</a:t>
            </a:r>
            <a:r>
              <a:rPr lang="ru-RU" b="1" dirty="0" smtClean="0"/>
              <a:t>: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dirty="0"/>
          </a:p>
          <a:p>
            <a:pPr lvl="0"/>
            <a:r>
              <a:rPr lang="ru-RU" dirty="0"/>
              <a:t>подвижные амёбоциты, которые переваривают пищу и регенерируют тело;</a:t>
            </a:r>
          </a:p>
          <a:p>
            <a:pPr lvl="0"/>
            <a:r>
              <a:rPr lang="ru-RU" dirty="0"/>
              <a:t>половые клетки;</a:t>
            </a:r>
          </a:p>
          <a:p>
            <a:pPr lvl="0"/>
            <a:r>
              <a:rPr lang="ru-RU" dirty="0"/>
              <a:t>опорные клетки, содержащие </a:t>
            </a:r>
            <a:r>
              <a:rPr lang="ru-RU" dirty="0" err="1"/>
              <a:t>спикулы</a:t>
            </a:r>
            <a:r>
              <a:rPr lang="ru-RU" dirty="0"/>
              <a:t> – кремниевые, известняковые или роговые иглы.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22847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Значение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Для </a:t>
            </a:r>
            <a:r>
              <a:rPr lang="ru-RU" dirty="0"/>
              <a:t>человека значение губок заключается в использовании твёрдого скелета в промышленных, медицинских и эстетических целях. Молотый скелет использовался в качестве абразивного материала и для мытья. Губки с мягким скелетом использовались для фильтрации воды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В настоящее время применяется высушенная и измельчённая </a:t>
            </a:r>
            <a:r>
              <a:rPr lang="ru-RU" dirty="0" err="1"/>
              <a:t>бадяга</a:t>
            </a:r>
            <a:r>
              <a:rPr lang="ru-RU" dirty="0"/>
              <a:t> в народной медицине для лечения ушибов и ревматизма.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103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49895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4892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9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4903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9065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/>
              <a:t>Выделяют три </a:t>
            </a:r>
            <a:r>
              <a:rPr lang="ru-RU" sz="5400" b="1" dirty="0" smtClean="0"/>
              <a:t>класса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/>
              <a:t>Известковые </a:t>
            </a:r>
            <a:r>
              <a:rPr lang="ru-RU" dirty="0"/>
              <a:t>– имеют известковый скелет</a:t>
            </a:r>
            <a:r>
              <a:rPr lang="ru-RU" dirty="0" smtClean="0"/>
              <a:t>;</a:t>
            </a:r>
          </a:p>
          <a:p>
            <a:endParaRPr lang="ru-RU" dirty="0"/>
          </a:p>
          <a:p>
            <a:pPr lvl="0"/>
            <a:r>
              <a:rPr lang="ru-RU" b="1" dirty="0"/>
              <a:t>Класс Известковые губки.</a:t>
            </a:r>
            <a:r>
              <a:rPr lang="ru-RU" dirty="0"/>
              <a:t> </a:t>
            </a:r>
            <a:endParaRPr lang="ru-RU" dirty="0" smtClean="0"/>
          </a:p>
          <a:p>
            <a:pPr marL="0" lvl="0" indent="0">
              <a:buNone/>
            </a:pPr>
            <a:r>
              <a:rPr lang="ru-RU" dirty="0" smtClean="0"/>
              <a:t>Исключительно </a:t>
            </a:r>
            <a:r>
              <a:rPr lang="ru-RU" dirty="0"/>
              <a:t>морские губки, живущие обычно на небольшой глубине. Это довольно нежные организмы, одиночные или колониальные, редко превышающие 7 см в высоту. Тело их часто имеет трубчатую, </a:t>
            </a:r>
            <a:r>
              <a:rPr lang="ru-RU" dirty="0" err="1"/>
              <a:t>бочонковидную</a:t>
            </a:r>
            <a:r>
              <a:rPr lang="ru-RU" dirty="0"/>
              <a:t> или цилиндрическую форму. Иногда образуется ножка, при помощи которой губка прикрепляется к субстрату. </a:t>
            </a:r>
          </a:p>
        </p:txBody>
      </p:sp>
    </p:spTree>
    <p:extLst>
      <p:ext uri="{BB962C8B-B14F-4D97-AF65-F5344CB8AC3E}">
        <p14:creationId xmlns:p14="http://schemas.microsoft.com/office/powerpoint/2010/main" val="2609374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b="1" dirty="0"/>
              <a:t>Стеклянные </a:t>
            </a:r>
            <a:r>
              <a:rPr lang="ru-RU" dirty="0"/>
              <a:t>– имеют кремниевый скелет</a:t>
            </a:r>
            <a:r>
              <a:rPr lang="ru-RU" dirty="0" smtClean="0"/>
              <a:t>;</a:t>
            </a:r>
          </a:p>
          <a:p>
            <a:pPr lvl="0"/>
            <a:endParaRPr lang="ru-RU" dirty="0"/>
          </a:p>
          <a:p>
            <a:pPr lvl="0"/>
            <a:r>
              <a:rPr lang="ru-RU" b="1" dirty="0"/>
              <a:t>Класс Стеклянные губки. 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Стеклянные губки – своеобразные морские, преимущественно глубоководные, губки, достигающие 50 см в высоту и более. Тело их чаще всего бокаловидное, </a:t>
            </a:r>
            <a:r>
              <a:rPr lang="ru-RU" dirty="0" err="1"/>
              <a:t>мешковидное</a:t>
            </a:r>
            <a:r>
              <a:rPr lang="ru-RU" dirty="0"/>
              <a:t> или трубчатое, мягкое и легко рвущееся наподобие непрочного войлока, или при более значительном развитии скелета – довольно твердое и ломкое. Цвет серый, коричневый, белый или желтоватый. Обычно одиночные, реже колониальные организмы</a:t>
            </a:r>
            <a:r>
              <a:rPr lang="ru-RU" dirty="0" smtClean="0"/>
              <a:t>.</a:t>
            </a:r>
            <a:endParaRPr lang="ru-RU" dirty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23749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 lvl="0"/>
            <a:r>
              <a:rPr lang="ru-RU" b="1" dirty="0"/>
              <a:t>Обыкновенные</a:t>
            </a:r>
            <a:r>
              <a:rPr lang="ru-RU" b="1" i="1" dirty="0"/>
              <a:t> </a:t>
            </a:r>
            <a:r>
              <a:rPr lang="ru-RU" dirty="0"/>
              <a:t>– имеют кремниевый скелет со </a:t>
            </a:r>
            <a:r>
              <a:rPr lang="ru-RU" dirty="0" err="1"/>
              <a:t>спонгиновыми</a:t>
            </a:r>
            <a:r>
              <a:rPr lang="ru-RU" dirty="0"/>
              <a:t> нитями (белок спонгин скрепляет части скелета</a:t>
            </a:r>
            <a:r>
              <a:rPr lang="ru-RU" dirty="0" smtClean="0"/>
              <a:t>).</a:t>
            </a:r>
          </a:p>
          <a:p>
            <a:endParaRPr lang="ru-RU" dirty="0"/>
          </a:p>
          <a:p>
            <a:pPr lvl="0"/>
            <a:r>
              <a:rPr lang="ru-RU" b="1" dirty="0"/>
              <a:t>Класс Обыкновенные губки. 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К этому классу относится более 95 % всех видов губок. Скелет кремниевый. Обитают как в морской, так и в пресной воде.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317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140968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Физиология типа Губки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16261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8938122"/>
              </p:ext>
            </p:extLst>
          </p:nvPr>
        </p:nvGraphicFramePr>
        <p:xfrm>
          <a:off x="2292" y="-5"/>
          <a:ext cx="9144000" cy="68733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1522"/>
                <a:gridCol w="4572478"/>
              </a:tblGrid>
              <a:tr h="3457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признак</a:t>
                      </a:r>
                      <a:endParaRPr lang="ru-RU" sz="1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673" marR="5667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Описание</a:t>
                      </a:r>
                      <a:endParaRPr lang="ru-RU" sz="1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673" marR="56673" marT="0" marB="0"/>
                </a:tc>
              </a:tr>
              <a:tr h="6581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Образ жизни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673" marR="56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Прикрепленный. Образуют колонии. Встречаются одиночные представители.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673" marR="56673" marT="0" marB="0"/>
                </a:tc>
              </a:tr>
              <a:tr h="3457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Места обитания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673" marR="56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Пресные и соленые водоемы.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673" marR="56673" marT="0" marB="0"/>
                </a:tc>
              </a:tr>
              <a:tr h="414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Размер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673" marR="56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Могут достигать 1м в высоту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673" marR="56673" marT="0" marB="0"/>
                </a:tc>
              </a:tr>
              <a:tr h="13362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Питание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673" marR="56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Гетеротрофное. Являются фильтраторами. Внутренние жгутики создают ток воды, проникающий внутрь тела. Осевшие на стенки органические частицы, планктон, детрит поглощаются клетками.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673" marR="56673" marT="0" marB="0"/>
                </a:tc>
              </a:tr>
              <a:tr h="13362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Размножение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673" marR="56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Половое и бесполое. При половом размножении откладывают яйца или образуют личинок. Встречаются гермафродиты. При бесполом образуют почки или размножаются фрагментацией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673" marR="56673" marT="0" marB="0"/>
                </a:tc>
              </a:tr>
              <a:tr h="7118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Продолжительность жизни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673" marR="56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 зависимости от вида могут жить от нескольких месяцев до нескольких сотен лет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673" marR="56673" marT="0" marB="0"/>
                </a:tc>
              </a:tr>
              <a:tr h="7118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Естественные враги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673" marR="56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Черепахи, рыбы, брюхоногие моллюски, морские звёзды. Для защиты используют яд и иглы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673" marR="56673" marT="0" marB="0"/>
                </a:tc>
              </a:tr>
              <a:tr h="9972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Взаимоотношения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673" marR="56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Могут образовывать симбиоз с водорослями, грибами, ресничными червями, моллюсками, ракообразными, рыбами и другими водными обитателями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6673" marR="5667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852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457</Words>
  <Application>Microsoft Office PowerPoint</Application>
  <PresentationFormat>Экран (4:3)</PresentationFormat>
  <Paragraphs>61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Многоклеточные животные. Беспозвоночные. Тип Губки.</vt:lpstr>
      <vt:lpstr>Презентация PowerPoint</vt:lpstr>
      <vt:lpstr>Презентация PowerPoint</vt:lpstr>
      <vt:lpstr>Презентация PowerPoint</vt:lpstr>
      <vt:lpstr>Выделяют три класса</vt:lpstr>
      <vt:lpstr>Презентация PowerPoint</vt:lpstr>
      <vt:lpstr>Презентация PowerPoint</vt:lpstr>
      <vt:lpstr>Физиология типа Губки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Значение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Проверочный тест</dc:title>
  <dc:creator>Учитель</dc:creator>
  <cp:lastModifiedBy>Биология Лаб</cp:lastModifiedBy>
  <cp:revision>6</cp:revision>
  <dcterms:created xsi:type="dcterms:W3CDTF">2021-09-23T08:21:38Z</dcterms:created>
  <dcterms:modified xsi:type="dcterms:W3CDTF">2022-05-17T04:23:33Z</dcterms:modified>
</cp:coreProperties>
</file>