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77" r:id="rId4"/>
    <p:sldId id="260" r:id="rId5"/>
    <p:sldId id="256" r:id="rId6"/>
    <p:sldId id="278" r:id="rId7"/>
    <p:sldId id="279" r:id="rId8"/>
    <p:sldId id="261" r:id="rId9"/>
    <p:sldId id="265" r:id="rId10"/>
    <p:sldId id="280" r:id="rId11"/>
    <p:sldId id="281" r:id="rId12"/>
    <p:sldId id="270" r:id="rId13"/>
    <p:sldId id="276" r:id="rId14"/>
    <p:sldId id="282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AF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араллелограмм 8"/>
          <p:cNvSpPr/>
          <p:nvPr userDrawn="1"/>
        </p:nvSpPr>
        <p:spPr>
          <a:xfrm rot="7922373" flipH="1">
            <a:off x="663604" y="6009495"/>
            <a:ext cx="513398" cy="668854"/>
          </a:xfrm>
          <a:prstGeom prst="parallelogram">
            <a:avLst>
              <a:gd name="adj" fmla="val 4205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42844" y="59293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00371432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86256"/>
            <a:ext cx="2143140" cy="2411678"/>
          </a:xfrm>
          <a:prstGeom prst="rect">
            <a:avLst/>
          </a:prstGeom>
        </p:spPr>
      </p:pic>
      <p:sp>
        <p:nvSpPr>
          <p:cNvPr id="10" name="Капля 9"/>
          <p:cNvSpPr/>
          <p:nvPr userDrawn="1"/>
        </p:nvSpPr>
        <p:spPr>
          <a:xfrm flipH="1" flipV="1">
            <a:off x="1571604" y="214290"/>
            <a:ext cx="7000924" cy="5214998"/>
          </a:xfrm>
          <a:prstGeom prst="teardrop">
            <a:avLst>
              <a:gd name="adj" fmla="val 99058"/>
            </a:avLst>
          </a:prstGeom>
          <a:solidFill>
            <a:srgbClr val="AFEAFF">
              <a:alpha val="66667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1571612"/>
            <a:ext cx="6143668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1" name="Рисунок 10" descr="0_88ac3_cf0015e2_XL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887376">
            <a:off x="7238590" y="430424"/>
            <a:ext cx="1547606" cy="905349"/>
          </a:xfrm>
          <a:prstGeom prst="rect">
            <a:avLst/>
          </a:prstGeom>
        </p:spPr>
      </p:pic>
      <p:pic>
        <p:nvPicPr>
          <p:cNvPr id="12" name="Рисунок 11" descr="81951132_large_1af4a84625dc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651989">
            <a:off x="6286512" y="5214950"/>
            <a:ext cx="1357322" cy="135732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886200"/>
            <a:ext cx="5986482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5E9EFF">
                <a:alpha val="7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42844" y="142852"/>
            <a:ext cx="8786874" cy="6572296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Grass_texture.png"/>
          <p:cNvPicPr>
            <a:picLocks noChangeAspect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>
          <a:xfrm>
            <a:off x="4500562" y="5577369"/>
            <a:ext cx="4643438" cy="1280631"/>
          </a:xfrm>
          <a:prstGeom prst="rect">
            <a:avLst/>
          </a:prstGeom>
        </p:spPr>
      </p:pic>
      <p:pic>
        <p:nvPicPr>
          <p:cNvPr id="8" name="Рисунок 7" descr="Grass_texture.png"/>
          <p:cNvPicPr>
            <a:picLocks noChangeAspect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>
          <a:xfrm flipH="1">
            <a:off x="0" y="5572140"/>
            <a:ext cx="4643438" cy="1280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DC42-713C-4627-B8A6-21D5721F12CF}" type="datetimeFigureOut">
              <a:rPr lang="ru-RU" smtClean="0"/>
              <a:pPr/>
              <a:t>21.02.2019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E7F4-CAF6-4684-BBD1-0C2E67B7BAF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 descr="0_88ac3_cf0015e2_XL.pn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 rot="1877580">
            <a:off x="415176" y="5927021"/>
            <a:ext cx="1071570" cy="626868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052736"/>
            <a:ext cx="6595096" cy="20882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«Влияние 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режима дня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 на успеваемость»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1259632" y="3789040"/>
            <a:ext cx="5760640" cy="259228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Исследовательская работа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учащихся 2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класса 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МБОУ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СОШ пгт. Хрустальный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Минаева Кирилла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 Кожушко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Миланы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Руководитель: Фок Марина Александровна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2019 г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1" y="3573016"/>
            <a:ext cx="182605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2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Результаты исследований:</a:t>
            </a:r>
          </a:p>
          <a:p>
            <a:pPr marL="0" indent="0" algn="ctr">
              <a:buNone/>
            </a:pPr>
            <a:r>
              <a:rPr lang="ru-RU" dirty="0"/>
              <a:t>Анализируя результаты анкетирования и успеваемости учащихся  мы  сделали следующие наблюдения и выявила закономерность. Практически половина учащихся не соблюдают режим дня. Те ученики, которые поздно ложатся спать, редко выходят на улицу, много времени проводят у компьютера, не завтракают - трудно встают по утрам и в течение дня чувствуют усталость.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19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10445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 Выяснилось</a:t>
            </a:r>
            <a:r>
              <a:rPr lang="ru-RU" dirty="0"/>
              <a:t>, что те учащиеся, которые придерживаются режима дня, чаще встают утром с хорошим настроением и испытывают больше положительных эмоций в течение дня. На выполнение домашних заданий тратят меньше времени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861048"/>
            <a:ext cx="2520280" cy="250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8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19256" cy="460851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  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Мы </a:t>
            </a:r>
            <a:r>
              <a:rPr lang="ru-RU" dirty="0"/>
              <a:t>также выписали оценки   из классного журнала и выяснили, что те дети, которые выполняют зарядку, много гуляют на свежем воздухе, вовремя делают уроки и спят столько, сколько положено, учатся намного успешнее, чем остальные ребята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        </a:t>
            </a:r>
            <a:r>
              <a:rPr lang="ru-RU" b="1" i="1" dirty="0" smtClean="0"/>
              <a:t>На </a:t>
            </a:r>
            <a:r>
              <a:rPr lang="ru-RU" b="1" i="1" dirty="0"/>
              <a:t>основании полученных результатов мы установили, что несоблюдение режима дня школьниками ведет к низкой работоспособности и плохому настроению, что влияет на успешность их обучения. Наша гипотеза подтвердилась.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2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Практическое использование</a:t>
            </a:r>
            <a:r>
              <a:rPr lang="ru-RU" dirty="0"/>
              <a:t> </a:t>
            </a:r>
          </a:p>
          <a:p>
            <a:r>
              <a:rPr lang="ru-RU" dirty="0"/>
              <a:t>1. Выступление на конференции, родительском собрании. </a:t>
            </a:r>
          </a:p>
          <a:p>
            <a:r>
              <a:rPr lang="ru-RU" dirty="0"/>
              <a:t>2. Выступление с </a:t>
            </a:r>
            <a:r>
              <a:rPr lang="ru-RU" dirty="0" smtClean="0"/>
              <a:t>исследованием </a:t>
            </a:r>
            <a:r>
              <a:rPr lang="ru-RU" dirty="0"/>
              <a:t>в начальных классах на внеклассном занятии. </a:t>
            </a:r>
          </a:p>
          <a:p>
            <a:r>
              <a:rPr lang="ru-RU" b="1" dirty="0"/>
              <a:t>Выводы: </a:t>
            </a:r>
            <a:endParaRPr lang="ru-RU" dirty="0"/>
          </a:p>
          <a:p>
            <a:r>
              <a:rPr lang="ru-RU" dirty="0"/>
              <a:t>1.   Для того,  чтобы школьник хорошо себя чувствовал на протяжении дня, необходимо соблюдать режим дня. </a:t>
            </a:r>
          </a:p>
          <a:p>
            <a:r>
              <a:rPr lang="ru-RU" dirty="0"/>
              <a:t>2. Несоблюдение режима дня негативно влияет на здоровье и самочувствие школьника.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586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136904" cy="1368152"/>
          </a:xfrm>
        </p:spPr>
        <p:txBody>
          <a:bodyPr/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908720"/>
            <a:ext cx="6480720" cy="4320480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Заключение </a:t>
            </a:r>
            <a:endParaRPr lang="ru-RU" sz="2400" dirty="0">
              <a:solidFill>
                <a:schemeClr val="tx1"/>
              </a:solidFill>
              <a:effectLst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effectLst/>
              </a:rPr>
              <a:t>Таким образом, на основании   исследований мы попытались выяснить, влияет ли выполнение режима дня школьниками на успешность их обучения.</a:t>
            </a: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effectLst/>
              </a:rPr>
              <a:t>Мы изучили литературу, проанализировали  итоговую успеваемость, провели </a:t>
            </a:r>
            <a:r>
              <a:rPr lang="ru-RU" sz="2400" b="1" dirty="0" smtClean="0">
                <a:solidFill>
                  <a:schemeClr val="tx1"/>
                </a:solidFill>
                <a:effectLst/>
              </a:rPr>
              <a:t>анкетирование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. Сначала мы не предполагали, что несоблюдение режима дня может привести к ухудшению здоровья, работоспособности и плохому настроению</a:t>
            </a:r>
            <a:r>
              <a:rPr lang="ru-RU" sz="2400" dirty="0">
                <a:solidFill>
                  <a:schemeClr val="tx1"/>
                </a:solidFill>
                <a:effectLst/>
              </a:rPr>
              <a:t>. </a:t>
            </a:r>
            <a:endParaRPr lang="ru-RU" sz="3600" dirty="0">
              <a:solidFill>
                <a:schemeClr val="tx1"/>
              </a:solidFill>
            </a:endParaRPr>
          </a:p>
          <a:p>
            <a:endParaRPr lang="ru-RU" sz="3600" dirty="0" smtClean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908720"/>
            <a:ext cx="6552728" cy="4248472"/>
          </a:xfrm>
        </p:spPr>
        <p:txBody>
          <a:bodyPr>
            <a:noAutofit/>
          </a:bodyPr>
          <a:lstStyle/>
          <a:p>
            <a:endParaRPr lang="ru-RU" sz="2400" b="1" dirty="0" smtClean="0">
              <a:solidFill>
                <a:schemeClr val="tx1"/>
              </a:solidFill>
              <a:effectLst/>
            </a:endParaRPr>
          </a:p>
          <a:p>
            <a:r>
              <a:rPr lang="ru-RU" sz="2400" b="1" dirty="0" smtClean="0">
                <a:solidFill>
                  <a:schemeClr val="tx1"/>
                </a:solidFill>
                <a:effectLst/>
              </a:rPr>
              <a:t>Но 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полученные результаты показали, что режим дня нужно соблюдать. И если бы все ученики строго выполняли режим дня, успеваемость в нашей школе могла бы быть выше, дети не уставали бы на уроках, работали бы активно и все прочно запоминали.</a:t>
            </a:r>
            <a:br>
              <a:rPr lang="ru-RU" sz="2400" b="1" dirty="0">
                <a:solidFill>
                  <a:schemeClr val="tx1"/>
                </a:solidFill>
                <a:effectLst/>
              </a:rPr>
            </a:br>
            <a:r>
              <a:rPr lang="ru-RU" sz="2400" b="1" dirty="0">
                <a:solidFill>
                  <a:schemeClr val="tx1"/>
                </a:solidFill>
                <a:effectLst/>
              </a:rPr>
              <a:t>Все это позволяет нам сделать вывод о том, что выполнение режима дня школьниками положительно влияет на успешность их обучения и настроение. </a:t>
            </a:r>
          </a:p>
        </p:txBody>
      </p:sp>
    </p:spTree>
    <p:extLst>
      <p:ext uri="{BB962C8B-B14F-4D97-AF65-F5344CB8AC3E}">
        <p14:creationId xmlns:p14="http://schemas.microsoft.com/office/powerpoint/2010/main" val="19717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18457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800" b="1" dirty="0" smtClean="0"/>
              <a:t>Актуальность работы:</a:t>
            </a:r>
          </a:p>
          <a:p>
            <a:pPr marL="0" indent="0" algn="ctr">
              <a:buNone/>
            </a:pPr>
            <a:r>
              <a:rPr lang="ru-RU" sz="4800" dirty="0" smtClean="0"/>
              <a:t>Мы </a:t>
            </a:r>
            <a:r>
              <a:rPr lang="ru-RU" sz="4800" dirty="0"/>
              <a:t>много времени уделяем выполнению домашнего задания, редко гуляем на улице, часто сидим за компьютером, поздно ложимся спать.  В  результате появляется преждевременная усталость, хочется спать на первых уроках, ощущаем слабость, трудно вставать по утрам. Это ряд причин,  из-за которых мы  решили изучить эту проблему и на практике определить пути её решения.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800" b="1" dirty="0"/>
              <a:t>На уроке окружающего </a:t>
            </a:r>
            <a:r>
              <a:rPr lang="ru-RU" sz="3800" b="1" dirty="0" smtClean="0"/>
              <a:t>мира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b="1" dirty="0" smtClean="0"/>
              <a:t> </a:t>
            </a:r>
            <a:r>
              <a:rPr lang="ru-RU" sz="3800" b="1" dirty="0"/>
              <a:t>мы узнали: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dirty="0"/>
              <a:t> </a:t>
            </a:r>
            <a:r>
              <a:rPr lang="ru-RU" sz="3800" b="1" i="1" dirty="0">
                <a:solidFill>
                  <a:schemeClr val="tx2">
                    <a:lumMod val="75000"/>
                  </a:schemeClr>
                </a:solidFill>
              </a:rPr>
              <a:t>Что такое режим дня?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b="1" i="1" dirty="0">
                <a:solidFill>
                  <a:schemeClr val="tx2">
                    <a:lumMod val="75000"/>
                  </a:schemeClr>
                </a:solidFill>
              </a:rPr>
              <a:t>Каким должен быть режим дня школьника?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b="1" i="1" dirty="0">
                <a:solidFill>
                  <a:schemeClr val="tx2">
                    <a:lumMod val="75000"/>
                  </a:schemeClr>
                </a:solidFill>
              </a:rPr>
              <a:t>Зачем нужно соблюдать </a:t>
            </a:r>
            <a:endParaRPr lang="ru-RU" sz="3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b="1" i="1" dirty="0" smtClean="0">
                <a:solidFill>
                  <a:schemeClr val="tx2">
                    <a:lumMod val="75000"/>
                  </a:schemeClr>
                </a:solidFill>
              </a:rPr>
              <a:t>режим </a:t>
            </a:r>
            <a:r>
              <a:rPr lang="ru-RU" sz="3800" b="1" i="1" dirty="0">
                <a:solidFill>
                  <a:schemeClr val="tx2">
                    <a:lumMod val="75000"/>
                  </a:schemeClr>
                </a:solidFill>
              </a:rPr>
              <a:t>дня?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800" b="1" i="1" dirty="0">
                <a:solidFill>
                  <a:schemeClr val="tx2">
                    <a:lumMod val="75000"/>
                  </a:schemeClr>
                </a:solidFill>
              </a:rPr>
              <a:t>Составляли свой режим дня.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13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2565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Когда подводили итог урока   сделали </a:t>
            </a:r>
            <a:r>
              <a:rPr lang="ru-RU" sz="4400" b="1" dirty="0"/>
              <a:t>вывод, что соблюдение </a:t>
            </a:r>
            <a:r>
              <a:rPr lang="ru-RU" sz="4400" b="1" dirty="0" smtClean="0"/>
              <a:t> режима </a:t>
            </a:r>
            <a:r>
              <a:rPr lang="ru-RU" sz="4400" b="1" dirty="0"/>
              <a:t>дня детьми способствует укреплению и улучшению состояния их здоровья, а также повышению </a:t>
            </a:r>
            <a:r>
              <a:rPr lang="ru-RU" sz="4400" b="1" dirty="0" smtClean="0"/>
              <a:t> учебной  деятельности.</a:t>
            </a:r>
            <a:r>
              <a:rPr lang="ru-RU" sz="4400" b="1" dirty="0"/>
              <a:t> </a:t>
            </a:r>
            <a:endParaRPr lang="ru-RU" sz="4400" b="1" dirty="0" smtClean="0"/>
          </a:p>
        </p:txBody>
      </p:sp>
    </p:spTree>
    <p:extLst>
      <p:ext uri="{BB962C8B-B14F-4D97-AF65-F5344CB8AC3E}">
        <p14:creationId xmlns:p14="http://schemas.microsoft.com/office/powerpoint/2010/main" val="107073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136904" cy="1368152"/>
          </a:xfrm>
        </p:spPr>
        <p:txBody>
          <a:bodyPr/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7542" y="1124744"/>
            <a:ext cx="6684858" cy="439248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И мы решили узнать:   «Действительно ли соблюдение режима дня способствует успешному обучению в школе?» Провели исследование в нашей школе среди учащихся начальных классов</a:t>
            </a: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 smtClean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Цель работы:</a:t>
            </a:r>
            <a:r>
              <a:rPr lang="ru-RU" dirty="0"/>
              <a:t> установить взаимосвязь между образом жизни школьников и состоянием их успеваемости.</a:t>
            </a:r>
          </a:p>
          <a:p>
            <a:pPr marL="0" indent="0">
              <a:buNone/>
            </a:pPr>
            <a:r>
              <a:rPr lang="ru-RU" b="1" dirty="0"/>
              <a:t>Задачи: </a:t>
            </a:r>
            <a:endParaRPr lang="ru-RU" dirty="0"/>
          </a:p>
          <a:p>
            <a:pPr lvl="0"/>
            <a:r>
              <a:rPr lang="ru-RU" dirty="0"/>
              <a:t> Провести анкетирование среди учащихся начальных  классов  и определить уровень выполнения ими режима дня.</a:t>
            </a:r>
          </a:p>
          <a:p>
            <a:r>
              <a:rPr lang="ru-RU" dirty="0" smtClean="0"/>
              <a:t>Изучить </a:t>
            </a:r>
            <a:r>
              <a:rPr lang="ru-RU" dirty="0"/>
              <a:t>данные об успеваемости учащихся начальных  классов </a:t>
            </a:r>
          </a:p>
          <a:p>
            <a:r>
              <a:rPr lang="ru-RU" dirty="0" smtClean="0"/>
              <a:t>Провести </a:t>
            </a:r>
            <a:r>
              <a:rPr lang="ru-RU" dirty="0"/>
              <a:t>анализ  полученных данных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11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96855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Методы исследования:</a:t>
            </a:r>
            <a:r>
              <a:rPr lang="ru-RU" dirty="0"/>
              <a:t>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анкетирование</a:t>
            </a:r>
            <a:r>
              <a:rPr lang="ru-RU" dirty="0"/>
              <a:t>, анализ</a:t>
            </a:r>
          </a:p>
          <a:p>
            <a:pPr marL="0" indent="0" algn="ctr">
              <a:buNone/>
            </a:pPr>
            <a:r>
              <a:rPr lang="ru-RU" b="1" dirty="0"/>
              <a:t>Объект</a:t>
            </a:r>
            <a:r>
              <a:rPr lang="ru-RU" dirty="0"/>
              <a:t>:  Режим дня</a:t>
            </a:r>
          </a:p>
          <a:p>
            <a:pPr marL="0" indent="0" algn="ctr">
              <a:buNone/>
            </a:pPr>
            <a:r>
              <a:rPr lang="ru-RU" b="1" dirty="0"/>
              <a:t>Предмет</a:t>
            </a:r>
            <a:r>
              <a:rPr lang="ru-RU" dirty="0"/>
              <a:t>: Влияние образа жизни и режима дня на успеваемость школьника.</a:t>
            </a:r>
          </a:p>
          <a:p>
            <a:pPr marL="0" indent="0" algn="ctr">
              <a:buNone/>
            </a:pPr>
            <a:r>
              <a:rPr lang="ru-RU" b="1" dirty="0"/>
              <a:t>Гипотеза</a:t>
            </a:r>
            <a:r>
              <a:rPr lang="ru-RU" dirty="0"/>
              <a:t>: Нарушение режима дня негативно влияет на успеваемость школьника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85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147248" cy="360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CC0099"/>
                </a:solidFill>
                <a:latin typeface="Georgia" pitchFamily="18" charset="0"/>
              </a:rPr>
              <a:t>1. Учащимся 2, 3 и 4 классов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C0099"/>
                </a:solidFill>
                <a:latin typeface="Georgia" pitchFamily="18" charset="0"/>
              </a:rPr>
              <a:t>предложили заполнить анкеты</a:t>
            </a:r>
            <a:endParaRPr lang="ru-RU" sz="2000" b="1" dirty="0">
              <a:solidFill>
                <a:srgbClr val="CC0099"/>
              </a:solidFill>
              <a:latin typeface="Georgia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695645"/>
              </p:ext>
            </p:extLst>
          </p:nvPr>
        </p:nvGraphicFramePr>
        <p:xfrm>
          <a:off x="683568" y="1340768"/>
          <a:ext cx="7553310" cy="462086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024336"/>
                <a:gridCol w="4528974"/>
              </a:tblGrid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1. Выполняете ли вы утром физическую зарядку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всегда; 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иногда;    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никогда.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8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2. Завтракаете ли вы утром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всегда;  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иногда;     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никогда;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3. В какое время вы обычно учите уроки?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сразу, как прихожу из школы;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б) отдыхаю и только потом начинаю делать уроки;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в) обедаю и сажусь за уроки.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4. Сколько времени вы затрачиваете на приготовление домашних заданий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до 1 часа; </a:t>
                      </a:r>
                      <a:r>
                        <a:rPr lang="ru-RU" sz="1100" dirty="0" smtClean="0">
                          <a:effectLst/>
                        </a:rPr>
                        <a:t>   б</a:t>
                      </a:r>
                      <a:r>
                        <a:rPr lang="ru-RU" sz="1100" dirty="0">
                          <a:effectLst/>
                        </a:rPr>
                        <a:t>) 1 - 2 часа; </a:t>
                      </a:r>
                      <a:r>
                        <a:rPr lang="ru-RU" sz="1100" dirty="0" smtClean="0">
                          <a:effectLst/>
                        </a:rPr>
                        <a:t>   в</a:t>
                      </a:r>
                      <a:r>
                        <a:rPr lang="ru-RU" sz="1100" dirty="0">
                          <a:effectLst/>
                        </a:rPr>
                        <a:t>) 2 -3 часа; </a:t>
                      </a:r>
                      <a:r>
                        <a:rPr lang="ru-RU" sz="1100" dirty="0" smtClean="0">
                          <a:effectLst/>
                        </a:rPr>
                        <a:t>     г</a:t>
                      </a:r>
                      <a:r>
                        <a:rPr lang="ru-RU" sz="1100" dirty="0">
                          <a:effectLst/>
                        </a:rPr>
                        <a:t>) 3 -4 часа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5. Делаете ли вы перерывы при выполнении домашнего задания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всегда;  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иногда;   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никогда.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6. Вы ложитесь </a:t>
                      </a:r>
                      <a:r>
                        <a:rPr lang="ru-RU" sz="1100" dirty="0" smtClean="0">
                          <a:effectLst/>
                        </a:rPr>
                        <a:t>спать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 21-22.00;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в 22-23.00;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после 23.00.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7. Как часто вы просыпаетесь не выспавшись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всегда;     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иногда;         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никогда.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8. Сколько часов в день вы смотрите телевизор</a:t>
                      </a:r>
                      <a:r>
                        <a:rPr lang="ru-RU" sz="1100" dirty="0" smtClean="0">
                          <a:effectLst/>
                        </a:rPr>
                        <a:t>?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1 - 2 часа;    </a:t>
                      </a:r>
                      <a:r>
                        <a:rPr lang="ru-RU" sz="1100" dirty="0" smtClean="0">
                          <a:effectLst/>
                        </a:rPr>
                        <a:t>б</a:t>
                      </a:r>
                      <a:r>
                        <a:rPr lang="ru-RU" sz="1100" dirty="0">
                          <a:effectLst/>
                        </a:rPr>
                        <a:t>) 3- 4 часа;   </a:t>
                      </a:r>
                      <a:r>
                        <a:rPr lang="ru-RU" sz="1100" dirty="0" smtClean="0">
                          <a:effectLst/>
                        </a:rPr>
                        <a:t>в</a:t>
                      </a:r>
                      <a:r>
                        <a:rPr lang="ru-RU" sz="1100" dirty="0">
                          <a:effectLst/>
                        </a:rPr>
                        <a:t>) все свободное время.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7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9. Как обычно вы проводите воскресный день?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смотрю телевизор, играю в компьютерные игры;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б) слоняюсь по дому;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в) гуляю, занимаюсь спортом;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г) другое (укажите что именно</a:t>
                      </a:r>
                      <a:r>
                        <a:rPr lang="ru-RU" sz="1100" dirty="0" smtClean="0">
                          <a:effectLst/>
                        </a:rPr>
                        <a:t>).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10. Как часто вы стараетесь спланировать свой день</a:t>
                      </a:r>
                      <a:r>
                        <a:rPr lang="ru-RU" sz="1100" dirty="0" smtClean="0">
                          <a:effectLst/>
                        </a:rPr>
                        <a:t>:</a:t>
                      </a:r>
                      <a:endParaRPr lang="ru-RU" sz="1100" dirty="0">
                        <a:effectLst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а) всегда;  </a:t>
                      </a:r>
                      <a:r>
                        <a:rPr lang="ru-RU" sz="1100" dirty="0" smtClean="0">
                          <a:effectLst/>
                        </a:rPr>
                        <a:t>   б</a:t>
                      </a:r>
                      <a:r>
                        <a:rPr lang="ru-RU" sz="1100" dirty="0">
                          <a:effectLst/>
                        </a:rPr>
                        <a:t>) иногда;    </a:t>
                      </a:r>
                      <a:r>
                        <a:rPr lang="ru-RU" sz="1100" dirty="0" smtClean="0">
                          <a:effectLst/>
                        </a:rPr>
                        <a:t>  в</a:t>
                      </a:r>
                      <a:r>
                        <a:rPr lang="ru-RU" sz="1100" dirty="0">
                          <a:effectLst/>
                        </a:rPr>
                        <a:t>) никогда.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49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Georgia" pitchFamily="18" charset="0"/>
              </a:rPr>
              <a:t>2. Изучили школьную документацию по успеваемости учащихся за первое полугодие </a:t>
            </a:r>
            <a:br>
              <a:rPr lang="ru-RU" sz="3200" b="1" dirty="0" smtClean="0">
                <a:solidFill>
                  <a:srgbClr val="CC0099"/>
                </a:solidFill>
                <a:latin typeface="Georgia" pitchFamily="18" charset="0"/>
              </a:rPr>
            </a:br>
            <a:r>
              <a:rPr lang="ru-RU" sz="3200" b="1" dirty="0" smtClean="0">
                <a:solidFill>
                  <a:srgbClr val="CC0099"/>
                </a:solidFill>
                <a:latin typeface="Georgia" pitchFamily="18" charset="0"/>
              </a:rPr>
              <a:t>2018-2019 учебного года.</a:t>
            </a:r>
            <a:endParaRPr lang="ru-RU" sz="3200" b="1" dirty="0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140967"/>
            <a:ext cx="8229600" cy="194421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C0099"/>
                </a:solidFill>
                <a:latin typeface="Georgia" pitchFamily="18" charset="0"/>
              </a:rPr>
              <a:t>3. Сопоставили данные анализа анкет и успеваемости учащихся за первое полугодие</a:t>
            </a:r>
            <a:endParaRPr lang="ru-RU" b="1" dirty="0">
              <a:solidFill>
                <a:srgbClr val="CC0099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9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881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«Влияние  режима дня  на успеваемость»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2. Изучили школьную документацию по успеваемости учащихся за первое полугодие  2018-2019 учебного года.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окружающий мир</dc:subject>
  <dc:creator>corowina</dc:creator>
  <cp:lastModifiedBy>Учитель</cp:lastModifiedBy>
  <cp:revision>37</cp:revision>
  <dcterms:created xsi:type="dcterms:W3CDTF">2014-06-09T16:54:14Z</dcterms:created>
  <dcterms:modified xsi:type="dcterms:W3CDTF">2019-02-21T03:44:53Z</dcterms:modified>
</cp:coreProperties>
</file>