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7" r:id="rId3"/>
    <p:sldId id="268" r:id="rId4"/>
    <p:sldId id="269" r:id="rId5"/>
    <p:sldId id="270" r:id="rId6"/>
    <p:sldId id="258" r:id="rId7"/>
    <p:sldId id="257" r:id="rId8"/>
    <p:sldId id="259" r:id="rId9"/>
    <p:sldId id="261" r:id="rId10"/>
    <p:sldId id="262" r:id="rId11"/>
    <p:sldId id="263" r:id="rId12"/>
    <p:sldId id="264" r:id="rId13"/>
    <p:sldId id="265" r:id="rId14"/>
    <p:sldId id="274" r:id="rId15"/>
    <p:sldId id="273" r:id="rId16"/>
    <p:sldId id="275" r:id="rId17"/>
    <p:sldId id="276" r:id="rId18"/>
    <p:sldId id="272" r:id="rId19"/>
    <p:sldId id="26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0000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930C3-7E3A-41DA-A81B-F25542A0A3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616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DFF0B-EB31-464C-BAB9-653B815F01B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6193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1E375F-3447-4B5C-9F08-F03E36E3EC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5384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DDEBD-CDAC-4C48-B0F3-E0BFAE82B2D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7360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41244-A18B-4030-B1B8-759A8C88B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195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279FED-BBAA-45ED-8C83-0E4AA2DC04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0560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A96BC-C491-4A17-9DB7-76FB3DE6A5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487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4E846-F06F-4B4C-833E-0C88B57662A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028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37676B-CE00-42F1-B782-CBACF836E3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5967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0F0E3A-5883-401D-A9B6-A5014CC21A0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6913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6C381-D08F-4602-BE45-AC057284FE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3816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B6EEFA4-A444-44B8-A256-4C7342792F4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332656"/>
            <a:ext cx="7849295" cy="3168352"/>
          </a:xfrm>
        </p:spPr>
        <p:txBody>
          <a:bodyPr/>
          <a:lstStyle/>
          <a:p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5">
                      <a:lumMod val="90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Старинные русские 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5">
                      <a:lumMod val="90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/>
            </a:r>
            <a:b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5">
                      <a:lumMod val="90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</a:b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5">
                      <a:lumMod val="90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меры длины в жизни современного человека</a:t>
            </a:r>
            <a:endParaRPr lang="ru-RU" sz="5400" b="1" dirty="0">
              <a:solidFill>
                <a:srgbClr val="B000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3356992"/>
            <a:ext cx="5904656" cy="2472308"/>
          </a:xfrm>
        </p:spPr>
        <p:txBody>
          <a:bodyPr/>
          <a:lstStyle/>
          <a:p>
            <a:pPr>
              <a:spcBef>
                <a:spcPts val="0"/>
              </a:spcBef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Исследовательская работа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учащегося 3 класса </a:t>
            </a:r>
          </a:p>
          <a:p>
            <a:pPr>
              <a:spcBef>
                <a:spcPts val="0"/>
              </a:spcBef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МБОУ СОШ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</a:rPr>
              <a:t>пгт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. Хрустальный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Пашкина Ивана</a:t>
            </a:r>
          </a:p>
          <a:p>
            <a:pPr>
              <a:spcBef>
                <a:spcPts val="0"/>
              </a:spcBef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Руководитель: Фок Марина Александровна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2020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г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5" descr="de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24944"/>
            <a:ext cx="1565275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404664"/>
            <a:ext cx="21579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sng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C00FF"/>
                </a:solidFill>
                <a:effectLst>
                  <a:glow rad="101600">
                    <a:srgbClr val="CC00FF">
                      <a:alpha val="6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29997" dir="5400000" sy="-100000" algn="bl" rotWithShape="0"/>
                </a:effectLst>
              </a:rPr>
              <a:t>ПЯДЬ</a:t>
            </a:r>
            <a:endParaRPr lang="ru-RU" sz="5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rgbClr val="CC00FF"/>
              </a:solidFill>
              <a:effectLst>
                <a:glow rad="101600">
                  <a:srgbClr val="CC00FF">
                    <a:alpha val="6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84784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2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Малая пядь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расстоянием между концами растянутых большого и указательного пальцев, примерно 19 см.</a:t>
            </a:r>
          </a:p>
          <a:p>
            <a:pPr eaLnBrk="1" hangingPunct="1"/>
            <a:r>
              <a:rPr lang="ru-RU" sz="2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пядь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расстоянию между концами большого пальца и мизинца, примерно 23 см. </a:t>
            </a:r>
          </a:p>
          <a:p>
            <a:pPr eaLnBrk="1" hangingPunct="1"/>
            <a:r>
              <a:rPr lang="ru-RU" sz="2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Пядь с кувырком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малая пядь и две длины сустава указательного (по некоторым источникам – среднего) пальца, примерно 27 см.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42844" y="4357694"/>
            <a:ext cx="6335712" cy="1511300"/>
            <a:chOff x="2601" y="7074"/>
            <a:chExt cx="8321" cy="1937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2" cstate="print">
              <a:lum bright="-24000" contrast="60000"/>
            </a:blip>
            <a:srcRect/>
            <a:stretch>
              <a:fillRect/>
            </a:stretch>
          </p:blipFill>
          <p:spPr bwMode="auto">
            <a:xfrm>
              <a:off x="2601" y="7074"/>
              <a:ext cx="1988" cy="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3" cstate="print">
              <a:lum bright="-30000" contrast="66000"/>
            </a:blip>
            <a:srcRect/>
            <a:stretch>
              <a:fillRect/>
            </a:stretch>
          </p:blipFill>
          <p:spPr bwMode="auto">
            <a:xfrm>
              <a:off x="5301" y="7074"/>
              <a:ext cx="2008" cy="1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4" cstate="print">
              <a:lum bright="-30000" contrast="66000"/>
            </a:blip>
            <a:srcRect/>
            <a:stretch>
              <a:fillRect/>
            </a:stretch>
          </p:blipFill>
          <p:spPr bwMode="auto">
            <a:xfrm>
              <a:off x="8001" y="7074"/>
              <a:ext cx="2921" cy="1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165095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404664"/>
            <a:ext cx="32936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sng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glow rad="101600">
                    <a:srgbClr val="FFC000">
                      <a:alpha val="6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29997" dir="5400000" sy="-100000" algn="bl" rotWithShape="0"/>
                </a:effectLst>
              </a:rPr>
              <a:t>САЖЕНЬ</a:t>
            </a:r>
            <a:endParaRPr lang="ru-RU" sz="5400" dirty="0">
              <a:solidFill>
                <a:srgbClr val="C00000"/>
              </a:solidFill>
              <a:effectLst>
                <a:glow rad="101600">
                  <a:srgbClr val="FFC000">
                    <a:alpha val="6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84785"/>
            <a:ext cx="79208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u="sng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Косая сажень</a:t>
            </a:r>
            <a:r>
              <a:rPr lang="ru-RU" sz="2200" b="1" i="1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 расстояние от носка левой ноги до конца среднего пальца поднятой вверх правой руки.</a:t>
            </a:r>
          </a:p>
          <a:p>
            <a:r>
              <a:rPr lang="ru-RU" sz="2200" b="1" i="1" dirty="0">
                <a:effectLst>
                  <a:glow rad="101600">
                    <a:srgbClr val="FFC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 косая сажень = 2,48 м</a:t>
            </a:r>
          </a:p>
          <a:p>
            <a:r>
              <a:rPr lang="ru-RU" sz="2200" b="1" i="1" u="sng" dirty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Маховая сажень</a:t>
            </a:r>
            <a:r>
              <a:rPr 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 расстояние между кончиками пальцев раскинутых рук</a:t>
            </a:r>
          </a:p>
          <a:p>
            <a:r>
              <a:rPr lang="ru-RU" sz="2200" b="1" i="1" dirty="0">
                <a:effectLst>
                  <a:glow rad="101600">
                    <a:srgbClr val="FFC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 маховая сажень = 151,4 см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4000504"/>
            <a:ext cx="3672408" cy="232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2838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404664"/>
            <a:ext cx="31826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sng" dirty="0" smtClean="0">
                <a:ln w="1905"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glow rad="101600">
                    <a:srgbClr val="92D050">
                      <a:alpha val="6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29997" dir="5400000" sy="-100000" algn="bl" rotWithShape="0"/>
                </a:effectLst>
              </a:rPr>
              <a:t>ЛОКОТЬ</a:t>
            </a:r>
            <a:endParaRPr lang="ru-RU" sz="5400" dirty="0">
              <a:ln w="1905">
                <a:solidFill>
                  <a:srgbClr val="00B050"/>
                </a:solidFill>
              </a:ln>
              <a:solidFill>
                <a:srgbClr val="00B050"/>
              </a:solidFill>
              <a:effectLst>
                <a:glow rad="101600">
                  <a:srgbClr val="92D050">
                    <a:alpha val="6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665" y="1484784"/>
            <a:ext cx="816575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ru-RU" sz="2800" b="1" i="1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расстояние от локтевого сгиба до конца вытянутого среднего пальца или сжатой в кулак кисти руки, что составляло примерно     46 см и 38 см соответственно.</a:t>
            </a:r>
          </a:p>
          <a:p>
            <a:pPr algn="just" eaLnBrk="1" hangingPunct="1"/>
            <a:r>
              <a:rPr lang="ru-RU" sz="2800" b="1" i="1" u="sng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Большой локоть</a:t>
            </a:r>
            <a:r>
              <a:rPr lang="ru-RU" sz="2800" b="1" i="1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равен длине руки от основания плеча до большого пальца, а это приблизительно 54 см 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lum bright="-30000" contrast="78000"/>
          </a:blip>
          <a:srcRect/>
          <a:stretch>
            <a:fillRect/>
          </a:stretch>
        </p:blipFill>
        <p:spPr bwMode="auto">
          <a:xfrm>
            <a:off x="150665" y="4593327"/>
            <a:ext cx="5184775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lum bright="-30000" contrast="72000"/>
          </a:blip>
          <a:srcRect/>
          <a:stretch>
            <a:fillRect/>
          </a:stretch>
        </p:blipFill>
        <p:spPr bwMode="auto">
          <a:xfrm>
            <a:off x="5428075" y="4413865"/>
            <a:ext cx="2957632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7041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404664"/>
            <a:ext cx="29450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sng" dirty="0" smtClean="0">
                <a:ln w="1905">
                  <a:solidFill>
                    <a:srgbClr val="C00000"/>
                  </a:solidFill>
                </a:ln>
                <a:solidFill>
                  <a:srgbClr val="993300"/>
                </a:solidFill>
                <a:effectLst>
                  <a:glow rad="101600">
                    <a:srgbClr val="CCCCFF">
                      <a:alpha val="6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29997" dir="5400000" sy="-100000" algn="bl" rotWithShape="0"/>
                </a:effectLst>
              </a:rPr>
              <a:t>АРШИН</a:t>
            </a:r>
            <a:endParaRPr lang="ru-RU" sz="5400" dirty="0">
              <a:ln w="1905">
                <a:solidFill>
                  <a:srgbClr val="C00000"/>
                </a:solidFill>
              </a:ln>
              <a:solidFill>
                <a:srgbClr val="993300"/>
              </a:solidFill>
              <a:effectLst>
                <a:glow rad="101600">
                  <a:srgbClr val="CCCCFF">
                    <a:alpha val="6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7874" y="1556792"/>
            <a:ext cx="842493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Равен длине руки – от основания плеча до кончика вытянутого среднего пальца, примерно 72см</a:t>
            </a:r>
          </a:p>
          <a:p>
            <a:endParaRPr lang="ru-RU" b="1" i="1" dirty="0">
              <a:effectLst>
                <a:glow rad="101600">
                  <a:srgbClr val="FFC0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lum bright="-36000" contrast="78000"/>
          </a:blip>
          <a:srcRect/>
          <a:stretch>
            <a:fillRect/>
          </a:stretch>
        </p:blipFill>
        <p:spPr bwMode="auto">
          <a:xfrm>
            <a:off x="1619672" y="3223131"/>
            <a:ext cx="4537075" cy="1681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979712" y="5301208"/>
            <a:ext cx="3775393" cy="584775"/>
          </a:xfrm>
          <a:prstGeom prst="rect">
            <a:avLst/>
          </a:prstGeom>
        </p:spPr>
        <p:txBody>
          <a:bodyPr wrap="none">
            <a:prstTxWarp prst="textWave1">
              <a:avLst>
                <a:gd name="adj1" fmla="val 20000"/>
                <a:gd name="adj2" fmla="val 250"/>
              </a:avLst>
            </a:prstTxWarp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аршин = 71, 12 см</a:t>
            </a:r>
          </a:p>
        </p:txBody>
      </p:sp>
    </p:spTree>
    <p:extLst>
      <p:ext uri="{BB962C8B-B14F-4D97-AF65-F5344CB8AC3E}">
        <p14:creationId xmlns:p14="http://schemas.microsoft.com/office/powerpoint/2010/main" xmlns="" val="166437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32657"/>
            <a:ext cx="5454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Старинные  русские  единицы длины  в произведениях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12776"/>
            <a:ext cx="56886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На уроках литературного чтения мы изучаем  произведения, в которых  также встречаются старинные  меры длины. Стало интересно, что означают новые слова, как выглядят сказочные герои такие как :Конек – Горбунок,  </a:t>
            </a:r>
            <a:r>
              <a:rPr lang="ru-RU" sz="2000" dirty="0" err="1" smtClean="0">
                <a:solidFill>
                  <a:srgbClr val="002060"/>
                </a:solidFill>
              </a:rPr>
              <a:t>Дюймовочка</a:t>
            </a:r>
            <a:endParaRPr lang="ru-RU" sz="2000" dirty="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0046D2"/>
                </a:solidFill>
              </a:rPr>
              <a:t>1. Петр Ершов  «Конек-горбунок»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«Да еще рожу конька 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Ростом только 3 вершка,           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На спине с двумя горбами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Да аршинными ушами».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rgbClr val="0046D2"/>
                </a:solidFill>
              </a:rPr>
              <a:t>2. Г.Х. Андерсен  «</a:t>
            </a:r>
            <a:r>
              <a:rPr lang="ru-RU" sz="2000" b="1" dirty="0" err="1" smtClean="0">
                <a:solidFill>
                  <a:srgbClr val="0046D2"/>
                </a:solidFill>
              </a:rPr>
              <a:t>Дюймовочка</a:t>
            </a:r>
            <a:r>
              <a:rPr lang="ru-RU" sz="2000" b="1" dirty="0" smtClean="0">
                <a:solidFill>
                  <a:srgbClr val="0046D2"/>
                </a:solidFill>
              </a:rPr>
              <a:t>»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Рост: дюйм = 2 см 5 мм – это ширина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большого пальца</a:t>
            </a:r>
            <a:endParaRPr lang="ru-RU" sz="2000" dirty="0"/>
          </a:p>
        </p:txBody>
      </p:sp>
      <p:pic>
        <p:nvPicPr>
          <p:cNvPr id="4" name="Picture 4" descr="C:\Users\Максим\Desktop\Новая папка\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340768"/>
            <a:ext cx="2643187" cy="1982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5" descr="C:\Users\Максим\Desktop\Новая папка\10-08-2015-11-18-39-c3bd3f6712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573016"/>
            <a:ext cx="1519238" cy="2097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772816"/>
            <a:ext cx="8208912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7030A0"/>
                </a:solidFill>
              </a:rPr>
              <a:t>«От горшка два вершка, а уже указчик» </a:t>
            </a:r>
            <a:r>
              <a:rPr lang="ru-RU" dirty="0" smtClean="0">
                <a:solidFill>
                  <a:srgbClr val="7030A0"/>
                </a:solidFill>
              </a:rPr>
              <a:t>-</a:t>
            </a:r>
          </a:p>
          <a:p>
            <a:pPr eaLnBrk="1" hangingPunct="1">
              <a:defRPr/>
            </a:pPr>
            <a:endParaRPr lang="ru-RU" dirty="0" smtClean="0">
              <a:solidFill>
                <a:srgbClr val="7030A0"/>
              </a:solidFill>
            </a:endParaRPr>
          </a:p>
          <a:p>
            <a:pPr eaLnBrk="1" hangingPunct="1">
              <a:defRPr/>
            </a:pPr>
            <a:endParaRPr lang="ru-RU" dirty="0" smtClean="0">
              <a:solidFill>
                <a:srgbClr val="C00000"/>
              </a:solidFill>
            </a:endParaRPr>
          </a:p>
          <a:p>
            <a:pPr marL="514350" indent="-514350" eaLnBrk="1" hangingPunct="1">
              <a:defRPr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pPr marL="514350" indent="-514350" eaLnBrk="1" hangingPunct="1"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«У нее суббота через пятницу на два вершка вылезла» </a:t>
            </a:r>
            <a:r>
              <a:rPr lang="ru-RU" b="1" dirty="0" smtClean="0">
                <a:solidFill>
                  <a:srgbClr val="7030A0"/>
                </a:solidFill>
              </a:rPr>
              <a:t>-</a:t>
            </a:r>
          </a:p>
          <a:p>
            <a:pPr marL="514350" indent="-514350" eaLnBrk="1" hangingPunct="1">
              <a:defRPr/>
            </a:pPr>
            <a:r>
              <a:rPr lang="ru-RU" altLang="ru-RU" dirty="0" smtClean="0">
                <a:solidFill>
                  <a:srgbClr val="7030A0"/>
                </a:solidFill>
                <a:latin typeface="Arial" charset="0"/>
              </a:rPr>
              <a:t> </a:t>
            </a:r>
            <a:r>
              <a:rPr lang="ru-RU" altLang="ru-RU" dirty="0" smtClean="0">
                <a:solidFill>
                  <a:srgbClr val="C00000"/>
                </a:solidFill>
                <a:latin typeface="Arial" charset="0"/>
              </a:rPr>
              <a:t>о неаккуратной женщине, у которой нижняя рубашка длинней юбки</a:t>
            </a:r>
            <a:endParaRPr lang="ru-RU" b="1" dirty="0" smtClean="0">
              <a:solidFill>
                <a:srgbClr val="7030A0"/>
              </a:solidFill>
            </a:endParaRPr>
          </a:p>
          <a:p>
            <a:pPr marL="514350" indent="-514350" eaLnBrk="1" hangingPunct="1">
              <a:defRPr/>
            </a:pPr>
            <a:endParaRPr lang="ru-RU" b="1" dirty="0" smtClean="0">
              <a:solidFill>
                <a:srgbClr val="7030A0"/>
              </a:solidFill>
            </a:endParaRPr>
          </a:p>
          <a:p>
            <a:pPr marL="514350" indent="-514350" eaLnBrk="1" hangingPunct="1">
              <a:defRPr/>
            </a:pPr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sz="2400" b="1" dirty="0" smtClean="0">
                <a:solidFill>
                  <a:srgbClr val="7030A0"/>
                </a:solidFill>
              </a:rPr>
              <a:t>Борода с вершок, а слов с мешок».</a:t>
            </a:r>
          </a:p>
          <a:p>
            <a:pPr marL="514350" indent="-514350" eaLnBrk="1" hangingPunct="1">
              <a:defRPr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 marL="514350" indent="-514350" eaLnBrk="1" hangingPunct="1"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«Сам с вершок, а ума горшок».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00063" y="2286000"/>
            <a:ext cx="8501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C00000"/>
                </a:solidFill>
                <a:latin typeface="Arial" charset="0"/>
              </a:rPr>
              <a:t>молодой человек, не имеющий жизненного опыта, но самонадеянно поучающий всех.</a:t>
            </a:r>
            <a:endParaRPr lang="ru-RU" altLang="ru-RU" sz="1800" dirty="0"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32657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Старинные  русские  единицы длины  в пословицах и поговорках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5"/>
            <a:ext cx="7776864" cy="130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2800" b="1" dirty="0" smtClean="0">
                <a:solidFill>
                  <a:srgbClr val="7030A0"/>
                </a:solidFill>
              </a:rPr>
              <a:t>«Близок локоть да не укусишь».</a:t>
            </a:r>
          </a:p>
          <a:p>
            <a:pPr>
              <a:lnSpc>
                <a:spcPct val="150000"/>
              </a:lnSpc>
            </a:pPr>
            <a:r>
              <a:rPr lang="ru-RU" altLang="ru-RU" sz="2800" b="1" dirty="0" smtClean="0">
                <a:solidFill>
                  <a:srgbClr val="7030A0"/>
                </a:solidFill>
              </a:rPr>
              <a:t>«Дай хоть с локоть, а ему всё с ноготь».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132856"/>
            <a:ext cx="77048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/>
              <a:t>«Косая сажень в плечах» </a:t>
            </a:r>
            <a:r>
              <a:rPr lang="ru-RU" sz="2800" dirty="0" smtClean="0"/>
              <a:t>– </a:t>
            </a:r>
            <a:r>
              <a:rPr lang="ru-RU" altLang="ru-RU" sz="2800" dirty="0" smtClean="0">
                <a:solidFill>
                  <a:srgbClr val="FF0000"/>
                </a:solidFill>
                <a:latin typeface="Arial" charset="0"/>
              </a:rPr>
              <a:t>широкоплечий, высокого роста человек.</a:t>
            </a:r>
            <a:endParaRPr lang="ru-RU" altLang="ru-RU" sz="2800" dirty="0" smtClean="0">
              <a:latin typeface="Arial" charset="0"/>
            </a:endParaRPr>
          </a:p>
          <a:p>
            <a:pPr>
              <a:defRPr/>
            </a:pPr>
            <a:r>
              <a:rPr lang="ru-RU" sz="2800" b="1" dirty="0" smtClean="0"/>
              <a:t>«Полено к полену – сажень»  </a:t>
            </a:r>
            <a:r>
              <a:rPr lang="ru-RU" sz="2800" dirty="0" smtClean="0"/>
              <a:t>-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rgbClr val="FF0000"/>
                </a:solidFill>
                <a:latin typeface="Arial" charset="0"/>
              </a:rPr>
              <a:t>о накоплении запасов, богатства путем экономии.</a:t>
            </a:r>
          </a:p>
          <a:p>
            <a:pPr>
              <a:defRPr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 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24744"/>
            <a:ext cx="81369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 dirty="0" smtClean="0"/>
              <a:t>«На версту отстанешь – на десять догоняешь»</a:t>
            </a:r>
            <a:r>
              <a:rPr lang="ru-RU" altLang="ru-RU" sz="2800" dirty="0" smtClean="0">
                <a:latin typeface="Arial" charset="0"/>
              </a:rPr>
              <a:t> – </a:t>
            </a:r>
            <a:r>
              <a:rPr lang="ru-RU" altLang="ru-RU" sz="2800" dirty="0" smtClean="0">
                <a:solidFill>
                  <a:srgbClr val="FF0000"/>
                </a:solidFill>
                <a:latin typeface="Arial" charset="0"/>
              </a:rPr>
              <a:t>даже небольшое отставание очень трудно преодолевать.</a:t>
            </a:r>
          </a:p>
          <a:p>
            <a:pPr algn="ctr">
              <a:defRPr/>
            </a:pPr>
            <a:endParaRPr lang="ru-RU" altLang="ru-RU" sz="2800" dirty="0" smtClean="0">
              <a:latin typeface="Arial" charset="0"/>
            </a:endParaRPr>
          </a:p>
          <a:p>
            <a:pPr algn="ctr">
              <a:defRPr/>
            </a:pPr>
            <a:r>
              <a:rPr lang="ru-RU" sz="2800" b="1" i="1" dirty="0" smtClean="0"/>
              <a:t>«Любовь не верстами меряется». </a:t>
            </a:r>
          </a:p>
          <a:p>
            <a:pPr algn="ctr">
              <a:defRPr/>
            </a:pPr>
            <a:endParaRPr lang="ru-RU" sz="2800" b="1" i="1" dirty="0" smtClean="0"/>
          </a:p>
          <a:p>
            <a:pPr algn="ctr">
              <a:defRPr/>
            </a:pPr>
            <a:r>
              <a:rPr lang="ru-RU" sz="2800" b="1" i="1" dirty="0" smtClean="0"/>
              <a:t>«Сто верст молодцу не крюк». </a:t>
            </a:r>
          </a:p>
          <a:p>
            <a:pPr algn="ctr">
              <a:defRPr/>
            </a:pPr>
            <a:endParaRPr lang="ru-RU" sz="2800" b="1" i="1" dirty="0" smtClean="0"/>
          </a:p>
          <a:p>
            <a:pPr algn="ctr">
              <a:defRPr/>
            </a:pPr>
            <a:r>
              <a:rPr lang="ru-RU" sz="2800" b="1" i="1" dirty="0" smtClean="0"/>
              <a:t>«От слова до дела целая верста». </a:t>
            </a:r>
          </a:p>
          <a:p>
            <a:pPr algn="ctr">
              <a:defRPr/>
            </a:pPr>
            <a:endParaRPr lang="ru-RU" sz="2800" b="1" i="1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7200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</a:rPr>
              <a:t> Мои выводы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43841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2400" b="1" dirty="0" smtClean="0">
                <a:solidFill>
                  <a:srgbClr val="002060"/>
                </a:solidFill>
              </a:rPr>
              <a:t>Из проделанной работы я узнал, что в старой Руси меры зависели от самого человека и видов его практической деятельности</a:t>
            </a:r>
          </a:p>
          <a:p>
            <a:pPr eaLnBrk="1" hangingPunct="1"/>
            <a:r>
              <a:rPr lang="ru-RU" sz="2400" b="1" dirty="0" smtClean="0">
                <a:solidFill>
                  <a:srgbClr val="002060"/>
                </a:solidFill>
              </a:rPr>
              <a:t> Поэтому возникла необходимость отказаться от установления связей между единицами измерения и размерами человеческого тела.</a:t>
            </a:r>
          </a:p>
          <a:p>
            <a:pPr eaLnBrk="1" hangingPunct="1"/>
            <a:r>
              <a:rPr lang="ru-RU" sz="2400" b="1" dirty="0" smtClean="0">
                <a:solidFill>
                  <a:srgbClr val="002060"/>
                </a:solidFill>
              </a:rPr>
              <a:t>Человек начал искать новые единицы измерения в окружающей природе.</a:t>
            </a:r>
          </a:p>
          <a:p>
            <a:pPr eaLnBrk="1" hangingPunct="1"/>
            <a:r>
              <a:rPr lang="ru-RU" sz="2400" b="1" dirty="0" smtClean="0">
                <a:solidFill>
                  <a:srgbClr val="002060"/>
                </a:solidFill>
              </a:rPr>
              <a:t>Гипотеза подтвердилась: знать старинные меры длины необходимо для того, чтобы узнать  и понять историю своего народа</a:t>
            </a:r>
            <a:endParaRPr lang="ru-RU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142852"/>
            <a:ext cx="5643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70C0"/>
                </a:solidFill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29997" dir="5400000" sy="-100000" algn="bl" rotWithShape="0"/>
                </a:effectLst>
              </a:rPr>
              <a:t>Заключение</a:t>
            </a:r>
            <a:endParaRPr lang="ru-RU" sz="5400" dirty="0">
              <a:effectLst>
                <a:glow rad="101600">
                  <a:schemeClr val="bg2">
                    <a:lumMod val="20000"/>
                    <a:lumOff val="80000"/>
                    <a:alpha val="6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9" name="Picture 5" descr="de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54" y="2071678"/>
            <a:ext cx="1565275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1484784"/>
            <a:ext cx="60304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ctr" eaLnBrk="1" hangingPunct="1">
              <a:defRPr/>
            </a:pPr>
            <a:r>
              <a:rPr lang="ru-RU" sz="2800" b="1" smtClean="0">
                <a:solidFill>
                  <a:srgbClr val="002060"/>
                </a:solidFill>
              </a:rPr>
              <a:t>Упоминание </a:t>
            </a:r>
            <a:r>
              <a:rPr lang="ru-RU" sz="2800" b="1" dirty="0" smtClean="0">
                <a:solidFill>
                  <a:srgbClr val="002060"/>
                </a:solidFill>
              </a:rPr>
              <a:t>о русских старинных мерах можно услышать только в произведениях (сказках, баснях, рассказах), пословицах и поговорках.</a:t>
            </a:r>
          </a:p>
          <a:p>
            <a:pPr algn="ctr" eaLnBrk="1" hangingPunct="1"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В настоящее время старинными русскими мерами длины не пользуются.</a:t>
            </a:r>
          </a:p>
        </p:txBody>
      </p:sp>
    </p:spTree>
    <p:extLst>
      <p:ext uri="{BB962C8B-B14F-4D97-AF65-F5344CB8AC3E}">
        <p14:creationId xmlns:p14="http://schemas.microsoft.com/office/powerpoint/2010/main" xmlns="" val="329406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4762872" cy="4713387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Человек – мера всех вещей</a:t>
            </a:r>
            <a:endParaRPr lang="ru-RU" sz="16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разных концах земли люди использовали похожие меры. Но русский народ создал свою собственную систему мер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Многие единицы длины, которыми пользовались наши предки, представляют собой измерения различных частей человеческого тела. Наш предок располагал только собственным ростом, длиной рук и ног. Если при счете человек пользовался пальцами рук и ног, то при измерении расстояний использовались руки и ноги. </a:t>
            </a:r>
          </a:p>
          <a:p>
            <a:pPr marL="0" indent="0" algn="just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было народа, который не избрал бы свои единицы измерения.</a:t>
            </a:r>
          </a:p>
          <a:p>
            <a:endParaRPr lang="ru-RU" dirty="0"/>
          </a:p>
        </p:txBody>
      </p:sp>
      <p:pic>
        <p:nvPicPr>
          <p:cNvPr id="4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2805" y="1772817"/>
            <a:ext cx="2637627" cy="2938530"/>
          </a:xfrm>
          <a:prstGeom prst="rect">
            <a:avLst/>
          </a:prstGeom>
          <a:ln w="38100">
            <a:solidFill>
              <a:srgbClr val="0000FF"/>
            </a:solidFill>
          </a:ln>
          <a:effectLst>
            <a:glow rad="101600">
              <a:srgbClr val="FF0066">
                <a:alpha val="6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предположу, что знание старинных мер длины необходимы для того, чтобы узнать  и понять историю своего народа</a:t>
            </a:r>
          </a:p>
          <a:p>
            <a:pPr eaLnBrk="1" hangingPunct="1"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Выяснить:</a:t>
            </a:r>
          </a:p>
          <a:p>
            <a:pPr eaLnBrk="1" hangingPunct="1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измеряли на Руси?</a:t>
            </a:r>
          </a:p>
          <a:p>
            <a:pPr eaLnBrk="1" hangingPunct="1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в настоящее время можно услышать упоминание о русских старинных мерах?</a:t>
            </a:r>
          </a:p>
          <a:p>
            <a:pPr eaLnBrk="1" hangingPunct="1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Пользуются ли в настоящее время старинными русскими мерами длины? Где и для чего?</a:t>
            </a:r>
          </a:p>
          <a:p>
            <a:pPr eaLnBrk="1" hangingPunct="1">
              <a:buFontTx/>
              <a:buNone/>
              <a:defRPr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Объектом</a:t>
            </a:r>
            <a:r>
              <a:rPr lang="ru-RU" sz="2400" dirty="0" smtClean="0"/>
              <a:t> -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исследовательской работы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являются математика, литература, история </a:t>
            </a:r>
          </a:p>
          <a:p>
            <a:pPr eaLnBrk="1" hangingPunct="1">
              <a:buFontTx/>
              <a:buNone/>
              <a:defRPr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Предметом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рассмотрения явились         старинные меры длины. 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864096"/>
          </a:xfrm>
        </p:spPr>
        <p:txBody>
          <a:bodyPr/>
          <a:lstStyle/>
          <a:p>
            <a:r>
              <a:rPr lang="ru-RU" b="1" i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Что такое мера</a:t>
            </a:r>
            <a:r>
              <a:rPr lang="en-US" b="1" i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?</a:t>
            </a:r>
            <a:r>
              <a:rPr lang="ru-RU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6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dirty="0" smtClean="0">
                <a:latin typeface="Bookman Old Style" pitchFamily="18" charset="0"/>
              </a:rPr>
              <a:t>«Мера – способ определения количества по принятой единице. Погонная, линейная мера служит для </a:t>
            </a:r>
            <a:r>
              <a:rPr lang="ru-RU" dirty="0" err="1" smtClean="0">
                <a:latin typeface="Bookman Old Style" pitchFamily="18" charset="0"/>
              </a:rPr>
              <a:t>означения</a:t>
            </a:r>
            <a:r>
              <a:rPr lang="ru-RU" dirty="0" smtClean="0">
                <a:latin typeface="Bookman Old Style" pitchFamily="18" charset="0"/>
              </a:rPr>
              <a:t> расстояний или величины линий»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latin typeface="Bookman Old Style" pitchFamily="18" charset="0"/>
              </a:rPr>
              <a:t>                                                  В. Даль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algn="just">
              <a:buNone/>
            </a:pPr>
            <a:r>
              <a:rPr lang="ru-RU" sz="3600" b="1" i="1" dirty="0" smtClean="0"/>
              <a:t>В результате исследования я познакомился со следующими старинными русскими мерами длины:</a:t>
            </a:r>
          </a:p>
          <a:p>
            <a:pPr algn="ctr"/>
            <a:endParaRPr lang="ru-RU" sz="3600" b="1" i="1" dirty="0"/>
          </a:p>
        </p:txBody>
      </p:sp>
      <p:pic>
        <p:nvPicPr>
          <p:cNvPr id="4" name="Picture 6" descr="http://go1.imgsmail.ru/imgpreview?key=f24655ffda2fb45&amp;mb=imgdb_preview_5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348880"/>
            <a:ext cx="3279654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1000108"/>
            <a:ext cx="8280400" cy="1071562"/>
          </a:xfrm>
        </p:spPr>
        <p:txBody>
          <a:bodyPr/>
          <a:lstStyle/>
          <a:p>
            <a:pPr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Единицы измерения</a:t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Древней Руси</a:t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>
              <a:solidFill>
                <a:srgbClr val="B00000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628800"/>
            <a:ext cx="8353425" cy="4679925"/>
          </a:xfrm>
        </p:spPr>
        <p:txBody>
          <a:bodyPr numCol="2"/>
          <a:lstStyle/>
          <a:p>
            <a:pPr marL="457200" indent="-4572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Перст</a:t>
            </a:r>
          </a:p>
          <a:p>
            <a:pPr marL="457200" indent="-457200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Вершок </a:t>
            </a:r>
          </a:p>
          <a:p>
            <a:pPr>
              <a:lnSpc>
                <a:spcPct val="200000"/>
              </a:lnSpc>
              <a:defRPr/>
            </a:pPr>
            <a:r>
              <a:rPr 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Дюйм</a:t>
            </a:r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Пядь </a:t>
            </a:r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Сажень </a:t>
            </a:r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Локоть </a:t>
            </a:r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Аршин</a:t>
            </a:r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-36000" contrast="78000"/>
          </a:blip>
          <a:srcRect/>
          <a:stretch>
            <a:fillRect/>
          </a:stretch>
        </p:blipFill>
        <p:spPr bwMode="auto">
          <a:xfrm>
            <a:off x="6588224" y="4221088"/>
            <a:ext cx="1857388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http://www.stihi.ru/pics/2013/09/18/96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627784" y="1988840"/>
            <a:ext cx="1714512" cy="792088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140968"/>
            <a:ext cx="1714512" cy="720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://go2.imgsmail.ru/imgpreview?key=7e734108c58ae7df&amp;mb=imgdb_preview_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5229200"/>
            <a:ext cx="1714512" cy="864096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16832"/>
            <a:ext cx="1714512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Копия z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55776" y="4221088"/>
            <a:ext cx="158417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z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04248" y="2996952"/>
            <a:ext cx="1512168" cy="104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u="sng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139700">
                    <a:srgbClr val="FF9966"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ПЕРСТ</a:t>
            </a:r>
            <a:endParaRPr lang="ru-RU" sz="5400" dirty="0">
              <a:solidFill>
                <a:srgbClr val="B00000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95288" y="1268413"/>
            <a:ext cx="75612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800000"/>
              </a:buCl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288" y="1506432"/>
            <a:ext cx="7993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4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Русский перст был равен ширине указательного пальца</a:t>
            </a:r>
          </a:p>
        </p:txBody>
      </p:sp>
      <p:sp>
        <p:nvSpPr>
          <p:cNvPr id="3" name="Прямоугольник 2"/>
          <p:cNvSpPr/>
          <p:nvPr/>
        </p:nvSpPr>
        <p:spPr>
          <a:xfrm rot="20816487">
            <a:off x="403416" y="4232124"/>
            <a:ext cx="44823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перст = 2 см</a:t>
            </a:r>
          </a:p>
        </p:txBody>
      </p:sp>
      <p:pic>
        <p:nvPicPr>
          <p:cNvPr id="6" name="Picture 2" descr="http://www.stihi.ru/pics/2013/09/18/9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729849" flipH="1">
            <a:off x="3992438" y="3913893"/>
            <a:ext cx="4500594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55650" y="765175"/>
            <a:ext cx="70564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ru-RU" b="1" i="1" dirty="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131840" y="488176"/>
            <a:ext cx="333136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5400" b="1" u="sng" dirty="0">
                <a:ln w="190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glow rad="139700">
                    <a:srgbClr val="92D050">
                      <a:alpha val="40000"/>
                    </a:srgbClr>
                  </a:glow>
                  <a:reflection blurRad="6350" stA="60000" endA="900" endPos="60000" dist="29997" dir="5400000" sy="-100000" algn="bl" rotWithShape="0"/>
                </a:effectLst>
              </a:rPr>
              <a:t>ВЕРШОК</a:t>
            </a:r>
            <a:endParaRPr lang="ru-RU" sz="5400" dirty="0">
              <a:effectLst>
                <a:glow rad="139700">
                  <a:srgbClr val="92D050">
                    <a:alpha val="40000"/>
                  </a:srgbClr>
                </a:glo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844824"/>
            <a:ext cx="74888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4800" b="1" i="1" dirty="0">
                <a:ln w="17780" cmpd="sng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Длина фаланги </a:t>
            </a:r>
            <a:endParaRPr lang="ru-RU" sz="4800" b="1" i="1" dirty="0" smtClean="0">
              <a:ln w="17780" cmpd="sng">
                <a:solidFill>
                  <a:schemeClr val="accent6">
                    <a:lumMod val="5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800" b="1" i="1" dirty="0" smtClean="0">
                <a:ln w="17780" cmpd="sng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указательного </a:t>
            </a:r>
            <a:r>
              <a:rPr lang="ru-RU" sz="4800" b="1" i="1" dirty="0">
                <a:ln w="17780" cmpd="sng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пальца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3500438"/>
            <a:ext cx="3225003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 rot="20573834">
            <a:off x="213185" y="4143541"/>
            <a:ext cx="406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вершок = 4,45 см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293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i="1" dirty="0" smtClean="0">
                <a:ln w="17780" cmpd="sng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Мерка, первоначально равная длине фаланги большого пальца</a:t>
            </a:r>
          </a:p>
          <a:p>
            <a:pPr algn="ctr"/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476672"/>
            <a:ext cx="26324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sng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70C0"/>
                </a:solidFill>
                <a:effectLst>
                  <a:glow rad="139700">
                    <a:schemeClr val="accent2">
                      <a:lumMod val="60000"/>
                      <a:lumOff val="40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29997" dir="5400000" sy="-100000" algn="bl" rotWithShape="0"/>
                </a:effectLst>
              </a:rPr>
              <a:t>ДЮЙМ</a:t>
            </a:r>
            <a:endParaRPr lang="ru-RU" sz="54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-42000" contrast="84000"/>
          </a:blip>
          <a:srcRect/>
          <a:stretch>
            <a:fillRect/>
          </a:stretch>
        </p:blipFill>
        <p:spPr bwMode="auto">
          <a:xfrm>
            <a:off x="2285984" y="4572008"/>
            <a:ext cx="2376488" cy="2047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4012811"/>
            <a:ext cx="37497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дюйм = 2, 54 см</a:t>
            </a:r>
          </a:p>
        </p:txBody>
      </p:sp>
    </p:spTree>
    <p:extLst>
      <p:ext uri="{BB962C8B-B14F-4D97-AF65-F5344CB8AC3E}">
        <p14:creationId xmlns:p14="http://schemas.microsoft.com/office/powerpoint/2010/main" xmlns="" val="27109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702</Words>
  <Application>Microsoft Office PowerPoint</Application>
  <PresentationFormat>Экран (4:3)</PresentationFormat>
  <Paragraphs>103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Старинные русские  меры длины в жизни современного человека</vt:lpstr>
      <vt:lpstr>Актуальность</vt:lpstr>
      <vt:lpstr>Гипотеза:</vt:lpstr>
      <vt:lpstr>Что такое мера? </vt:lpstr>
      <vt:lpstr>Слайд 5</vt:lpstr>
      <vt:lpstr>Единицы измерения  Древней Руси  </vt:lpstr>
      <vt:lpstr>ПЕРСТ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57</cp:revision>
  <dcterms:created xsi:type="dcterms:W3CDTF">2012-08-12T16:04:58Z</dcterms:created>
  <dcterms:modified xsi:type="dcterms:W3CDTF">2020-02-06T19:58:47Z</dcterms:modified>
</cp:coreProperties>
</file>