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0" r:id="rId5"/>
    <p:sldId id="262" r:id="rId6"/>
    <p:sldId id="259" r:id="rId7"/>
    <p:sldId id="266" r:id="rId8"/>
    <p:sldId id="264" r:id="rId9"/>
    <p:sldId id="261" r:id="rId10"/>
    <p:sldId id="265" r:id="rId11"/>
    <p:sldId id="269" r:id="rId12"/>
    <p:sldId id="272" r:id="rId13"/>
    <p:sldId id="267" r:id="rId14"/>
    <p:sldId id="271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350838"/>
            <a:ext cx="1008061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080119"/>
          </a:xfrm>
        </p:spPr>
        <p:txBody>
          <a:bodyPr>
            <a:noAutofit/>
          </a:bodyPr>
          <a:lstStyle/>
          <a:p>
            <a:r>
              <a:rPr lang="ru-RU" sz="2000" b="1" dirty="0"/>
              <a:t>Муниципальное бюджетное учреждение дополнительного образования «Дворец творчества детей и молодежи имени Добробабиной А.П. </a:t>
            </a:r>
            <a:r>
              <a:rPr lang="ru-RU" sz="2000" b="1" dirty="0" smtClean="0"/>
              <a:t>города </a:t>
            </a:r>
            <a:r>
              <a:rPr lang="ru-RU" sz="2000" b="1" dirty="0"/>
              <a:t>Белово»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276872"/>
            <a:ext cx="8208912" cy="45811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Методы </a:t>
            </a:r>
            <a:r>
              <a:rPr lang="ru-RU" b="1" dirty="0">
                <a:solidFill>
                  <a:schemeClr val="tx1"/>
                </a:solidFill>
              </a:rPr>
              <a:t>и приемы при формировании мотивации </a:t>
            </a:r>
            <a:r>
              <a:rPr lang="ru-RU" b="1" dirty="0" smtClean="0">
                <a:solidFill>
                  <a:schemeClr val="tx1"/>
                </a:solidFill>
              </a:rPr>
              <a:t>учащихся </a:t>
            </a:r>
            <a:r>
              <a:rPr lang="ru-RU" b="1" dirty="0">
                <a:solidFill>
                  <a:schemeClr val="tx1"/>
                </a:solidFill>
              </a:rPr>
              <a:t>на занятиях по </a:t>
            </a:r>
            <a:r>
              <a:rPr lang="ru-RU" b="1" dirty="0" smtClean="0">
                <a:solidFill>
                  <a:schemeClr val="tx1"/>
                </a:solidFill>
              </a:rPr>
              <a:t>робототехнике</a:t>
            </a:r>
          </a:p>
          <a:p>
            <a:endParaRPr lang="ru-RU" b="1" dirty="0" smtClean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Дорофеева Ирина Ивановна,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педагог дополнительного образования</a:t>
            </a:r>
            <a:endParaRPr lang="ru-RU" sz="2400" b="1" dirty="0">
              <a:solidFill>
                <a:schemeClr val="tx1"/>
              </a:solidFill>
            </a:endParaRPr>
          </a:p>
          <a:p>
            <a:pPr algn="r"/>
            <a:endParaRPr lang="ru-RU" sz="1800" b="1" dirty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ru-RU" sz="2000" b="1" dirty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ru-RU" sz="2000" b="1" dirty="0" smtClean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ru-RU" sz="2000" b="1" dirty="0" smtClean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ru-RU" sz="2000" b="1" dirty="0" smtClean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0044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7491" y="-315416"/>
            <a:ext cx="1008061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018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Прием «Верно – неверно»</a:t>
            </a:r>
            <a:endParaRPr lang="ru-RU" sz="3200" b="1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716016" y="1484784"/>
            <a:ext cx="4038600" cy="452596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Верно </a:t>
            </a:r>
            <a:r>
              <a:rPr lang="ru-RU" dirty="0"/>
              <a:t>или неверно, что </a:t>
            </a:r>
            <a:r>
              <a:rPr lang="ru-RU" dirty="0" err="1"/>
              <a:t>СмартХаб</a:t>
            </a:r>
            <a:r>
              <a:rPr lang="ru-RU" dirty="0"/>
              <a:t> - является сердцем любой модели, контролируя работу датчиков и моторов. </a:t>
            </a:r>
            <a:endParaRPr lang="ru-RU" dirty="0" smtClean="0"/>
          </a:p>
          <a:p>
            <a:pPr algn="just"/>
            <a:r>
              <a:rPr lang="ru-RU" dirty="0" smtClean="0"/>
              <a:t>Верно </a:t>
            </a:r>
            <a:r>
              <a:rPr lang="ru-RU" dirty="0"/>
              <a:t>или неверно, что при программировании модели сначала нужно установить блок «начало», задать мощность мотора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170" name="Picture 2" descr="C:\Users\IRINA\Desktop\МАН\C4ymX-TWX2I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6" r="7771"/>
          <a:stretch/>
        </p:blipFill>
        <p:spPr bwMode="auto">
          <a:xfrm>
            <a:off x="251520" y="1704109"/>
            <a:ext cx="2705472" cy="190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IRINA\Desktop\МАН\Attachments_dorofeeva.irina66@yandex.ru_2021-11-22_15-43-28\IMG_20211122_1123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5" b="14325"/>
          <a:stretch/>
        </p:blipFill>
        <p:spPr bwMode="auto">
          <a:xfrm>
            <a:off x="3289707" y="4598056"/>
            <a:ext cx="1533046" cy="1934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IRINA\Desktop\МАН\smartkhab-wedo-2-0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675" y="2348880"/>
            <a:ext cx="1259632" cy="1259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IRINA\Desktop\МАН\IMG_20200921_1119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98055"/>
            <a:ext cx="2683729" cy="198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07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610" y="-713823"/>
            <a:ext cx="9934732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Прием «Соревнование» и «Поощрение»</a:t>
            </a:r>
            <a:endParaRPr lang="ru-RU" sz="3200" b="1" dirty="0"/>
          </a:p>
        </p:txBody>
      </p:sp>
      <p:pic>
        <p:nvPicPr>
          <p:cNvPr id="8194" name="Picture 2" descr="C:\Users\IRINA\Desktop\МАН\IMG_20211018_1408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50" y="1453238"/>
            <a:ext cx="2630433" cy="195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IRINA\Desktop\МАН\IMG_20211018_1411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020" y="4424948"/>
            <a:ext cx="2553508" cy="1893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IRINA\Desktop\МАН\4qT2gJDvhYU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068" y="1340768"/>
            <a:ext cx="2300064" cy="256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IRINA\Desktop\МАН\IMG_20211012_1206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201" y="1484783"/>
            <a:ext cx="2630432" cy="195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IRINA\Desktop\МАН\4iLhlcl0u7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8" t="20436" r="15074" b="22731"/>
          <a:stretch/>
        </p:blipFill>
        <p:spPr bwMode="auto">
          <a:xfrm>
            <a:off x="3324288" y="4437112"/>
            <a:ext cx="2862237" cy="199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IRINA\Desktop\МАН\Attachments_dorofeeva.irina66@yandex.ru_2021-11-19_12-34-54\IMG_20211115_11552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7" t="8133" r="-166"/>
          <a:stretch/>
        </p:blipFill>
        <p:spPr bwMode="auto">
          <a:xfrm rot="5400000">
            <a:off x="587709" y="4172930"/>
            <a:ext cx="199191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07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IRINA\Desktop\МАН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13466"/>
            <a:ext cx="10105901" cy="684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451" y="980728"/>
            <a:ext cx="8229600" cy="6101109"/>
          </a:xfrm>
        </p:spPr>
        <p:txBody>
          <a:bodyPr/>
          <a:lstStyle/>
          <a:p>
            <a:pPr marL="0" indent="0" algn="r">
              <a:buNone/>
            </a:pPr>
            <a:r>
              <a:rPr lang="ru-RU" b="1" dirty="0" smtClean="0"/>
              <a:t>«</a:t>
            </a:r>
            <a:r>
              <a:rPr lang="ru-RU" b="1" dirty="0"/>
              <a:t>Если ребенок не научится сам ничего творить, то в жизни он всегда будет только подражать и копировать</a:t>
            </a:r>
            <a:r>
              <a:rPr lang="ru-RU" b="1" dirty="0" smtClean="0"/>
              <a:t>»</a:t>
            </a:r>
          </a:p>
          <a:p>
            <a:pPr marL="0" indent="0" algn="r">
              <a:buNone/>
            </a:pPr>
            <a:r>
              <a:rPr lang="ru-RU" b="1" dirty="0" smtClean="0"/>
              <a:t> </a:t>
            </a:r>
            <a:r>
              <a:rPr lang="ru-RU" b="1" dirty="0"/>
              <a:t>Лев Николаевич </a:t>
            </a:r>
            <a:r>
              <a:rPr lang="ru-RU" b="1" dirty="0" smtClean="0"/>
              <a:t>Толстой</a:t>
            </a:r>
          </a:p>
          <a:p>
            <a:pPr marL="0" indent="0">
              <a:buNone/>
            </a:pPr>
            <a:r>
              <a:rPr lang="ru-RU" b="1" dirty="0" smtClean="0"/>
              <a:t>  </a:t>
            </a:r>
          </a:p>
          <a:p>
            <a:pPr marL="0" indent="0">
              <a:buNone/>
            </a:pPr>
            <a:r>
              <a:rPr lang="ru-RU" b="1" dirty="0" smtClean="0"/>
              <a:t> «</a:t>
            </a:r>
            <a:r>
              <a:rPr lang="ru-RU" b="1" dirty="0"/>
              <a:t>Конструируя, ребенок действует, как зодчий, возводящий здание собственного интеллекта</a:t>
            </a:r>
            <a:r>
              <a:rPr lang="ru-RU" b="1" dirty="0" smtClean="0"/>
              <a:t>».</a:t>
            </a:r>
            <a:r>
              <a:rPr lang="ru-RU" b="1" dirty="0"/>
              <a:t>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Жан </a:t>
            </a:r>
            <a:r>
              <a:rPr lang="ru-RU" b="1" dirty="0"/>
              <a:t>Пиаже </a:t>
            </a:r>
          </a:p>
        </p:txBody>
      </p:sp>
      <p:pic>
        <p:nvPicPr>
          <p:cNvPr id="6146" name="Picture 2" descr="C:\Users\IRINA\Desktop\МАН\6q4R1K_QVu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55" y="2132856"/>
            <a:ext cx="2257185" cy="167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IRINA\Desktop\МАН\IMG_20211012_1233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456" y="4714789"/>
            <a:ext cx="2441928" cy="181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79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1861" y="0"/>
            <a:ext cx="1008061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Рефлексия </a:t>
            </a:r>
            <a:br>
              <a:rPr lang="ru-RU" sz="3200" b="1" dirty="0" smtClean="0"/>
            </a:br>
            <a:r>
              <a:rPr lang="ru-RU" sz="3200" b="1" dirty="0" smtClean="0"/>
              <a:t>Прием «Светофор», «Смайлик»</a:t>
            </a:r>
            <a:endParaRPr lang="ru-RU" sz="3200" b="1" dirty="0"/>
          </a:p>
        </p:txBody>
      </p:sp>
      <p:pic>
        <p:nvPicPr>
          <p:cNvPr id="3074" name="Picture 2" descr="C:\Users\IRINA\Desktop\МАН\p78miQye_8Q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2898462" cy="381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IRINA\Desktop\МАН\IMG_20211213_131633_BURST001_COV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669" y="4154567"/>
            <a:ext cx="3650621" cy="270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IRINA\Desktop\МАН\IMG_20211213_1334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38"/>
          <a:stretch/>
        </p:blipFill>
        <p:spPr bwMode="auto">
          <a:xfrm>
            <a:off x="4499992" y="1556791"/>
            <a:ext cx="3749976" cy="240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77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IRINA\Desktop\МАН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9885" y="13467"/>
            <a:ext cx="10105901" cy="684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/>
              <a:t>«Если ребенок не видит успехов в своем труде, огонек жажды знаний гаснет, в детском сердце образуется льдинка, которую не растопить никакими стараниями до тех пор, пока огонек опять не </a:t>
            </a:r>
            <a:r>
              <a:rPr lang="ru-RU" b="1" dirty="0" smtClean="0"/>
              <a:t>загорится, а </a:t>
            </a:r>
            <a:r>
              <a:rPr lang="ru-RU" b="1" dirty="0"/>
              <a:t>зажечь его вторично — ой, как трудно</a:t>
            </a:r>
            <a:r>
              <a:rPr lang="ru-RU" b="1" dirty="0" smtClean="0"/>
              <a:t>!» </a:t>
            </a:r>
            <a:endParaRPr lang="ru-RU" b="1" dirty="0"/>
          </a:p>
          <a:p>
            <a:pPr marL="0" indent="0" algn="r">
              <a:buNone/>
            </a:pPr>
            <a:r>
              <a:rPr lang="ru-RU" b="1" dirty="0" smtClean="0"/>
              <a:t>Василий </a:t>
            </a:r>
            <a:r>
              <a:rPr lang="ru-RU" b="1" dirty="0"/>
              <a:t>Сухомлинский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57" y="4293096"/>
            <a:ext cx="2755755" cy="2030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25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309" y="-350837"/>
            <a:ext cx="1008061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080119"/>
          </a:xfrm>
        </p:spPr>
        <p:txBody>
          <a:bodyPr>
            <a:noAutofit/>
          </a:bodyPr>
          <a:lstStyle/>
          <a:p>
            <a:r>
              <a:rPr lang="ru-RU" sz="2000" b="1" dirty="0"/>
              <a:t>Муниципальное бюджетное учреждение дополнительного образования «Дворец творчества детей и молодежи имени Добробабиной А.П. </a:t>
            </a:r>
            <a:r>
              <a:rPr lang="ru-RU" sz="2000" b="1" dirty="0" smtClean="0"/>
              <a:t>города </a:t>
            </a:r>
            <a:r>
              <a:rPr lang="ru-RU" sz="2000" b="1" dirty="0"/>
              <a:t>Белово»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276872"/>
            <a:ext cx="7992888" cy="45811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Методы </a:t>
            </a:r>
            <a:r>
              <a:rPr lang="ru-RU" b="1" dirty="0">
                <a:solidFill>
                  <a:schemeClr val="tx1"/>
                </a:solidFill>
              </a:rPr>
              <a:t>и приемы при формировании мотивации </a:t>
            </a:r>
            <a:r>
              <a:rPr lang="ru-RU" b="1" dirty="0" smtClean="0">
                <a:solidFill>
                  <a:schemeClr val="tx1"/>
                </a:solidFill>
              </a:rPr>
              <a:t>учащихся </a:t>
            </a:r>
            <a:r>
              <a:rPr lang="ru-RU" b="1" dirty="0">
                <a:solidFill>
                  <a:schemeClr val="tx1"/>
                </a:solidFill>
              </a:rPr>
              <a:t>на занятиях по </a:t>
            </a:r>
            <a:r>
              <a:rPr lang="ru-RU" b="1" dirty="0" smtClean="0">
                <a:solidFill>
                  <a:schemeClr val="tx1"/>
                </a:solidFill>
              </a:rPr>
              <a:t>робототехнике</a:t>
            </a:r>
          </a:p>
          <a:p>
            <a:endParaRPr lang="ru-RU" b="1" dirty="0">
              <a:solidFill>
                <a:schemeClr val="tx1"/>
              </a:solidFill>
            </a:endParaRPr>
          </a:p>
          <a:p>
            <a:pPr algn="r"/>
            <a:endParaRPr lang="ru-RU" sz="2000" b="1" dirty="0" smtClean="0">
              <a:solidFill>
                <a:schemeClr val="tx1"/>
              </a:solidFill>
            </a:endParaRPr>
          </a:p>
          <a:p>
            <a:pPr algn="r"/>
            <a:endParaRPr lang="ru-RU" sz="2000" b="1" dirty="0">
              <a:solidFill>
                <a:schemeClr val="tx1"/>
              </a:solidFill>
            </a:endParaRP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Дорофеева Ирина Ивановна,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педагог дополнительного образования</a:t>
            </a:r>
            <a:endParaRPr lang="ru-RU" sz="2400" b="1" dirty="0">
              <a:solidFill>
                <a:schemeClr val="tx1"/>
              </a:solidFill>
            </a:endParaRPr>
          </a:p>
          <a:p>
            <a:pPr algn="r"/>
            <a:endParaRPr lang="ru-RU" sz="2000" b="1" dirty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ru-RU" sz="2000" b="1" dirty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ru-RU" sz="2000" b="1" dirty="0" smtClean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ru-RU" sz="2000" b="1" dirty="0" smtClean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ru-RU" sz="2000" b="1" dirty="0" smtClean="0">
              <a:solidFill>
                <a:schemeClr val="tx1"/>
              </a:solidFill>
            </a:endParaRPr>
          </a:p>
          <a:p>
            <a:pPr>
              <a:spcAft>
                <a:spcPts val="0"/>
              </a:spcAft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3269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309" y="-350837"/>
            <a:ext cx="1008061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Критерии, от которых зависит успех занятия: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правильно поставленная </a:t>
            </a:r>
          </a:p>
          <a:p>
            <a:pPr marL="0" indent="0" algn="just">
              <a:buNone/>
            </a:pPr>
            <a:r>
              <a:rPr lang="ru-RU" dirty="0" smtClean="0"/>
              <a:t>    цель учебного занятия;</a:t>
            </a:r>
          </a:p>
          <a:p>
            <a:pPr algn="just"/>
            <a:r>
              <a:rPr lang="ru-RU" dirty="0" smtClean="0"/>
              <a:t>четко продуманные </a:t>
            </a:r>
          </a:p>
          <a:p>
            <a:pPr marL="0" indent="0" algn="just">
              <a:buNone/>
            </a:pPr>
            <a:r>
              <a:rPr lang="ru-RU" dirty="0" smtClean="0"/>
              <a:t>     этапы занятия;</a:t>
            </a:r>
          </a:p>
          <a:p>
            <a:pPr algn="just"/>
            <a:r>
              <a:rPr lang="ru-RU" dirty="0" smtClean="0"/>
              <a:t>занятие должно мотивировать на дальнейшую учебную деятельность;</a:t>
            </a:r>
          </a:p>
          <a:p>
            <a:pPr algn="just"/>
            <a:r>
              <a:rPr lang="ru-RU" dirty="0" smtClean="0"/>
              <a:t>создание благоприятной психологической атмосферы;</a:t>
            </a:r>
          </a:p>
          <a:p>
            <a:pPr algn="just"/>
            <a:r>
              <a:rPr lang="ru-RU" dirty="0" smtClean="0"/>
              <a:t>методическое обеспечение и материально-техническое оснащение занятия.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2" descr="https://online.uspu.ru/images/courses-other/ped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9" t="4618" r="14892"/>
          <a:stretch/>
        </p:blipFill>
        <p:spPr bwMode="auto">
          <a:xfrm>
            <a:off x="5292080" y="1186829"/>
            <a:ext cx="3528392" cy="200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22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IRINA\Desktop\МАН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284163"/>
            <a:ext cx="9793088" cy="714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Организационный </a:t>
            </a:r>
            <a:r>
              <a:rPr lang="ru-RU" sz="3200" b="1" dirty="0"/>
              <a:t>момент</a:t>
            </a:r>
            <a:br>
              <a:rPr lang="ru-RU" sz="3200" b="1" dirty="0"/>
            </a:br>
            <a:r>
              <a:rPr lang="ru-RU" sz="2800" b="1" dirty="0"/>
              <a:t>Техника безопасности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250704" cy="63976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Робот  Маруся 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64088" y="1535113"/>
            <a:ext cx="3322712" cy="63976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Робот  Петрович  </a:t>
            </a:r>
            <a:endParaRPr lang="ru-RU" sz="2800" dirty="0"/>
          </a:p>
        </p:txBody>
      </p:sp>
      <p:pic>
        <p:nvPicPr>
          <p:cNvPr id="8" name="Picture 3" descr="C:\Users\IRINA\Desktop\МАН\iHnEShwxcJo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0"/>
          <a:stretch/>
        </p:blipFill>
        <p:spPr bwMode="auto">
          <a:xfrm>
            <a:off x="1187624" y="2420888"/>
            <a:ext cx="2016224" cy="225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IRINA\Desktop\МАН\cmfypjWd4yM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76872"/>
            <a:ext cx="2016224" cy="225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IRINA\Desktop\МАН\IMG_20211213_1315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4805599"/>
            <a:ext cx="2774241" cy="1896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IRINA\Desktop\МАН\IMG_20211213_1339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05599"/>
            <a:ext cx="2592288" cy="192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1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309" y="-350837"/>
            <a:ext cx="1008061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Прием «Разгадывание загадок, ребусов»</a:t>
            </a:r>
            <a:endParaRPr lang="ru-RU" sz="32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1772815"/>
            <a:ext cx="4320480" cy="446449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smtClean="0"/>
              <a:t>Загадка</a:t>
            </a:r>
            <a:endParaRPr lang="ru-RU" b="1" dirty="0"/>
          </a:p>
          <a:p>
            <a:pPr marL="0" indent="0">
              <a:buNone/>
            </a:pPr>
            <a:r>
              <a:rPr lang="ru-RU" dirty="0" smtClean="0"/>
              <a:t>Быстрота перемещения</a:t>
            </a:r>
          </a:p>
          <a:p>
            <a:pPr marL="0" indent="0">
              <a:buNone/>
            </a:pPr>
            <a:r>
              <a:rPr lang="ru-RU" dirty="0" smtClean="0"/>
              <a:t>Созвучна слову «ускорение»</a:t>
            </a:r>
          </a:p>
          <a:p>
            <a:pPr marL="0" indent="0">
              <a:buNone/>
            </a:pPr>
            <a:r>
              <a:rPr lang="ru-RU" dirty="0" smtClean="0"/>
              <a:t>Ответьте, дети, мне сейчас</a:t>
            </a:r>
          </a:p>
          <a:p>
            <a:pPr marL="0" indent="0">
              <a:buNone/>
            </a:pPr>
            <a:r>
              <a:rPr lang="ru-RU" dirty="0" smtClean="0"/>
              <a:t>Что значит 60 км в час?</a:t>
            </a:r>
          </a:p>
          <a:p>
            <a:pPr marL="0" indent="0">
              <a:buNone/>
            </a:pPr>
            <a:r>
              <a:rPr lang="ru-RU" dirty="0" smtClean="0"/>
              <a:t>(Скорость)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6" name="Picture 4" descr="C:\Users\IRINA\Desktop\МАН\l-bz5YdOwZ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0030"/>
            <a:ext cx="2202541" cy="3105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IRINA\Desktop\МАН\qKbvos8rrmQ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1268760"/>
            <a:ext cx="2160240" cy="304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IRINA\Desktop\МАН\IMG_20211213_1332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321" y="4481736"/>
            <a:ext cx="3204909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05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309" y="-350837"/>
            <a:ext cx="1008061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Прием «Это интересно…»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427168" cy="4525963"/>
          </a:xfrm>
        </p:spPr>
        <p:txBody>
          <a:bodyPr/>
          <a:lstStyle/>
          <a:p>
            <a:pPr algn="just"/>
            <a:r>
              <a:rPr lang="ru-RU" dirty="0" smtClean="0"/>
              <a:t>«А вы знаете, что…»              </a:t>
            </a:r>
          </a:p>
          <a:p>
            <a:pPr algn="just"/>
            <a:r>
              <a:rPr lang="ru-RU" dirty="0" smtClean="0"/>
              <a:t>«А как вы думаете…»</a:t>
            </a:r>
          </a:p>
          <a:p>
            <a:pPr marL="0" indent="0" algn="just">
              <a:buNone/>
            </a:pPr>
            <a:r>
              <a:rPr lang="ru-RU" i="1" dirty="0" smtClean="0"/>
              <a:t>Например, а вы знаете, что размеры самого маленького робота не превышают песчинку, этот робот помогает при операции на сердце человека.</a:t>
            </a:r>
            <a:endParaRPr lang="ru-RU" i="1" dirty="0"/>
          </a:p>
        </p:txBody>
      </p:sp>
      <p:pic>
        <p:nvPicPr>
          <p:cNvPr id="4098" name="Picture 2" descr="C:\Users\IRINA\Desktop\МАН\пузыри-28427160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73"/>
          <a:stretch/>
        </p:blipFill>
        <p:spPr bwMode="auto">
          <a:xfrm>
            <a:off x="2915816" y="4437112"/>
            <a:ext cx="3636912" cy="2265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7" descr="https://fsd.multiurok.ru/html/2021/09/30/s_6155d75b40cd6/phpx1EKgd_Plan-vospitatelnoj-raboty_html_e5782079542d9c14.jpg"/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2" r="2707"/>
          <a:stretch/>
        </p:blipFill>
        <p:spPr bwMode="auto">
          <a:xfrm>
            <a:off x="6202791" y="1096469"/>
            <a:ext cx="2689689" cy="1584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7550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16" y="-20105"/>
            <a:ext cx="1008061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Основная часть занятия</a:t>
            </a:r>
            <a:br>
              <a:rPr lang="ru-RU" sz="3200" b="1" dirty="0" smtClean="0"/>
            </a:br>
            <a:r>
              <a:rPr lang="ru-RU" sz="3200" b="1" dirty="0" smtClean="0"/>
              <a:t>Прием «Привлекательная цель»</a:t>
            </a:r>
            <a:endParaRPr lang="ru-RU" sz="3200" b="1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Вопрос: </a:t>
            </a:r>
          </a:p>
          <a:p>
            <a:pPr marL="0" indent="0">
              <a:buNone/>
            </a:pPr>
            <a:r>
              <a:rPr lang="ru-RU" dirty="0" smtClean="0"/>
              <a:t>- Какую роль сыграет датчик перемещения при конструировании гоночного автомобиля?</a:t>
            </a:r>
            <a:endParaRPr lang="ru-RU" dirty="0"/>
          </a:p>
        </p:txBody>
      </p:sp>
      <p:pic>
        <p:nvPicPr>
          <p:cNvPr id="1028" name="Picture 4" descr="C:\Users\IRINA\Desktop\МАН\large_egdupd5818a4780fdb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09" y="1916832"/>
            <a:ext cx="3178696" cy="223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IRINA\Desktop\МАН\st-10099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09" y="4509120"/>
            <a:ext cx="320035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IRINA\Desktop\МАН\0t7CZVt4Bo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93" y="4172094"/>
            <a:ext cx="4242395" cy="314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74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686720"/>
            <a:ext cx="1008061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36815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Прием «Использование ИКТ»</a:t>
            </a:r>
            <a:endParaRPr lang="ru-RU" sz="3200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Видеоролики</a:t>
            </a:r>
          </a:p>
          <a:p>
            <a:r>
              <a:rPr lang="ru-RU" dirty="0" smtClean="0"/>
              <a:t>Мультфильмы</a:t>
            </a:r>
          </a:p>
          <a:p>
            <a:r>
              <a:rPr lang="ru-RU" dirty="0" smtClean="0"/>
              <a:t>Презентации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798" y="1412776"/>
            <a:ext cx="4283075" cy="425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948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595" y="-733042"/>
            <a:ext cx="1008061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Прием «Физкультминутка»</a:t>
            </a:r>
            <a:endParaRPr lang="ru-RU" sz="3200" b="1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2114406" y="1340768"/>
            <a:ext cx="5769962" cy="4965524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4500" dirty="0" err="1"/>
              <a:t>Лего</a:t>
            </a:r>
            <a:r>
              <a:rPr lang="ru-RU" sz="4500" dirty="0"/>
              <a:t> – умная игра (пальчики сжимаем) </a:t>
            </a:r>
          </a:p>
          <a:p>
            <a:pPr marL="0" indent="0" algn="ctr">
              <a:buNone/>
            </a:pPr>
            <a:r>
              <a:rPr lang="ru-RU" sz="4500" dirty="0"/>
              <a:t>Завлекательна, хитра (руки в стороны). </a:t>
            </a:r>
          </a:p>
          <a:p>
            <a:pPr marL="0" indent="0" algn="ctr">
              <a:buNone/>
            </a:pPr>
            <a:r>
              <a:rPr lang="ru-RU" sz="4500" dirty="0"/>
              <a:t>Интересно здесь играть (круговорот рук) </a:t>
            </a:r>
          </a:p>
          <a:p>
            <a:pPr marL="0" indent="0" algn="ctr">
              <a:buNone/>
            </a:pPr>
            <a:r>
              <a:rPr lang="ru-RU" sz="4500" dirty="0"/>
              <a:t>Строить, составлять, искать </a:t>
            </a:r>
            <a:endParaRPr lang="ru-RU" sz="4500" dirty="0" smtClean="0"/>
          </a:p>
          <a:p>
            <a:pPr marL="0" indent="0" algn="ctr">
              <a:buNone/>
            </a:pPr>
            <a:r>
              <a:rPr lang="ru-RU" sz="4500" dirty="0" smtClean="0"/>
              <a:t>(</a:t>
            </a:r>
            <a:r>
              <a:rPr lang="ru-RU" sz="4500" dirty="0"/>
              <a:t>кулачок на кулачок, хлопок) </a:t>
            </a:r>
          </a:p>
          <a:p>
            <a:pPr marL="0" indent="0" algn="ctr">
              <a:buNone/>
            </a:pPr>
            <a:r>
              <a:rPr lang="ru-RU" sz="4500" dirty="0"/>
              <a:t>Приглашаю всех друзей </a:t>
            </a:r>
            <a:endParaRPr lang="ru-RU" sz="4500" dirty="0" smtClean="0"/>
          </a:p>
          <a:p>
            <a:pPr marL="0" indent="0" algn="ctr">
              <a:buNone/>
            </a:pPr>
            <a:r>
              <a:rPr lang="ru-RU" sz="4500" dirty="0" smtClean="0"/>
              <a:t>(</a:t>
            </a:r>
            <a:r>
              <a:rPr lang="ru-RU" sz="4500" dirty="0"/>
              <a:t>руками зовем к себе)</a:t>
            </a:r>
          </a:p>
          <a:p>
            <a:pPr marL="0" indent="0" algn="ctr">
              <a:buNone/>
            </a:pPr>
            <a:r>
              <a:rPr lang="ru-RU" sz="4500" dirty="0"/>
              <a:t> «</a:t>
            </a:r>
            <a:r>
              <a:rPr lang="ru-RU" sz="4500" dirty="0" err="1"/>
              <a:t>Лего</a:t>
            </a:r>
            <a:r>
              <a:rPr lang="ru-RU" sz="4500" dirty="0"/>
              <a:t>» собирать скорей. </a:t>
            </a:r>
          </a:p>
          <a:p>
            <a:pPr marL="0" indent="0" algn="ctr">
              <a:buNone/>
            </a:pPr>
            <a:r>
              <a:rPr lang="ru-RU" sz="4500" dirty="0"/>
              <a:t>Тут и взрослым интересно </a:t>
            </a:r>
            <a:endParaRPr lang="ru-RU" sz="4500" dirty="0" smtClean="0"/>
          </a:p>
          <a:p>
            <a:pPr marL="0" indent="0" algn="ctr">
              <a:buNone/>
            </a:pPr>
            <a:r>
              <a:rPr lang="ru-RU" sz="4500" dirty="0" smtClean="0"/>
              <a:t>(</a:t>
            </a:r>
            <a:r>
              <a:rPr lang="ru-RU" sz="4500" dirty="0"/>
              <a:t>прыжки на месте)</a:t>
            </a:r>
          </a:p>
          <a:p>
            <a:pPr marL="0" indent="0" algn="ctr">
              <a:buNone/>
            </a:pPr>
            <a:r>
              <a:rPr lang="ru-RU" sz="4500" dirty="0"/>
              <a:t> В «</a:t>
            </a:r>
            <a:r>
              <a:rPr lang="ru-RU" sz="4500" dirty="0" err="1"/>
              <a:t>Лего</a:t>
            </a:r>
            <a:r>
              <a:rPr lang="ru-RU" sz="4500" dirty="0"/>
              <a:t>» поиграть полезно.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C:\Users\IRINA\Desktop\МАН\img46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4" t="17089" r="1887" b="16993"/>
          <a:stretch/>
        </p:blipFill>
        <p:spPr bwMode="auto">
          <a:xfrm>
            <a:off x="611559" y="3092760"/>
            <a:ext cx="1816513" cy="2640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IRINA\Desktop\МАН\img1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26" t="24647" r="7575" b="14344"/>
          <a:stretch/>
        </p:blipFill>
        <p:spPr bwMode="auto">
          <a:xfrm>
            <a:off x="7452320" y="2585508"/>
            <a:ext cx="1354663" cy="293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68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IRINA\Desktop\Новая папка\1625212612_11-kartinkin-com-p-robototekhnika-fon-krasivie-foni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961" y="-337660"/>
            <a:ext cx="10080618" cy="755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9713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Прием «Кроссворд и </a:t>
            </a:r>
            <a:r>
              <a:rPr lang="ru-RU" sz="3200" b="1" dirty="0" err="1" smtClean="0"/>
              <a:t>филворд</a:t>
            </a:r>
            <a:r>
              <a:rPr lang="ru-RU" sz="3200" b="1" dirty="0" smtClean="0"/>
              <a:t>»</a:t>
            </a:r>
            <a:endParaRPr lang="ru-RU" sz="3200" b="1" dirty="0"/>
          </a:p>
        </p:txBody>
      </p:sp>
      <p:pic>
        <p:nvPicPr>
          <p:cNvPr id="7" name="Picture 2" descr="C:\Users\IRINA\Desktop\МАН\Ru9U6m6AcM8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354086" y="4294512"/>
            <a:ext cx="2849761" cy="200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IRINA\Desktop\МАН\Ru9U6m6AcM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8" b="51923"/>
          <a:stretch/>
        </p:blipFill>
        <p:spPr bwMode="auto">
          <a:xfrm>
            <a:off x="3597332" y="2903663"/>
            <a:ext cx="1818032" cy="172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IRINA\Desktop\МАН\YQIFNcOopD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87" y="1712814"/>
            <a:ext cx="2849761" cy="205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IRINA\Desktop\МАН\xMOQGRLRYu8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22"/>
          <a:stretch/>
        </p:blipFill>
        <p:spPr bwMode="auto">
          <a:xfrm>
            <a:off x="5849847" y="1727156"/>
            <a:ext cx="2743285" cy="204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IRINA\Desktop\МАН\xMOQGRLRYu8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3" t="62962" r="18127" b="4195"/>
          <a:stretch/>
        </p:blipFill>
        <p:spPr bwMode="auto">
          <a:xfrm>
            <a:off x="5780413" y="4365104"/>
            <a:ext cx="2812719" cy="190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03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436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Муниципальное бюджетное учреждение дополнительного образования «Дворец творчества детей и молодежи имени Добробабиной А.П. города Белово»</vt:lpstr>
      <vt:lpstr>Критерии, от которых зависит успех занятия:</vt:lpstr>
      <vt:lpstr>Организационный момент Техника безопасности</vt:lpstr>
      <vt:lpstr>Прием «Разгадывание загадок, ребусов»</vt:lpstr>
      <vt:lpstr>Прием «Это интересно…»</vt:lpstr>
      <vt:lpstr>Основная часть занятия Прием «Привлекательная цель»</vt:lpstr>
      <vt:lpstr>Прием «Использование ИКТ»</vt:lpstr>
      <vt:lpstr>Прием «Физкультминутка»</vt:lpstr>
      <vt:lpstr>Прием «Кроссворд и филворд»</vt:lpstr>
      <vt:lpstr>Прием «Верно – неверно»</vt:lpstr>
      <vt:lpstr>Прием «Соревнование» и «Поощрение»</vt:lpstr>
      <vt:lpstr>Презентация PowerPoint</vt:lpstr>
      <vt:lpstr>Рефлексия  Прием «Светофор», «Смайлик»</vt:lpstr>
      <vt:lpstr>Презентация PowerPoint</vt:lpstr>
      <vt:lpstr>Муниципальное бюджетное учреждение дополнительного образования «Дворец творчества детей и молодежи имени Добробабиной А.П. города Белово»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ИРИНА</cp:lastModifiedBy>
  <cp:revision>42</cp:revision>
  <dcterms:created xsi:type="dcterms:W3CDTF">2021-12-14T02:35:03Z</dcterms:created>
  <dcterms:modified xsi:type="dcterms:W3CDTF">2021-12-20T08:19:08Z</dcterms:modified>
</cp:coreProperties>
</file>