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0" r:id="rId3"/>
    <p:sldId id="261" r:id="rId4"/>
    <p:sldId id="262" r:id="rId5"/>
    <p:sldId id="259" r:id="rId6"/>
    <p:sldId id="269" r:id="rId7"/>
    <p:sldId id="271" r:id="rId8"/>
    <p:sldId id="270" r:id="rId9"/>
    <p:sldId id="267" r:id="rId10"/>
    <p:sldId id="265" r:id="rId11"/>
    <p:sldId id="274" r:id="rId12"/>
    <p:sldId id="275" r:id="rId13"/>
    <p:sldId id="276" r:id="rId14"/>
    <p:sldId id="277" r:id="rId15"/>
    <p:sldId id="278" r:id="rId16"/>
    <p:sldId id="280" r:id="rId17"/>
    <p:sldId id="281" r:id="rId18"/>
    <p:sldId id="283" r:id="rId19"/>
    <p:sldId id="28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7" autoAdjust="0"/>
    <p:restoredTop sz="94660"/>
  </p:normalViewPr>
  <p:slideViewPr>
    <p:cSldViewPr>
      <p:cViewPr varScale="1">
        <p:scale>
          <a:sx n="38" d="100"/>
          <a:sy n="38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-265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5E062-38E3-495B-B0CF-F6EC0E7DC8E3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26320E-4F2E-4579-9F80-A5024B2FA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8983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6320E-4F2E-4579-9F80-A5024B2FA91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661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6320E-4F2E-4579-9F80-A5024B2FA91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8309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Безнең туган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илебез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Татарстан,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ул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күпмилләтле дәүләт.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Хәзерге вакытта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аның территориясендә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115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милләт вәкиле яши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Республиканың иң зур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байлыгы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горурлыгы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Татарстан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халкы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Татарстан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җире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татар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халкының борынгы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тарихи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туган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иле.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Монда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күп кенә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башка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милләт вәкилләре үзләренең икенче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туган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илен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тапкан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Татар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халкы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гасырлар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дәвамында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рус, чуваш,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башкорт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мордва, удмурт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һәм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башка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халыклар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белән дус-тату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яшәгән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Татарстан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халыкларының үзара дус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тату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яшәве бөтен дөнья өчен толерантлык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үрнәге булып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тора.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Халыклар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арасында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дуслык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бәйләнешләрен ныгытуда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бәйрәмнәрнең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роле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зур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чөнки алар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аша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халыклар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бер-берсенең мәдәнияте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яшәү рәвеше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гореф-гадәте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йолаларын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өйрәнә һәм шулар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аша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бер-берсенә хөрмәт тәрбияли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үз итә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дуслыгын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ныгыта.Подробнее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http://zainsk-rt.ru/news/m%D3%99garif-%D2%BB%D3%99m-t%D3%99rbiya/tatarstan-duslyik-ile-rber-millt-anyi-gle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6320E-4F2E-4579-9F80-A5024B2FA91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121" t="2243" r="18107" b="1784"/>
          <a:stretch/>
        </p:blipFill>
        <p:spPr bwMode="auto">
          <a:xfrm>
            <a:off x="1547664" y="64477"/>
            <a:ext cx="604867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4648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56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Зульфия\Desktop\20170221-IMG_79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26" y="1866959"/>
            <a:ext cx="7470679" cy="41259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4758" y="476672"/>
            <a:ext cx="747067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54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Дуслык   белән   көчлебез!</a:t>
            </a:r>
            <a:endParaRPr lang="ru-RU" sz="5400" i="1" dirty="0">
              <a:ln w="18415" cmpd="sng">
                <a:solidFill>
                  <a:srgbClr val="000000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56673" y="5502805"/>
            <a:ext cx="8034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tt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tt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2" descr="C:\Users\Регина Мифтахова\Desktop\img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C:\Users\Регина Мифтахова\Desktop\img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6426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" y="0"/>
            <a:ext cx="1342776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5720" y="2000240"/>
            <a:ext cx="12930278" cy="440120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	</a:t>
            </a:r>
            <a:r>
              <a:rPr lang="ru-RU" sz="2800" b="1" dirty="0" err="1" smtClean="0">
                <a:latin typeface="Monotype Corsiva" pitchFamily="66" charset="0"/>
              </a:rPr>
              <a:t>Безнең туган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илебез</a:t>
            </a:r>
            <a:r>
              <a:rPr lang="ru-RU" sz="2800" b="1" dirty="0" smtClean="0">
                <a:latin typeface="Monotype Corsiva" pitchFamily="66" charset="0"/>
              </a:rPr>
              <a:t> - Татарстан, </a:t>
            </a:r>
            <a:r>
              <a:rPr lang="ru-RU" sz="2800" b="1" dirty="0" err="1" smtClean="0">
                <a:latin typeface="Monotype Corsiva" pitchFamily="66" charset="0"/>
              </a:rPr>
              <a:t>ул</a:t>
            </a:r>
            <a:r>
              <a:rPr lang="ru-RU" sz="2800" b="1" dirty="0" smtClean="0">
                <a:latin typeface="Monotype Corsiva" pitchFamily="66" charset="0"/>
              </a:rPr>
              <a:t> - </a:t>
            </a:r>
            <a:r>
              <a:rPr lang="ru-RU" sz="2800" b="1" dirty="0" err="1" smtClean="0">
                <a:latin typeface="Monotype Corsiva" pitchFamily="66" charset="0"/>
              </a:rPr>
              <a:t>күпмилләтле дәүләт.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Хәзерге вакытта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аның территориясендә </a:t>
            </a:r>
            <a:r>
              <a:rPr lang="ru-RU" sz="2800" b="1" dirty="0" smtClean="0">
                <a:latin typeface="Monotype Corsiva" pitchFamily="66" charset="0"/>
              </a:rPr>
              <a:t>173 </a:t>
            </a:r>
            <a:r>
              <a:rPr lang="ru-RU" sz="2800" b="1" dirty="0" err="1" smtClean="0">
                <a:latin typeface="Monotype Corsiva" pitchFamily="66" charset="0"/>
              </a:rPr>
              <a:t>милләт вәкиле яши</a:t>
            </a:r>
            <a:r>
              <a:rPr lang="ru-RU" sz="2800" b="1" dirty="0" smtClean="0">
                <a:latin typeface="Monotype Corsiva" pitchFamily="66" charset="0"/>
              </a:rPr>
              <a:t>. </a:t>
            </a:r>
            <a:r>
              <a:rPr lang="ru-RU" sz="2800" b="1" dirty="0" err="1" smtClean="0">
                <a:latin typeface="Monotype Corsiva" pitchFamily="66" charset="0"/>
              </a:rPr>
              <a:t>Республиканың иң зур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байлыгы</a:t>
            </a:r>
            <a:r>
              <a:rPr lang="ru-RU" sz="2800" b="1" dirty="0" smtClean="0">
                <a:latin typeface="Monotype Corsiva" pitchFamily="66" charset="0"/>
              </a:rPr>
              <a:t>, </a:t>
            </a:r>
            <a:r>
              <a:rPr lang="ru-RU" sz="2800" b="1" dirty="0" err="1" smtClean="0">
                <a:latin typeface="Monotype Corsiva" pitchFamily="66" charset="0"/>
              </a:rPr>
              <a:t>горурлыгы</a:t>
            </a:r>
            <a:r>
              <a:rPr lang="ru-RU" sz="2800" b="1" dirty="0" smtClean="0">
                <a:latin typeface="Monotype Corsiva" pitchFamily="66" charset="0"/>
              </a:rPr>
              <a:t> - Татарстан </a:t>
            </a:r>
            <a:r>
              <a:rPr lang="ru-RU" sz="2800" b="1" dirty="0" err="1" smtClean="0">
                <a:latin typeface="Monotype Corsiva" pitchFamily="66" charset="0"/>
              </a:rPr>
              <a:t>халкы</a:t>
            </a:r>
            <a:r>
              <a:rPr lang="ru-RU" sz="2800" b="1" dirty="0" smtClean="0">
                <a:latin typeface="Monotype Corsiva" pitchFamily="66" charset="0"/>
              </a:rPr>
              <a:t>. Татарстан </a:t>
            </a:r>
            <a:r>
              <a:rPr lang="ru-RU" sz="2800" b="1" dirty="0" err="1" smtClean="0">
                <a:latin typeface="Monotype Corsiva" pitchFamily="66" charset="0"/>
              </a:rPr>
              <a:t>җире </a:t>
            </a:r>
            <a:r>
              <a:rPr lang="ru-RU" sz="2800" b="1" dirty="0" smtClean="0">
                <a:latin typeface="Monotype Corsiva" pitchFamily="66" charset="0"/>
              </a:rPr>
              <a:t>- татар </a:t>
            </a:r>
            <a:r>
              <a:rPr lang="ru-RU" sz="2800" b="1" dirty="0" err="1" smtClean="0">
                <a:latin typeface="Monotype Corsiva" pitchFamily="66" charset="0"/>
              </a:rPr>
              <a:t>халкының борынгы</a:t>
            </a:r>
            <a:r>
              <a:rPr lang="ru-RU" sz="2800" b="1" dirty="0" smtClean="0">
                <a:latin typeface="Monotype Corsiva" pitchFamily="66" charset="0"/>
              </a:rPr>
              <a:t>, </a:t>
            </a:r>
            <a:r>
              <a:rPr lang="ru-RU" sz="2800" b="1" dirty="0" err="1" smtClean="0">
                <a:latin typeface="Monotype Corsiva" pitchFamily="66" charset="0"/>
              </a:rPr>
              <a:t>тарихи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туган</a:t>
            </a:r>
            <a:r>
              <a:rPr lang="ru-RU" sz="2800" b="1" dirty="0" smtClean="0">
                <a:latin typeface="Monotype Corsiva" pitchFamily="66" charset="0"/>
              </a:rPr>
              <a:t> иле. </a:t>
            </a:r>
            <a:r>
              <a:rPr lang="ru-RU" sz="2800" b="1" dirty="0" err="1" smtClean="0">
                <a:latin typeface="Monotype Corsiva" pitchFamily="66" charset="0"/>
              </a:rPr>
              <a:t>Монда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күп кенә </a:t>
            </a:r>
            <a:r>
              <a:rPr lang="ru-RU" sz="2800" b="1" dirty="0" smtClean="0">
                <a:latin typeface="Monotype Corsiva" pitchFamily="66" charset="0"/>
              </a:rPr>
              <a:t>башка </a:t>
            </a:r>
            <a:r>
              <a:rPr lang="ru-RU" sz="2800" b="1" dirty="0" err="1" smtClean="0">
                <a:latin typeface="Monotype Corsiva" pitchFamily="66" charset="0"/>
              </a:rPr>
              <a:t>милләт вәкилләре үзләренең икенче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туган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илен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тапкан</a:t>
            </a:r>
            <a:r>
              <a:rPr lang="ru-RU" sz="2800" b="1" dirty="0" smtClean="0">
                <a:latin typeface="Monotype Corsiva" pitchFamily="66" charset="0"/>
              </a:rPr>
              <a:t>. Татар </a:t>
            </a:r>
            <a:r>
              <a:rPr lang="ru-RU" sz="2800" b="1" dirty="0" err="1" smtClean="0">
                <a:latin typeface="Monotype Corsiva" pitchFamily="66" charset="0"/>
              </a:rPr>
              <a:t>халкы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гасырлар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дәвамында </a:t>
            </a:r>
            <a:r>
              <a:rPr lang="ru-RU" sz="2800" b="1" dirty="0" smtClean="0">
                <a:latin typeface="Monotype Corsiva" pitchFamily="66" charset="0"/>
              </a:rPr>
              <a:t>рус, чуваш, </a:t>
            </a:r>
            <a:r>
              <a:rPr lang="ru-RU" sz="2800" b="1" dirty="0" err="1" smtClean="0">
                <a:latin typeface="Monotype Corsiva" pitchFamily="66" charset="0"/>
              </a:rPr>
              <a:t>башкорт</a:t>
            </a:r>
            <a:r>
              <a:rPr lang="ru-RU" sz="2800" b="1" dirty="0" smtClean="0">
                <a:latin typeface="Monotype Corsiva" pitchFamily="66" charset="0"/>
              </a:rPr>
              <a:t>, мордва, удмурт </a:t>
            </a:r>
            <a:r>
              <a:rPr lang="ru-RU" sz="2800" b="1" dirty="0" err="1" smtClean="0">
                <a:latin typeface="Monotype Corsiva" pitchFamily="66" charset="0"/>
              </a:rPr>
              <a:t>һәм </a:t>
            </a:r>
            <a:r>
              <a:rPr lang="ru-RU" sz="2800" b="1" dirty="0" smtClean="0">
                <a:latin typeface="Monotype Corsiva" pitchFamily="66" charset="0"/>
              </a:rPr>
              <a:t>башка </a:t>
            </a:r>
            <a:r>
              <a:rPr lang="ru-RU" sz="2800" b="1" dirty="0" err="1" smtClean="0">
                <a:latin typeface="Monotype Corsiva" pitchFamily="66" charset="0"/>
              </a:rPr>
              <a:t>халыклар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белән дус-тату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яшәгән</a:t>
            </a:r>
            <a:r>
              <a:rPr lang="ru-RU" sz="2800" b="1" dirty="0" smtClean="0">
                <a:latin typeface="Monotype Corsiva" pitchFamily="66" charset="0"/>
              </a:rPr>
              <a:t>. Татарстан </a:t>
            </a:r>
            <a:r>
              <a:rPr lang="ru-RU" sz="2800" b="1" dirty="0" err="1" smtClean="0">
                <a:latin typeface="Monotype Corsiva" pitchFamily="66" charset="0"/>
              </a:rPr>
              <a:t>халыкларының үзара дус</a:t>
            </a:r>
            <a:r>
              <a:rPr lang="ru-RU" sz="2800" b="1" dirty="0" smtClean="0">
                <a:latin typeface="Monotype Corsiva" pitchFamily="66" charset="0"/>
              </a:rPr>
              <a:t>, тату </a:t>
            </a:r>
            <a:r>
              <a:rPr lang="ru-RU" sz="2800" b="1" dirty="0" err="1" smtClean="0">
                <a:latin typeface="Monotype Corsiva" pitchFamily="66" charset="0"/>
              </a:rPr>
              <a:t>яшәве бөтен дөнья өчен толерантлык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үрнәге булып</a:t>
            </a:r>
            <a:r>
              <a:rPr lang="ru-RU" sz="2800" b="1" dirty="0" smtClean="0">
                <a:latin typeface="Monotype Corsiva" pitchFamily="66" charset="0"/>
              </a:rPr>
              <a:t> тора.</a:t>
            </a:r>
          </a:p>
          <a:p>
            <a:r>
              <a:rPr lang="ru-RU" sz="2800" b="1" dirty="0" smtClean="0">
                <a:latin typeface="Monotype Corsiva" pitchFamily="66" charset="0"/>
              </a:rPr>
              <a:t> 	</a:t>
            </a:r>
            <a:r>
              <a:rPr lang="ru-RU" sz="2800" b="1" dirty="0" err="1" smtClean="0">
                <a:latin typeface="Monotype Corsiva" pitchFamily="66" charset="0"/>
              </a:rPr>
              <a:t>Халыклар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арасында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дуслык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бәйләнешләрен ныгытуда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бәйрәмнәрнең </a:t>
            </a:r>
            <a:r>
              <a:rPr lang="ru-RU" sz="2800" b="1" dirty="0" smtClean="0">
                <a:latin typeface="Monotype Corsiva" pitchFamily="66" charset="0"/>
              </a:rPr>
              <a:t>роле </a:t>
            </a:r>
            <a:r>
              <a:rPr lang="ru-RU" sz="2800" b="1" dirty="0" err="1" smtClean="0">
                <a:latin typeface="Monotype Corsiva" pitchFamily="66" charset="0"/>
              </a:rPr>
              <a:t>зур</a:t>
            </a:r>
            <a:r>
              <a:rPr lang="ru-RU" sz="2800" b="1" dirty="0" smtClean="0">
                <a:latin typeface="Monotype Corsiva" pitchFamily="66" charset="0"/>
              </a:rPr>
              <a:t>, </a:t>
            </a:r>
            <a:r>
              <a:rPr lang="ru-RU" sz="2800" b="1" dirty="0" err="1" smtClean="0">
                <a:latin typeface="Monotype Corsiva" pitchFamily="66" charset="0"/>
              </a:rPr>
              <a:t>чөнки алар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аша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халыклар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бер-берсенең мәдәнияте</a:t>
            </a:r>
            <a:r>
              <a:rPr lang="ru-RU" sz="2800" b="1" dirty="0" smtClean="0">
                <a:latin typeface="Monotype Corsiva" pitchFamily="66" charset="0"/>
              </a:rPr>
              <a:t>, </a:t>
            </a:r>
            <a:r>
              <a:rPr lang="ru-RU" sz="2800" b="1" dirty="0" err="1" smtClean="0">
                <a:latin typeface="Monotype Corsiva" pitchFamily="66" charset="0"/>
              </a:rPr>
              <a:t>яшәү рәвеше</a:t>
            </a:r>
            <a:r>
              <a:rPr lang="ru-RU" sz="2800" b="1" dirty="0" smtClean="0">
                <a:latin typeface="Monotype Corsiva" pitchFamily="66" charset="0"/>
              </a:rPr>
              <a:t>, </a:t>
            </a:r>
            <a:r>
              <a:rPr lang="ru-RU" sz="2800" b="1" dirty="0" err="1" smtClean="0">
                <a:latin typeface="Monotype Corsiva" pitchFamily="66" charset="0"/>
              </a:rPr>
              <a:t>гореф-гадәте</a:t>
            </a:r>
            <a:r>
              <a:rPr lang="ru-RU" sz="2800" b="1" dirty="0" smtClean="0">
                <a:latin typeface="Monotype Corsiva" pitchFamily="66" charset="0"/>
              </a:rPr>
              <a:t>, </a:t>
            </a:r>
            <a:r>
              <a:rPr lang="ru-RU" sz="2800" b="1" dirty="0" err="1" smtClean="0">
                <a:latin typeface="Monotype Corsiva" pitchFamily="66" charset="0"/>
              </a:rPr>
              <a:t>йолаларын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өйрәнә һәм шулар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аша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бер-берсенә хөрмәт тәрбияли</a:t>
            </a:r>
            <a:r>
              <a:rPr lang="ru-RU" sz="2800" b="1" dirty="0" smtClean="0">
                <a:latin typeface="Monotype Corsiva" pitchFamily="66" charset="0"/>
              </a:rPr>
              <a:t>, </a:t>
            </a:r>
            <a:r>
              <a:rPr lang="ru-RU" sz="2800" b="1" dirty="0" err="1" smtClean="0">
                <a:latin typeface="Monotype Corsiva" pitchFamily="66" charset="0"/>
              </a:rPr>
              <a:t>үз итә</a:t>
            </a:r>
            <a:r>
              <a:rPr lang="ru-RU" sz="2800" b="1" dirty="0" smtClean="0">
                <a:latin typeface="Monotype Corsiva" pitchFamily="66" charset="0"/>
              </a:rPr>
              <a:t>, </a:t>
            </a:r>
            <a:r>
              <a:rPr lang="ru-RU" sz="2800" b="1" dirty="0" err="1" smtClean="0">
                <a:latin typeface="Monotype Corsiva" pitchFamily="66" charset="0"/>
              </a:rPr>
              <a:t>дуслыгын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ныгыта</a:t>
            </a:r>
            <a:r>
              <a:rPr lang="ru-RU" sz="2800" b="1" dirty="0" smtClean="0">
                <a:latin typeface="Monotype Corsiva" pitchFamily="66" charset="0"/>
              </a:rPr>
              <a:t>.</a:t>
            </a:r>
          </a:p>
        </p:txBody>
      </p:sp>
      <p:pic>
        <p:nvPicPr>
          <p:cNvPr id="2057" name="Picture 9" descr="C:\Users\Регина Мифтахова\Desktop\год-2021\pub_2657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166"/>
            <a:ext cx="4857752" cy="14001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Регина Мифтахова\Desktop\год-2021\slide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021404"/>
            <a:ext cx="7782128" cy="5479430"/>
          </a:xfrm>
          <a:prstGeom prst="rect">
            <a:avLst/>
          </a:prstGeom>
          <a:noFill/>
        </p:spPr>
      </p:pic>
      <p:pic>
        <p:nvPicPr>
          <p:cNvPr id="1026" name="Picture 2" descr="C:\Users\Регина Мифтахова\Desktop\год-2021\pub_2657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0"/>
            <a:ext cx="2859087" cy="11858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Регина Мифтахова\Desktop\год-2021\konferentsiyaikonkursproydutpoobshchimtselyamizadacha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14422"/>
            <a:ext cx="8286808" cy="5286412"/>
          </a:xfrm>
          <a:prstGeom prst="rect">
            <a:avLst/>
          </a:prstGeom>
          <a:noFill/>
        </p:spPr>
      </p:pic>
      <p:pic>
        <p:nvPicPr>
          <p:cNvPr id="4099" name="Picture 3" descr="C:\Users\Регина Мифтахова\Desktop\год-2021\pub_2657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0"/>
            <a:ext cx="2859087" cy="11858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Регина Мифтахова\Desktop\год-2021\my-tanya-i-li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85860"/>
            <a:ext cx="8286808" cy="5214974"/>
          </a:xfrm>
          <a:prstGeom prst="rect">
            <a:avLst/>
          </a:prstGeom>
          <a:noFill/>
        </p:spPr>
      </p:pic>
      <p:pic>
        <p:nvPicPr>
          <p:cNvPr id="6147" name="Picture 3" descr="C:\Users\Регина Мифтахова\Desktop\год-2021\pub_2657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0"/>
            <a:ext cx="2859087" cy="1285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Регина Мифтахова\Desktop\год-2021\e53b7452a7748493ddfa660177a25129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14422"/>
            <a:ext cx="8429684" cy="5199078"/>
          </a:xfrm>
          <a:prstGeom prst="rect">
            <a:avLst/>
          </a:prstGeom>
          <a:noFill/>
        </p:spPr>
      </p:pic>
      <p:pic>
        <p:nvPicPr>
          <p:cNvPr id="1028" name="Picture 4" descr="C:\Users\Регина Мифтахова\Desktop\год-2021\pub_2657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0"/>
            <a:ext cx="2859087" cy="11858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Регина Мифтахова\Desktop\год-2021\im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8215370" cy="6000792"/>
          </a:xfrm>
          <a:prstGeom prst="rect">
            <a:avLst/>
          </a:prstGeom>
          <a:noFill/>
        </p:spPr>
      </p:pic>
      <p:pic>
        <p:nvPicPr>
          <p:cNvPr id="6147" name="Picture 3" descr="C:\Users\Регина Мифтахова\Desktop\год-2021\pub_26576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500042"/>
            <a:ext cx="1428760" cy="142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Users\Регина Мифтахова\Desktop\год-2021\img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14422"/>
            <a:ext cx="8286808" cy="5333957"/>
          </a:xfrm>
          <a:prstGeom prst="rect">
            <a:avLst/>
          </a:prstGeom>
          <a:noFill/>
        </p:spPr>
      </p:pic>
      <p:pic>
        <p:nvPicPr>
          <p:cNvPr id="4101" name="Picture 5" descr="C:\Users\Регина Мифтахова\Desktop\год-2021\pub_2657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0"/>
            <a:ext cx="2859087" cy="11858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35" y="0"/>
            <a:ext cx="1064426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Регина Мифтахова\Desktop\img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9501158" cy="60626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Регина Мифтахова\Desktop\год-2021\pub_26576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28604"/>
            <a:ext cx="7429551" cy="58579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040" y="1412776"/>
            <a:ext cx="7200800" cy="4608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9499" y="188640"/>
            <a:ext cx="8905002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5400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Халыклар  дуслыгы – чын дуслык</a:t>
            </a:r>
            <a:endParaRPr lang="ru-RU" sz="5400" dirty="0">
              <a:ln w="18415" cmpd="sng">
                <a:solidFill>
                  <a:srgbClr val="000000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122" name="Picture 2" descr="C:\Users\Регина Мифтахова\Desktop\год-2021\pub_2657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672137"/>
            <a:ext cx="2859087" cy="11858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7258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1693" y="2967335"/>
            <a:ext cx="580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{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0630" y="1285860"/>
            <a:ext cx="7061510" cy="50783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Халыкның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иң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зур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байлыгы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, </a:t>
            </a:r>
          </a:p>
          <a:p>
            <a:pPr algn="ctr"/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иң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кадерле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рухи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pPr algn="ctr"/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хәзинәсе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–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аның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теле.</a:t>
            </a:r>
          </a:p>
          <a:p>
            <a:pPr algn="ctr"/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Халык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үзенең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телен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мең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еллар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буена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үстереп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килгән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аны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өзлексез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баетып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матурлап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иң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тирән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фикерләрен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, </a:t>
            </a:r>
          </a:p>
          <a:p>
            <a:pPr algn="ctr"/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иң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нечкә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хисләрен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дә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аңлатып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бирер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дәрәҗәгә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җиткергән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»,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дигән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pPr algn="ctr"/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                                   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Гомәр</a:t>
            </a:r>
            <a:r>
              <a:rPr lang="ru-RU" sz="3600" i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i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Бәширов</a:t>
            </a:r>
            <a:endParaRPr lang="ru-RU" sz="3600" i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Picture 2" descr="C:\Users\Регина Мифтахова\Desktop\год-2021\pub_2657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0"/>
            <a:ext cx="2859087" cy="11858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2193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6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158" t="36055" r="19372" b="-36055"/>
          <a:stretch/>
        </p:blipFill>
        <p:spPr bwMode="auto">
          <a:xfrm>
            <a:off x="1908658" y="2950824"/>
            <a:ext cx="365433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515" t="1009" r="13030" b="1"/>
          <a:stretch/>
        </p:blipFill>
        <p:spPr bwMode="auto">
          <a:xfrm>
            <a:off x="1388484" y="405416"/>
            <a:ext cx="6336704" cy="6047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7641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438150"/>
            <a:ext cx="8132763" cy="598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017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1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Users\Зульфия\Desktop\115732_150848216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214422"/>
            <a:ext cx="6593869" cy="34991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79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2967335"/>
            <a:ext cx="18722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t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algn="ctr"/>
            <a:r>
              <a:rPr lang="tt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4643446"/>
            <a:ext cx="6000792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32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    </a:t>
            </a:r>
            <a:r>
              <a:rPr lang="ru-RU" sz="2400" i="1" dirty="0" err="1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Киләчәкнең  башы</a:t>
            </a:r>
            <a:r>
              <a:rPr lang="ru-RU" sz="24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– </a:t>
            </a:r>
            <a:r>
              <a:rPr lang="ru-RU" sz="2400" i="1" dirty="0" err="1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бүгенгедә.</a:t>
            </a:r>
            <a:endParaRPr lang="ru-RU" sz="2400" i="1" dirty="0" smtClean="0">
              <a:ln w="18415" cmpd="sng">
                <a:solidFill>
                  <a:srgbClr val="000000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r>
              <a:rPr lang="tt-RU" sz="24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     Нинди  шатлык  картлык  көнеңдә –</a:t>
            </a:r>
          </a:p>
          <a:p>
            <a:r>
              <a:rPr lang="tt-RU" sz="24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     Оныкларың  сиңа  рәхмәт  әйтсә,</a:t>
            </a:r>
          </a:p>
          <a:p>
            <a:r>
              <a:rPr lang="tt-RU" sz="24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     Матур итеп  туган  телеңдә!</a:t>
            </a:r>
          </a:p>
          <a:p>
            <a:pPr algn="ctr"/>
            <a:r>
              <a:rPr lang="tt-RU" sz="2400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                                     </a:t>
            </a:r>
            <a:r>
              <a:rPr lang="tt-RU" sz="2400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Равил  Фәйзуллин</a:t>
            </a:r>
            <a:endParaRPr lang="ru-RU" sz="2400" dirty="0">
              <a:ln w="18415" cmpd="sng">
                <a:solidFill>
                  <a:srgbClr val="0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026" name="Picture 2" descr="C:\Users\Регина Мифтахова\Desktop\год-2021\pub_26576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0"/>
            <a:ext cx="2859087" cy="11858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5112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3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Зульфия\Desktop\Без назван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94" y="1412776"/>
            <a:ext cx="7695345" cy="475252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81112" y="188640"/>
            <a:ext cx="740731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5400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Татар теле – Тукай теле</a:t>
            </a:r>
            <a:endParaRPr lang="ru-RU" sz="5400" dirty="0">
              <a:ln w="18415" cmpd="sng">
                <a:solidFill>
                  <a:srgbClr val="000000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1961" y="2420888"/>
            <a:ext cx="4464495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2800" b="1" dirty="0" smtClean="0">
                <a:ln w="10541" cmpd="sng">
                  <a:solidFill>
                    <a:srgbClr val="000000"/>
                  </a:solidFill>
                  <a:prstDash val="solid"/>
                </a:ln>
                <a:latin typeface="Monotype Corsiva" panose="03010101010201010101" pitchFamily="66" charset="0"/>
              </a:rPr>
              <a:t>       </a:t>
            </a:r>
          </a:p>
          <a:p>
            <a:pPr algn="ctr"/>
            <a:endParaRPr lang="tt-RU" sz="2800" b="1" dirty="0">
              <a:ln w="10541" cmpd="sng">
                <a:solidFill>
                  <a:srgbClr val="000000"/>
                </a:solidFill>
                <a:prstDash val="solid"/>
              </a:ln>
              <a:latin typeface="Monotype Corsiva" panose="03010101010201010101" pitchFamily="66" charset="0"/>
            </a:endParaRPr>
          </a:p>
          <a:p>
            <a:pPr algn="ctr"/>
            <a:endParaRPr lang="tt-RU" sz="2800" b="1" dirty="0" smtClean="0">
              <a:ln w="10541" cmpd="sng">
                <a:solidFill>
                  <a:srgbClr val="000000"/>
                </a:solidFill>
                <a:prstDash val="solid"/>
              </a:ln>
              <a:latin typeface="Monotype Corsiva" panose="03010101010201010101" pitchFamily="66" charset="0"/>
            </a:endParaRPr>
          </a:p>
          <a:p>
            <a:pPr algn="ctr"/>
            <a:r>
              <a:rPr lang="tt-RU" sz="2800" b="1" i="1" smtClean="0">
                <a:ln w="10541" cmpd="sng">
                  <a:solidFill>
                    <a:srgbClr val="000000"/>
                  </a:solidFill>
                  <a:prstDash val="solid"/>
                </a:ln>
                <a:latin typeface="Monotype Corsiva" panose="03010101010201010101" pitchFamily="66" charset="0"/>
              </a:rPr>
              <a:t>    И </a:t>
            </a:r>
            <a:r>
              <a:rPr lang="tt-RU" sz="2800" b="1" i="1" dirty="0" smtClean="0">
                <a:ln w="10541" cmpd="sng">
                  <a:solidFill>
                    <a:srgbClr val="000000"/>
                  </a:solidFill>
                  <a:prstDash val="solid"/>
                </a:ln>
                <a:latin typeface="Monotype Corsiva" panose="03010101010201010101" pitchFamily="66" charset="0"/>
              </a:rPr>
              <a:t>туган  тел, и матуртел, </a:t>
            </a:r>
          </a:p>
          <a:p>
            <a:pPr algn="ctr"/>
            <a:r>
              <a:rPr lang="tt-RU" sz="2800" b="1" i="1" dirty="0" smtClean="0">
                <a:ln w="10541" cmpd="sng">
                  <a:solidFill>
                    <a:srgbClr val="000000"/>
                  </a:solidFill>
                  <a:prstDash val="solid"/>
                </a:ln>
                <a:latin typeface="Monotype Corsiva" panose="03010101010201010101" pitchFamily="66" charset="0"/>
              </a:rPr>
              <a:t>әткәм-әнкәмнең теле!</a:t>
            </a:r>
          </a:p>
          <a:p>
            <a:pPr algn="ctr"/>
            <a:r>
              <a:rPr lang="tt-RU" sz="2800" b="1" i="1" dirty="0" smtClean="0">
                <a:ln w="10541" cmpd="sng">
                  <a:solidFill>
                    <a:srgbClr val="000000"/>
                  </a:solidFill>
                  <a:prstDash val="solid"/>
                </a:ln>
                <a:latin typeface="Monotype Corsiva" panose="03010101010201010101" pitchFamily="66" charset="0"/>
              </a:rPr>
              <a:t>     </a:t>
            </a:r>
            <a:r>
              <a:rPr lang="tt-RU" sz="2800" b="1" i="1" cap="none" spc="0" dirty="0" smtClean="0">
                <a:ln w="10541" cmpd="sng">
                  <a:solidFill>
                    <a:srgbClr val="000000"/>
                  </a:solidFill>
                  <a:prstDash val="solid"/>
                </a:ln>
                <a:effectLst/>
                <a:latin typeface="Monotype Corsiva" panose="03010101010201010101" pitchFamily="66" charset="0"/>
              </a:rPr>
              <a:t>Дөньяда  күп нәрсә белдем                         син туган тел аркылы.</a:t>
            </a:r>
          </a:p>
          <a:p>
            <a:pPr algn="ctr"/>
            <a:r>
              <a:rPr lang="tt-RU" sz="2800" b="1" dirty="0" smtClean="0">
                <a:ln w="10541" cmpd="sng">
                  <a:solidFill>
                    <a:srgbClr val="000000"/>
                  </a:solidFill>
                  <a:prstDash val="solid"/>
                </a:ln>
                <a:latin typeface="Monotype Corsiva" panose="03010101010201010101" pitchFamily="66" charset="0"/>
              </a:rPr>
              <a:t>                 Габдулла  Тукай</a:t>
            </a:r>
            <a:r>
              <a:rPr lang="tt-RU" sz="5400" b="1" cap="none" spc="0" dirty="0" smtClean="0">
                <a:ln w="10541" cmpd="sng">
                  <a:solidFill>
                    <a:srgbClr val="000000"/>
                  </a:solidFill>
                  <a:prstDash val="solid"/>
                </a:ln>
                <a:effectLst/>
                <a:latin typeface="Monotype Corsiva" panose="03010101010201010101" pitchFamily="66" charset="0"/>
              </a:rPr>
              <a:t> </a:t>
            </a:r>
            <a:endParaRPr lang="ru-RU" sz="5400" b="1" cap="none" spc="0" dirty="0">
              <a:ln w="10541" cmpd="sng">
                <a:solidFill>
                  <a:srgbClr val="000000"/>
                </a:solidFill>
                <a:prstDash val="solid"/>
              </a:ln>
              <a:effectLst/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105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8" y="-79376"/>
            <a:ext cx="9255126" cy="6937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585217"/>
            <a:ext cx="3024336" cy="35159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14547" y="1637722"/>
            <a:ext cx="5688632" cy="31700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4000" i="1" dirty="0" err="1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Туган</a:t>
            </a:r>
            <a:r>
              <a:rPr lang="ru-RU" sz="40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4000" i="1" dirty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тел – </a:t>
            </a:r>
            <a:r>
              <a:rPr lang="ru-RU" sz="4000" i="1" dirty="0" err="1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халыкларның</a:t>
            </a:r>
            <a:r>
              <a:rPr lang="ru-RU" sz="4000" i="1" dirty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</a:p>
          <a:p>
            <a:r>
              <a:rPr lang="ru-RU" sz="40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 </a:t>
            </a:r>
            <a:r>
              <a:rPr lang="ru-RU" sz="4000" i="1" dirty="0" err="1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рухи</a:t>
            </a:r>
            <a:r>
              <a:rPr lang="ru-RU" sz="40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4000" i="1" dirty="0" err="1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байлыклрын</a:t>
            </a:r>
            <a:endParaRPr lang="ru-RU" sz="4000" i="1" dirty="0">
              <a:ln w="18415" cmpd="sng">
                <a:solidFill>
                  <a:srgbClr val="000000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r>
              <a:rPr lang="ru-RU" sz="40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 </a:t>
            </a:r>
            <a:r>
              <a:rPr lang="ru-RU" sz="4000" i="1" dirty="0" err="1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күрсәтүче</a:t>
            </a:r>
            <a:r>
              <a:rPr lang="ru-RU" sz="40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4000" i="1" dirty="0" err="1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генә</a:t>
            </a:r>
            <a:r>
              <a:rPr lang="ru-RU" sz="4000" i="1" dirty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4000" i="1" dirty="0" err="1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түгел</a:t>
            </a:r>
            <a:r>
              <a:rPr lang="ru-RU" sz="4000" i="1" dirty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,</a:t>
            </a:r>
          </a:p>
          <a:p>
            <a:r>
              <a:rPr lang="ru-RU" sz="40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 </a:t>
            </a:r>
            <a:r>
              <a:rPr lang="ru-RU" sz="4000" i="1" dirty="0" err="1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бәлки</a:t>
            </a:r>
            <a:r>
              <a:rPr lang="ru-RU" sz="40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4000" i="1" dirty="0" err="1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яхшы</a:t>
            </a:r>
            <a:r>
              <a:rPr lang="ru-RU" sz="4000" i="1" dirty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4000" i="1" dirty="0" err="1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киңәшче</a:t>
            </a:r>
            <a:r>
              <a:rPr lang="ru-RU" sz="4000" i="1" dirty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4000" i="1" dirty="0" err="1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дә</a:t>
            </a:r>
            <a:endParaRPr lang="ru-RU" sz="4000" i="1" dirty="0">
              <a:ln w="18415" cmpd="sng">
                <a:solidFill>
                  <a:srgbClr val="000000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r>
              <a:rPr lang="ru-RU" sz="4000" i="1" dirty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                    </a:t>
            </a:r>
            <a:r>
              <a:rPr lang="ru-RU" sz="4000" i="1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      </a:t>
            </a:r>
            <a:r>
              <a:rPr lang="ru-RU" sz="2800" i="1" dirty="0" err="1">
                <a:ln w="18415" cmpd="sng">
                  <a:solidFill>
                    <a:srgbClr val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К.Д.Ушинский</a:t>
            </a:r>
            <a:endParaRPr lang="ru-RU" sz="2800" i="1" dirty="0">
              <a:ln w="18415" cmpd="sng">
                <a:solidFill>
                  <a:srgbClr val="000000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C:\Users\Регина Мифтахова\Desktop\год-2021\pub_2657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0"/>
            <a:ext cx="2859087" cy="11858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73375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373029"/>
            <a:ext cx="533217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2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  <a:endParaRPr lang="ru-RU" sz="2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027" name="Picture 3" descr="C:\Users\Зульфия\Desktop\z8whsdywtl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34" y="1326254"/>
            <a:ext cx="3528392" cy="36227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68444" y="3468024"/>
            <a:ext cx="525658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t-RU" sz="28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endParaRPr lang="tt-RU" sz="2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84509" y="1421527"/>
            <a:ext cx="5218789" cy="35394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t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“</a:t>
            </a:r>
            <a:r>
              <a:rPr lang="tt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И туган тел” – иң әйбәт шигыр</a:t>
            </a:r>
            <a:r>
              <a:rPr lang="ru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ь!</a:t>
            </a:r>
            <a:r>
              <a:rPr lang="tt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</a:p>
          <a:p>
            <a:pPr algn="ctr"/>
            <a:r>
              <a:rPr lang="tt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“Туган тел”- иң әйбәт җыр!</a:t>
            </a:r>
          </a:p>
          <a:p>
            <a:pPr algn="ctr"/>
            <a:r>
              <a:rPr lang="tt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“Туган тел” –иң әйбәт китап!</a:t>
            </a:r>
          </a:p>
          <a:p>
            <a:pPr algn="ctr"/>
            <a:r>
              <a:rPr lang="tt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“Туган тел “– иң әйбәт тел!</a:t>
            </a:r>
          </a:p>
          <a:p>
            <a:pPr algn="ctr"/>
            <a:r>
              <a:rPr lang="tt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Туган тел әйбәт булганга, </a:t>
            </a:r>
          </a:p>
          <a:p>
            <a:pPr algn="ctr"/>
            <a:r>
              <a:rPr lang="tt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Шигыре дә, китабы да, </a:t>
            </a:r>
          </a:p>
          <a:p>
            <a:pPr algn="ctr"/>
            <a:r>
              <a:rPr lang="tt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Җыры да – иң әйбәттер.</a:t>
            </a:r>
          </a:p>
          <a:p>
            <a:pPr algn="ctr"/>
            <a:r>
              <a:rPr lang="tt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                        </a:t>
            </a:r>
            <a:r>
              <a:rPr lang="tt-RU" sz="2800" dirty="0" smtClean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     Роберт </a:t>
            </a:r>
            <a:r>
              <a:rPr lang="tt-RU" sz="2800" dirty="0">
                <a:ln w="17780" cmpd="sng">
                  <a:solidFill>
                    <a:srgbClr val="000000"/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Миңнуллин</a:t>
            </a:r>
            <a:endParaRPr lang="ru-RU" sz="2800" b="1" dirty="0">
              <a:ln w="17780" cmpd="sng">
                <a:solidFill>
                  <a:srgbClr val="000000"/>
                </a:solidFill>
                <a:prstDash val="solid"/>
                <a:miter lim="800000"/>
              </a:ln>
              <a:latin typeface="Monotype Corsiva" panose="03010101010201010101" pitchFamily="66" charset="0"/>
            </a:endParaRPr>
          </a:p>
        </p:txBody>
      </p:sp>
      <p:pic>
        <p:nvPicPr>
          <p:cNvPr id="3074" name="Picture 2" descr="C:\Users\Регина Мифтахова\Desktop\год-2021\pub_26576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0"/>
            <a:ext cx="2859087" cy="11858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215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1170</TotalTime>
  <Words>326</Words>
  <Application>Microsoft Office PowerPoint</Application>
  <PresentationFormat>Экран (4:3)</PresentationFormat>
  <Paragraphs>45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Регина Мифтахова</cp:lastModifiedBy>
  <cp:revision>70</cp:revision>
  <dcterms:created xsi:type="dcterms:W3CDTF">2019-02-13T10:50:28Z</dcterms:created>
  <dcterms:modified xsi:type="dcterms:W3CDTF">2021-02-09T21:11:10Z</dcterms:modified>
</cp:coreProperties>
</file>