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media/image51.jpg" ContentType="image/jpg"/>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9"/>
  </p:notesMasterIdLst>
  <p:sldIdLst>
    <p:sldId id="256" r:id="rId2"/>
    <p:sldId id="303" r:id="rId3"/>
    <p:sldId id="304" r:id="rId4"/>
    <p:sldId id="309" r:id="rId5"/>
    <p:sldId id="305" r:id="rId6"/>
    <p:sldId id="308" r:id="rId7"/>
    <p:sldId id="311" r:id="rId8"/>
    <p:sldId id="313" r:id="rId9"/>
    <p:sldId id="310" r:id="rId10"/>
    <p:sldId id="312" r:id="rId11"/>
    <p:sldId id="316" r:id="rId12"/>
    <p:sldId id="317" r:id="rId13"/>
    <p:sldId id="319" r:id="rId14"/>
    <p:sldId id="321" r:id="rId15"/>
    <p:sldId id="314" r:id="rId16"/>
    <p:sldId id="320" r:id="rId17"/>
    <p:sldId id="323" r:id="rId18"/>
    <p:sldId id="324" r:id="rId19"/>
    <p:sldId id="327" r:id="rId20"/>
    <p:sldId id="326" r:id="rId21"/>
    <p:sldId id="325" r:id="rId22"/>
    <p:sldId id="329" r:id="rId23"/>
    <p:sldId id="328" r:id="rId24"/>
    <p:sldId id="322" r:id="rId25"/>
    <p:sldId id="333" r:id="rId26"/>
    <p:sldId id="334" r:id="rId27"/>
    <p:sldId id="332" r:id="rId28"/>
    <p:sldId id="307" r:id="rId29"/>
    <p:sldId id="337" r:id="rId30"/>
    <p:sldId id="336" r:id="rId31"/>
    <p:sldId id="335" r:id="rId32"/>
    <p:sldId id="339" r:id="rId33"/>
    <p:sldId id="338" r:id="rId34"/>
    <p:sldId id="342" r:id="rId35"/>
    <p:sldId id="341" r:id="rId36"/>
    <p:sldId id="340" r:id="rId37"/>
    <p:sldId id="344" r:id="rId38"/>
    <p:sldId id="343" r:id="rId39"/>
    <p:sldId id="346" r:id="rId40"/>
    <p:sldId id="345" r:id="rId41"/>
    <p:sldId id="331" r:id="rId42"/>
    <p:sldId id="286" r:id="rId43"/>
    <p:sldId id="330" r:id="rId44"/>
    <p:sldId id="348" r:id="rId45"/>
    <p:sldId id="315" r:id="rId46"/>
    <p:sldId id="347" r:id="rId47"/>
    <p:sldId id="274" r:id="rId4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86651" autoAdjust="0"/>
  </p:normalViewPr>
  <p:slideViewPr>
    <p:cSldViewPr>
      <p:cViewPr varScale="1">
        <p:scale>
          <a:sx n="97" d="100"/>
          <a:sy n="97" d="100"/>
        </p:scale>
        <p:origin x="1002" y="84"/>
      </p:cViewPr>
      <p:guideLst>
        <p:guide orient="horz" pos="2160"/>
        <p:guide pos="3840"/>
      </p:guideLst>
    </p:cSldViewPr>
  </p:slideViewPr>
  <p:outlineViewPr>
    <p:cViewPr>
      <p:scale>
        <a:sx n="33" d="100"/>
        <a:sy n="33" d="100"/>
      </p:scale>
      <p:origin x="0" y="-12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B53053-612D-4C79-B885-CB4067B35622}" type="datetimeFigureOut">
              <a:rPr lang="ru-RU" smtClean="0"/>
              <a:t>15.05.2022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5EA9AF-770C-47D1-8ECD-4C6F364D40DA}" type="slidenum">
              <a:rPr lang="ru-RU" smtClean="0"/>
              <a:t>‹#›</a:t>
            </a:fld>
            <a:endParaRPr lang="ru-RU"/>
          </a:p>
        </p:txBody>
      </p:sp>
    </p:spTree>
    <p:extLst>
      <p:ext uri="{BB962C8B-B14F-4D97-AF65-F5344CB8AC3E}">
        <p14:creationId xmlns:p14="http://schemas.microsoft.com/office/powerpoint/2010/main" val="314937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kumimoji="0" lang="ru-RU"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День воинской славы России – День победы русских воинов князя Александра Невского над немецкими рыцарями на Чудском озере (Ледовое побоище, 1242 год).</a:t>
            </a:r>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1</a:t>
            </a:fld>
            <a:endParaRPr lang="ru-RU"/>
          </a:p>
        </p:txBody>
      </p:sp>
    </p:spTree>
    <p:extLst>
      <p:ext uri="{BB962C8B-B14F-4D97-AF65-F5344CB8AC3E}">
        <p14:creationId xmlns:p14="http://schemas.microsoft.com/office/powerpoint/2010/main" val="3648375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dirty="0" smtClean="0">
                <a:effectLst/>
                <a:latin typeface="Times New Roman" panose="02020603050405020304" pitchFamily="18" charset="0"/>
                <a:ea typeface="Times New Roman" panose="02020603050405020304" pitchFamily="18" charset="0"/>
              </a:rPr>
              <a:t>Кадет 3 (слайд 10):</a:t>
            </a:r>
            <a:r>
              <a:rPr lang="ru-RU" sz="1200" dirty="0" smtClean="0">
                <a:effectLst/>
                <a:latin typeface="Times New Roman" panose="02020603050405020304" pitchFamily="18" charset="0"/>
                <a:ea typeface="Times New Roman" panose="02020603050405020304" pitchFamily="18" charset="0"/>
              </a:rPr>
              <a:t> огнем и мечом они подавляли сопротивление местного населения, удобно рассаживаясь на его землях, строили здесь замки и монастыри и облагали народ непосильными поборами и данью. К началу XIII века вся Прибалтика была в руках немецких насильников. Население Прибалтики стонало под кнутом и ярмом воинственных пришельцев.</a:t>
            </a:r>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10</a:t>
            </a:fld>
            <a:endParaRPr lang="ru-RU"/>
          </a:p>
        </p:txBody>
      </p:sp>
    </p:spTree>
    <p:extLst>
      <p:ext uri="{BB962C8B-B14F-4D97-AF65-F5344CB8AC3E}">
        <p14:creationId xmlns:p14="http://schemas.microsoft.com/office/powerpoint/2010/main" val="1310345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11):</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 первой трети XIII века над Русью нависла грозная опасность с Запада, со стороны католических духовно-рыцарских орденов. После основания в устье Двины крепости Рига (1198) начались частые столкновения между немцами с одной стороны, псковичами и новгородцами – с другой.</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11</a:t>
            </a:fld>
            <a:endParaRPr lang="ru-RU"/>
          </a:p>
        </p:txBody>
      </p:sp>
    </p:spTree>
    <p:extLst>
      <p:ext uri="{BB962C8B-B14F-4D97-AF65-F5344CB8AC3E}">
        <p14:creationId xmlns:p14="http://schemas.microsoft.com/office/powerpoint/2010/main" val="3924476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12):</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 1237 году рыцари-монахи двух орденов, Тевтонского и Меченосцев, создали единый Ливонский орден и начали осуществлять широкую насильственную колонизацию и христианизацию прибалтийских племен.</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12</a:t>
            </a:fld>
            <a:endParaRPr lang="ru-RU"/>
          </a:p>
        </p:txBody>
      </p:sp>
    </p:spTree>
    <p:extLst>
      <p:ext uri="{BB962C8B-B14F-4D97-AF65-F5344CB8AC3E}">
        <p14:creationId xmlns:p14="http://schemas.microsoft.com/office/powerpoint/2010/main" val="419155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13):</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русские помогали </a:t>
            </a:r>
            <a:r>
              <a:rPr lang="ru-RU" sz="1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прибалтам</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-язычникам, которые были данниками Великого Новгорода и не желали принимать крещения от немцев-католиков. После ряда мелких стычек дело дошло до войны. Папа Григорий IX благословил в 1237 году немецких рыцарей на завоевание коренных русских земель. </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13</a:t>
            </a:fld>
            <a:endParaRPr lang="ru-RU"/>
          </a:p>
        </p:txBody>
      </p:sp>
    </p:spTree>
    <p:extLst>
      <p:ext uri="{BB962C8B-B14F-4D97-AF65-F5344CB8AC3E}">
        <p14:creationId xmlns:p14="http://schemas.microsoft.com/office/powerpoint/2010/main" val="4183473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14): </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в Новгороде с 1236 года правил князь Александр Ярославич. В 1240 году, когда началась агрессия шведских феодалов против Новгорода ему не было еще и 20 лет. Он участвовал в походах своего отца, был хорошо начитан и имел представление о войне и военном искусстве. Но большого собственного опыта у него еще не было.</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14</a:t>
            </a:fld>
            <a:endParaRPr lang="ru-RU"/>
          </a:p>
        </p:txBody>
      </p:sp>
    </p:spTree>
    <p:extLst>
      <p:ext uri="{BB962C8B-B14F-4D97-AF65-F5344CB8AC3E}">
        <p14:creationId xmlns:p14="http://schemas.microsoft.com/office/powerpoint/2010/main" val="2686119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sz="1200" b="1" dirty="0" smtClean="0">
                <a:effectLst/>
                <a:latin typeface="Times New Roman" panose="02020603050405020304" pitchFamily="18" charset="0"/>
                <a:ea typeface="Times New Roman" panose="02020603050405020304" pitchFamily="18" charset="0"/>
              </a:rPr>
              <a:t>Воспитатель (слайд 15):</a:t>
            </a:r>
            <a:r>
              <a:rPr lang="ru-RU" sz="1200" dirty="0" smtClean="0">
                <a:effectLst/>
                <a:latin typeface="Times New Roman" panose="02020603050405020304" pitchFamily="18" charset="0"/>
                <a:ea typeface="Times New Roman" panose="02020603050405020304" pitchFamily="18" charset="0"/>
              </a:rPr>
              <a:t> тем не менее 21 (15 июля) 1240 года силами своей небольшой дружины и ладожского ополчения он внезапной и стремительной атакой разбил шведское войско, высадившееся в устье реки Ижоры (при впадении ее в Неву). За победу в Невской битве, в которой молодой князь показал себя искусным военачальником, проявил личную доблесть и геройство, он был прозван "Невским".</a:t>
            </a:r>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15</a:t>
            </a:fld>
            <a:endParaRPr lang="ru-RU"/>
          </a:p>
        </p:txBody>
      </p:sp>
    </p:spTree>
    <p:extLst>
      <p:ext uri="{BB962C8B-B14F-4D97-AF65-F5344CB8AC3E}">
        <p14:creationId xmlns:p14="http://schemas.microsoft.com/office/powerpoint/2010/main" val="29100723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16):</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разгром шведов на Неве не устранил до конца нависшей над Русью опасности. Уже в начале осени 1240 года ливонские рыцари вторглись в пределы новгородских владений, заняли город Изборск. Вскоре его судьбу разделил и Псков. В своих набегах они подходили к Новгороду на 30 километров.</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algn="just"/>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16</a:t>
            </a:fld>
            <a:endParaRPr lang="ru-RU"/>
          </a:p>
        </p:txBody>
      </p:sp>
    </p:spTree>
    <p:extLst>
      <p:ext uri="{BB962C8B-B14F-4D97-AF65-F5344CB8AC3E}">
        <p14:creationId xmlns:p14="http://schemas.microsoft.com/office/powerpoint/2010/main" val="883280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17):</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пренебрегая былыми обидами по просьбе новгородцев Александр Невский в конце 1240 года вернулся в Новгород и продолжил борьбу с захватчиками. В следующем году он отбил у рыцарей Копорье и Псков, вернув новгородцам большую часть их западных владений. Но враг еще был силен, и решающее сражение было впереди.</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17</a:t>
            </a:fld>
            <a:endParaRPr lang="ru-RU"/>
          </a:p>
        </p:txBody>
      </p:sp>
    </p:spTree>
    <p:extLst>
      <p:ext uri="{BB962C8B-B14F-4D97-AF65-F5344CB8AC3E}">
        <p14:creationId xmlns:p14="http://schemas.microsoft.com/office/powerpoint/2010/main" val="1138204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Ситуация перед сражением.</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18):</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войска, противостоявшие рыцарям на льду Чудского озера, имели разнородный состав, но единое командование в лице Александра Невского. Войска, Александра Невского состояли из «Низовых полков» (т.е. новгородских земель) и Новгородского войска.</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По мнениям отечественных историков, общая численность русского войска достигала 15 - 17 тысяч человек.</a:t>
            </a:r>
            <a:endParaRPr lang="ru-RU" sz="1200" dirty="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18</a:t>
            </a:fld>
            <a:endParaRPr lang="ru-RU"/>
          </a:p>
        </p:txBody>
      </p:sp>
    </p:spTree>
    <p:extLst>
      <p:ext uri="{BB962C8B-B14F-4D97-AF65-F5344CB8AC3E}">
        <p14:creationId xmlns:p14="http://schemas.microsoft.com/office/powerpoint/2010/main" val="281019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19):</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вооружение и доспехи русского воина: шлем из сыродутной стали, куполообразной или сфероконической формы. К шлему прикреплялась кольчужная </a:t>
            </a:r>
            <a:r>
              <a:rPr lang="ru-RU" sz="1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бармица</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(сетка) с подкладкой из кожи или полотна, защищала шею, плечи. Торс защищала кольчуга (рубашка из мелких, плотно сплетенных железных колец с сечением не более 2 мм. Вес 5- 10 кг). Поверх кольчуги одежда из плотной ткани. На руках стальные наручи. На ногах Кольчужные или чешуйчатые поножи (защищают переднюю часть ноги от колена до щиколотки). Вооружен копьем или пикой с граненным бронебойным наконечником. Имел меч, прямой и широкий, длиной 80-90 см и деревянный щит, обтянутый кожей или полотнам. Формы щита могла быть миндалевидной, круглой или треугольной.</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19</a:t>
            </a:fld>
            <a:endParaRPr lang="ru-RU"/>
          </a:p>
        </p:txBody>
      </p:sp>
    </p:spTree>
    <p:extLst>
      <p:ext uri="{BB962C8B-B14F-4D97-AF65-F5344CB8AC3E}">
        <p14:creationId xmlns:p14="http://schemas.microsoft.com/office/powerpoint/2010/main" val="3898750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Воспитатель (слайд 2)</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здравствуйте, товарищи кадеты!</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r>
              <a:rPr lang="ru-RU" sz="1200" dirty="0" smtClean="0">
                <a:effectLst/>
                <a:latin typeface="Times New Roman" panose="02020603050405020304" pitchFamily="18" charset="0"/>
                <a:ea typeface="Times New Roman" panose="02020603050405020304" pitchFamily="18" charset="0"/>
              </a:rPr>
              <a:t>Наша встреча происходит 18 апреля, когда отмечается очередной День воинской славы России – День победы русских воинов князя Александра Невского над немецкими рыцарями на Чудском озере (Ледовое побоище, 1242 год). Этот праздник учрежден Федеральным законом 13 марта 1995 года «О днях воинской славы и памятных датах России».</a:t>
            </a:r>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2</a:t>
            </a:fld>
            <a:endParaRPr lang="ru-RU"/>
          </a:p>
        </p:txBody>
      </p:sp>
    </p:spTree>
    <p:extLst>
      <p:ext uri="{BB962C8B-B14F-4D97-AF65-F5344CB8AC3E}">
        <p14:creationId xmlns:p14="http://schemas.microsoft.com/office/powerpoint/2010/main" val="27980418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20):</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вооружение и доспехи немецкого рыцаря: шлем (форма </a:t>
            </a:r>
            <a:r>
              <a:rPr lang="ru-RU" sz="1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горшковидная</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верх закруглен, прорези для глаз, отверстия для дыхания). Торс защищала кольчуга с капюшоном, сверху </a:t>
            </a:r>
            <a:r>
              <a:rPr lang="ru-RU" sz="1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бригандина</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(панцирная рубашка из стальных чешуек). На руках кожаные наручи от локтя до кисти, кольчужные перчатки. На ногах стеганные набедренники, стальные наколенники, кольчужные чулки, шиповые шпоры. Рыцарь вооружен мечем (длина 110-115 см, вес около 2 кг) и щитом треугольной формы.</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20</a:t>
            </a:fld>
            <a:endParaRPr lang="ru-RU"/>
          </a:p>
        </p:txBody>
      </p:sp>
    </p:spTree>
    <p:extLst>
      <p:ext uri="{BB962C8B-B14F-4D97-AF65-F5344CB8AC3E}">
        <p14:creationId xmlns:p14="http://schemas.microsoft.com/office/powerpoint/2010/main" val="543507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a:t>
            </a:r>
            <a:r>
              <a:rPr lang="en-US"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2</a:t>
            </a: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 (слайд 21):</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общий вес вооружения и доспехов немецкого рыцаря составлял 20-25 кг, а русского воина 10-12 кг. Разница существенная. Это сказывалось на подвижности воина в бою.</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21</a:t>
            </a:fld>
            <a:endParaRPr lang="ru-RU"/>
          </a:p>
        </p:txBody>
      </p:sp>
    </p:spTree>
    <p:extLst>
      <p:ext uri="{BB962C8B-B14F-4D97-AF65-F5344CB8AC3E}">
        <p14:creationId xmlns:p14="http://schemas.microsoft.com/office/powerpoint/2010/main" val="16684499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22):</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численность войск Ордена в битве на Чудском озере оценивается в 10-12 тысяч человек. Главная часть войск состояла из закованных в броню рыцарей.</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22</a:t>
            </a:fld>
            <a:endParaRPr lang="ru-RU"/>
          </a:p>
        </p:txBody>
      </p:sp>
    </p:spTree>
    <p:extLst>
      <p:ext uri="{BB962C8B-B14F-4D97-AF65-F5344CB8AC3E}">
        <p14:creationId xmlns:p14="http://schemas.microsoft.com/office/powerpoint/2010/main" val="26937278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23):</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ударной силой в войске Ордена были немецкие рыцари-крестоносцы. Характеру тяжелого вооружения соответствовало и боевое построение. Русские его называли «великая свинья». В головном ряду этой «свиньи» находилось от 5 до 10 воинов. А в каждом последующем на 2 рыцаря больше. Такой клин был направлен острием на противника. Позади клина становились отряды легкой конницы.</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23</a:t>
            </a:fld>
            <a:endParaRPr lang="ru-RU"/>
          </a:p>
        </p:txBody>
      </p:sp>
    </p:spTree>
    <p:extLst>
      <p:ext uri="{BB962C8B-B14F-4D97-AF65-F5344CB8AC3E}">
        <p14:creationId xmlns:p14="http://schemas.microsoft.com/office/powerpoint/2010/main" val="37500474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24):</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тактика действий немецких рыцарей была несложной. Закованные в доспехи всадники, построенные в голове «свиньи», подобно тарану раскалывали строй противника надвое, затем дробили его на более мелкие группы и уничтожили по частям. Благодаря вооружению и военной тактике, сравнительно небольшие отряды немецких рыцарей смогли добиться значительных успехов в битвах с прибалтийскими племенами.</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24</a:t>
            </a:fld>
            <a:endParaRPr lang="ru-RU"/>
          </a:p>
        </p:txBody>
      </p:sp>
    </p:spTree>
    <p:extLst>
      <p:ext uri="{BB962C8B-B14F-4D97-AF65-F5344CB8AC3E}">
        <p14:creationId xmlns:p14="http://schemas.microsoft.com/office/powerpoint/2010/main" val="3799864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Ледовое побоище.</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25):</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на рассвете 5 апреля 1242 года рыцари построились «клином», или «свиньей». В кольчугах и шлемах, с длинными мечами, они казались неуязвимы.</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25</a:t>
            </a:fld>
            <a:endParaRPr lang="ru-RU"/>
          </a:p>
        </p:txBody>
      </p:sp>
    </p:spTree>
    <p:extLst>
      <p:ext uri="{BB962C8B-B14F-4D97-AF65-F5344CB8AC3E}">
        <p14:creationId xmlns:p14="http://schemas.microsoft.com/office/powerpoint/2010/main" val="2203779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26):</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судя по летописным миниатюрам, новгородское войско Александр Невский выстроил «</a:t>
            </a:r>
            <a:r>
              <a:rPr lang="ru-RU" sz="1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полчным</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рядом» со сторожевым полком впереди. Отряд был обращен тылом к обрывистому крутому восточному берегу озера, а лучшая дружина укрылась в засаде за одним из флангов.</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26</a:t>
            </a:fld>
            <a:endParaRPr lang="ru-RU"/>
          </a:p>
        </p:txBody>
      </p:sp>
    </p:spTree>
    <p:extLst>
      <p:ext uri="{BB962C8B-B14F-4D97-AF65-F5344CB8AC3E}">
        <p14:creationId xmlns:p14="http://schemas.microsoft.com/office/powerpoint/2010/main" val="1158096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27):</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избранная позиция была выгодна тем, что немцы, наступавшие по открытому льду, были лишены возможности определить расположение, численность и состав русской рати. Князь сосредоточил ударные силы на флангах, в виде клещей.</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27</a:t>
            </a:fld>
            <a:endParaRPr lang="ru-RU"/>
          </a:p>
        </p:txBody>
      </p:sp>
    </p:spTree>
    <p:extLst>
      <p:ext uri="{BB962C8B-B14F-4D97-AF65-F5344CB8AC3E}">
        <p14:creationId xmlns:p14="http://schemas.microsoft.com/office/powerpoint/2010/main" val="870379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28):</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 центре же, где обычно располагались самые боеспособные части, Александр, напротив, поставил ополчение, в задачу которого входило сдержать наиболее тяжелый удар. Позади русских позиций находился крутой берег. Он мешал рыцарям в случае прорыва совершить маневр и обойти русское войско с тыла.</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28</a:t>
            </a:fld>
            <a:endParaRPr lang="ru-RU"/>
          </a:p>
        </p:txBody>
      </p:sp>
    </p:spTree>
    <p:extLst>
      <p:ext uri="{BB962C8B-B14F-4D97-AF65-F5344CB8AC3E}">
        <p14:creationId xmlns:p14="http://schemas.microsoft.com/office/powerpoint/2010/main" val="4871979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29):</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выставив длинные копья, немцы атаковали центр боевого порядка русских. Новгородские полки были прорваны. Однако, наткнувшись на обрывистый берег озера, малоподвижные, закованные в латы рыцари не могли развить свой успех. Наоборот, рыцарская конница скучилась, так как задние шеренги рыцарей подталкивали передние шеренги, которым негде было развернуться для боя.</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29</a:t>
            </a:fld>
            <a:endParaRPr lang="ru-RU"/>
          </a:p>
        </p:txBody>
      </p:sp>
    </p:spTree>
    <p:extLst>
      <p:ext uri="{BB962C8B-B14F-4D97-AF65-F5344CB8AC3E}">
        <p14:creationId xmlns:p14="http://schemas.microsoft.com/office/powerpoint/2010/main" val="1382359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3): </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r">
              <a:lnSpc>
                <a:spcPct val="150000"/>
              </a:lnSpc>
              <a:spcAft>
                <a:spcPts val="0"/>
              </a:spcAft>
            </a:pPr>
            <a:r>
              <a:rPr lang="ru-RU" sz="1200" i="1" dirty="0" smtClean="0">
                <a:effectLst/>
                <a:latin typeface="Times New Roman" panose="02020603050405020304" pitchFamily="18" charset="0"/>
                <a:ea typeface="Times New Roman" panose="02020603050405020304" pitchFamily="18" charset="0"/>
                <a:cs typeface="Times New Roman" panose="02020603050405020304" pitchFamily="18" charset="0"/>
              </a:rPr>
              <a:t>«В грозе и молнии куёт народ русский славную судьбу свою. Обозрите всю историю русскую. Каждое столкновение обращалось в преодоление. И пожар, и раздор лишь способствовали величию земли русской. В блеске вражьих мечей Русь слушала новые сказки и обучалась, и углубляла своё неисчерпаемое творчество».</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algn="r"/>
            <a:r>
              <a:rPr lang="ru-RU" sz="1200" i="1" dirty="0" smtClean="0">
                <a:effectLst/>
                <a:latin typeface="Times New Roman" panose="02020603050405020304" pitchFamily="18" charset="0"/>
                <a:ea typeface="Times New Roman" panose="02020603050405020304" pitchFamily="18" charset="0"/>
              </a:rPr>
              <a:t>Н. </a:t>
            </a:r>
            <a:r>
              <a:rPr lang="ru-RU" sz="1200" i="1" smtClean="0">
                <a:effectLst/>
                <a:latin typeface="Times New Roman" panose="02020603050405020304" pitchFamily="18" charset="0"/>
                <a:ea typeface="Times New Roman" panose="02020603050405020304" pitchFamily="18" charset="0"/>
              </a:rPr>
              <a:t>Рерих</a:t>
            </a:r>
            <a:endParaRPr lang="ru-RU"/>
          </a:p>
        </p:txBody>
      </p:sp>
      <p:sp>
        <p:nvSpPr>
          <p:cNvPr id="4" name="Номер слайда 3"/>
          <p:cNvSpPr>
            <a:spLocks noGrp="1"/>
          </p:cNvSpPr>
          <p:nvPr>
            <p:ph type="sldNum" sz="quarter" idx="10"/>
          </p:nvPr>
        </p:nvSpPr>
        <p:spPr/>
        <p:txBody>
          <a:bodyPr/>
          <a:lstStyle/>
          <a:p>
            <a:fld id="{245EA9AF-770C-47D1-8ECD-4C6F364D40DA}" type="slidenum">
              <a:rPr lang="ru-RU" smtClean="0"/>
              <a:t>3</a:t>
            </a:fld>
            <a:endParaRPr lang="ru-RU"/>
          </a:p>
        </p:txBody>
      </p:sp>
    </p:spTree>
    <p:extLst>
      <p:ext uri="{BB962C8B-B14F-4D97-AF65-F5344CB8AC3E}">
        <p14:creationId xmlns:p14="http://schemas.microsoft.com/office/powerpoint/2010/main" val="13048888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30):</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фланги русского боевого порядка – «крылья» – не позволили немцам развить успех операции. Немецкий «клин» оказался словно зажатым в клещи. В это время дружина Александра Невского нанесла удар с тыла и завершила окружение противника. Воины, которые имели специальные копья с крючками, стаскивали рыцарей с коней. Воины, вооруженные ножами «</a:t>
            </a:r>
            <a:r>
              <a:rPr lang="ru-RU" sz="1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засапожниками</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выводили из строя лошадей, после чего тяжелые рыцари падали.</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30</a:t>
            </a:fld>
            <a:endParaRPr lang="ru-RU"/>
          </a:p>
        </p:txBody>
      </p:sp>
    </p:spTree>
    <p:extLst>
      <p:ext uri="{BB962C8B-B14F-4D97-AF65-F5344CB8AC3E}">
        <p14:creationId xmlns:p14="http://schemas.microsoft.com/office/powerpoint/2010/main" val="12008362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31):</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лед под тяжестью сбитых в кучу тяжеловооруженных рыцарей стал трещать. Некоторым рыцарям удалось прорвать кольцо окружения, и они пытались спастись бегством, но многие из них провалились под лед и утонули.</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31</a:t>
            </a:fld>
            <a:endParaRPr lang="ru-RU"/>
          </a:p>
        </p:txBody>
      </p:sp>
    </p:spTree>
    <p:extLst>
      <p:ext uri="{BB962C8B-B14F-4D97-AF65-F5344CB8AC3E}">
        <p14:creationId xmlns:p14="http://schemas.microsoft.com/office/powerpoint/2010/main" val="30862234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32):</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новгородцы преследовали остатки бежавшего в беспорядке рыцарского войска по льду Чудского озера вплоть до противоположного берега.</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32</a:t>
            </a:fld>
            <a:endParaRPr lang="ru-RU"/>
          </a:p>
        </p:txBody>
      </p:sp>
    </p:spTree>
    <p:extLst>
      <p:ext uri="{BB962C8B-B14F-4D97-AF65-F5344CB8AC3E}">
        <p14:creationId xmlns:p14="http://schemas.microsoft.com/office/powerpoint/2010/main" val="31714861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33):</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немецкие рыцари потерпели полное поражение. В бою было убито более 500 рыцарей, «бесчисленное множество» прочего войска взято было в плен, в том числе 50 «нарочитых воевод», то есть знатных рыцарей. Все они пешком следовали за конями победителей до Пскова.</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33</a:t>
            </a:fld>
            <a:endParaRPr lang="ru-RU"/>
          </a:p>
        </p:txBody>
      </p:sp>
    </p:spTree>
    <p:extLst>
      <p:ext uri="{BB962C8B-B14F-4D97-AF65-F5344CB8AC3E}">
        <p14:creationId xmlns:p14="http://schemas.microsoft.com/office/powerpoint/2010/main" val="26548636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Историческое значение победы русских войск под руководством князя Александра Невского над немецкими "псами-рыцарями".</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34):</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Орден запросил мира. Мир был заключен на условиях, продиктованных русскими. Орденские послы торжественно отреклись от всех посягательств на русские земли, которые были временно захвачены орденом. Движение на Русь западных захватчиков было остановлено. Западные рубежи Руси, установленные после Ледового побоища, продержались целые столетия.</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34</a:t>
            </a:fld>
            <a:endParaRPr lang="ru-RU"/>
          </a:p>
        </p:txBody>
      </p:sp>
    </p:spTree>
    <p:extLst>
      <p:ext uri="{BB962C8B-B14F-4D97-AF65-F5344CB8AC3E}">
        <p14:creationId xmlns:p14="http://schemas.microsoft.com/office/powerpoint/2010/main" val="20628796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35):</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"Ледовое побоище" вошло в историю и как замечательный образец военной тактики и стратегии. Умелое построение боевого порядка, четкая организация взаимодействия отдельных его частей, особенно пехоты и конницы, постоянная разведка и учет слабых сторон противника при организации сражения, правильный выбор места и времени, хорошая организация тактического преследования – все это определило русское военное искусство как передовое в мире.</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35</a:t>
            </a:fld>
            <a:endParaRPr lang="ru-RU"/>
          </a:p>
        </p:txBody>
      </p:sp>
    </p:spTree>
    <p:extLst>
      <p:ext uri="{BB962C8B-B14F-4D97-AF65-F5344CB8AC3E}">
        <p14:creationId xmlns:p14="http://schemas.microsoft.com/office/powerpoint/2010/main" val="10702791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36):</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"Ледовое побоище" стало первым случаем в истории военного искусства, когда тяжелая рыцарская конница была разбита в полевом бою войском, состоявшим в большей части из пехоты. Русский боевой порядок ("</a:t>
            </a:r>
            <a:r>
              <a:rPr lang="ru-RU" sz="1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полчный</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ряд" при наличии резерва) оказался гибким, в результате чего удалось осуществить окружение противника, боевой порядок которого представлял собой малоподвижную массу; пехота успешно взаимодействовала со своей конницей.</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36</a:t>
            </a:fld>
            <a:endParaRPr lang="ru-RU"/>
          </a:p>
        </p:txBody>
      </p:sp>
    </p:spTree>
    <p:extLst>
      <p:ext uri="{BB962C8B-B14F-4D97-AF65-F5344CB8AC3E}">
        <p14:creationId xmlns:p14="http://schemas.microsoft.com/office/powerpoint/2010/main" val="8737915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Память о битве.</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37):</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по приказу Петра I в 1724 году останки Александра Невского были перевезены в Санкт-Петербург и захоронены в Александро-Невской лавре. 21 мая 1725 года был учрежден </a:t>
            </a: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орден Александра Невского</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37</a:t>
            </a:fld>
            <a:endParaRPr lang="ru-RU"/>
          </a:p>
        </p:txBody>
      </p:sp>
    </p:spTree>
    <p:extLst>
      <p:ext uri="{BB962C8B-B14F-4D97-AF65-F5344CB8AC3E}">
        <p14:creationId xmlns:p14="http://schemas.microsoft.com/office/powerpoint/2010/main" val="11579352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38):</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«Святой А. Невский». За свои ратные подвиги Александр Невский удостоился высшей награды – он был канонизирован церковью и объявлен Святым.</a:t>
            </a:r>
            <a:endParaRPr lang="ru-RU" sz="1200" dirty="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38</a:t>
            </a:fld>
            <a:endParaRPr lang="ru-RU"/>
          </a:p>
        </p:txBody>
      </p:sp>
    </p:spTree>
    <p:extLst>
      <p:ext uri="{BB962C8B-B14F-4D97-AF65-F5344CB8AC3E}">
        <p14:creationId xmlns:p14="http://schemas.microsoft.com/office/powerpoint/2010/main" val="20754001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39):</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в 1938 году Сергеем Эйзенштейном был снят художественный фильм «Александр Невский», в котором было экранизировано Ледовое побоище. Фильм считается одним из самых ярких представителей исторических фильмов. Именно он во многом сформировал у современного зрителя представление о битве.</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39</a:t>
            </a:fld>
            <a:endParaRPr lang="ru-RU"/>
          </a:p>
        </p:txBody>
      </p:sp>
    </p:spTree>
    <p:extLst>
      <p:ext uri="{BB962C8B-B14F-4D97-AF65-F5344CB8AC3E}">
        <p14:creationId xmlns:p14="http://schemas.microsoft.com/office/powerpoint/2010/main" val="340590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rPr>
              <a:t>Кадет 2 (слайд 4)</a:t>
            </a:r>
            <a:r>
              <a:rPr lang="ru-RU" sz="1200" dirty="0" smtClean="0">
                <a:effectLst/>
                <a:latin typeface="Times New Roman" panose="02020603050405020304" pitchFamily="18" charset="0"/>
                <a:ea typeface="Times New Roman" panose="02020603050405020304" pitchFamily="18" charset="0"/>
              </a:rPr>
              <a:t>: битва 5 апреля 1242 г. на льду Чудского озера – один из славных эпизодов русской истории. Естественно, она постоянно привлекала внимание исследователей и популяризаторов науки. Но на оценке этого события часто сказывались идеологические тенденции. Описание битвы обросло домыслами и мифами. Утверждают, что в этом сражении с каждой из сторон участвовало от 10 до 17 тысяч человек. Это приравнивает битву к исключительно многолюдным.</a:t>
            </a:r>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4</a:t>
            </a:fld>
            <a:endParaRPr lang="ru-RU"/>
          </a:p>
        </p:txBody>
      </p:sp>
    </p:spTree>
    <p:extLst>
      <p:ext uri="{BB962C8B-B14F-4D97-AF65-F5344CB8AC3E}">
        <p14:creationId xmlns:p14="http://schemas.microsoft.com/office/powerpoint/2010/main" val="37692874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40):</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29 июля 1942 года в честь великого полководца был учрежден советский военный орден Александра Невского. </a:t>
            </a:r>
            <a:endParaRPr lang="ru-RU" sz="1200" dirty="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40</a:t>
            </a:fld>
            <a:endParaRPr lang="ru-RU"/>
          </a:p>
        </p:txBody>
      </p:sp>
    </p:spTree>
    <p:extLst>
      <p:ext uri="{BB962C8B-B14F-4D97-AF65-F5344CB8AC3E}">
        <p14:creationId xmlns:p14="http://schemas.microsoft.com/office/powerpoint/2010/main" val="32067940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41):</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памятники: «Памятник дружинам Александра Невского на г. Соколиха», «Памятник Александру Невскому во Владимире», «Памятник Александру Невскому в </a:t>
            </a:r>
            <a:r>
              <a:rPr lang="ru-RU" sz="1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Усть</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-Ижоре».</a:t>
            </a:r>
            <a:endParaRPr lang="ru-RU" sz="1200" dirty="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41</a:t>
            </a:fld>
            <a:endParaRPr lang="ru-RU"/>
          </a:p>
        </p:txBody>
      </p:sp>
    </p:spTree>
    <p:extLst>
      <p:ext uri="{BB962C8B-B14F-4D97-AF65-F5344CB8AC3E}">
        <p14:creationId xmlns:p14="http://schemas.microsoft.com/office/powerpoint/2010/main" val="11133833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2 (слайд 42):</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18 апреля в России отмечают славную дату – 771-ю годовщину со дня победы дружины князя Александра Невского в битве с немецкими рыцарями на Чудском озере. Эту уникальную страницу истории все мы знаем, как Ледовое побоище, произошедшее 5 апреля 1242 года. (Федеральный закон № 32-ФЗ от 13 марта 1995 года «О днях воинской славы и памятных датах России»).</a:t>
            </a:r>
            <a:endParaRPr lang="ru-RU" sz="1200" dirty="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42</a:t>
            </a:fld>
            <a:endParaRPr lang="ru-RU"/>
          </a:p>
        </p:txBody>
      </p:sp>
    </p:spTree>
    <p:extLst>
      <p:ext uri="{BB962C8B-B14F-4D97-AF65-F5344CB8AC3E}">
        <p14:creationId xmlns:p14="http://schemas.microsoft.com/office/powerpoint/2010/main" val="22255659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43):</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«Марка, монета». «Александр Невский» (1942 – 43) на советской почтовой марке 1967 года, на марке России 1995 года и памятные монеты России.</a:t>
            </a:r>
            <a:endParaRPr lang="ru-RU" sz="1200" dirty="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43</a:t>
            </a:fld>
            <a:endParaRPr lang="ru-RU"/>
          </a:p>
        </p:txBody>
      </p:sp>
    </p:spTree>
    <p:extLst>
      <p:ext uri="{BB962C8B-B14F-4D97-AF65-F5344CB8AC3E}">
        <p14:creationId xmlns:p14="http://schemas.microsoft.com/office/powerpoint/2010/main" val="27630681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44):</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02 марта 1992 года указом Президиума Верховного Совета РФ № 2421-I учреждён орден «Александра Невского».</a:t>
            </a:r>
            <a:r>
              <a:rPr lang="ru-RU" sz="1200" baseline="0" dirty="0" smtClean="0">
                <a:effectLst/>
                <a:latin typeface="Times New Roman CYR" panose="02020603050405020304" pitchFamily="18" charset="0"/>
                <a:ea typeface="Times New Roman" panose="02020603050405020304" pitchFamily="18" charset="0"/>
                <a:cs typeface="Times New Roman" panose="02020603050405020304" pitchFamily="18" charset="0"/>
              </a:rPr>
              <a:t> </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44</a:t>
            </a:fld>
            <a:endParaRPr lang="ru-RU"/>
          </a:p>
        </p:txBody>
      </p:sp>
    </p:spTree>
    <p:extLst>
      <p:ext uri="{BB962C8B-B14F-4D97-AF65-F5344CB8AC3E}">
        <p14:creationId xmlns:p14="http://schemas.microsoft.com/office/powerpoint/2010/main" val="20651644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tabLst>
                <a:tab pos="651510" algn="l"/>
              </a:tabLs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Практическая работа (слайд 44).</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Воспитатель: </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товарищи кадеты, давайте проверим: насколько хорошо Вы знаете о жизни и деятельности Александра Невского.</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Викторина «Александр Невский».</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Суть задания:</a:t>
            </a:r>
            <a:r>
              <a:rPr lang="ru-RU" sz="1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участникам предстоит ответить на 15 вопросов (от 10 до 50 баллов за правильный ответ) по тематике Александр Невский – защитник земли Русской.</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Реквизит:</a:t>
            </a:r>
            <a:r>
              <a:rPr lang="ru-RU" sz="1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слайды с вопросами на экране.</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i="1" dirty="0" smtClean="0">
                <a:effectLst/>
                <a:latin typeface="Times New Roman" panose="02020603050405020304" pitchFamily="18" charset="0"/>
                <a:ea typeface="Times New Roman" panose="02020603050405020304" pitchFamily="18" charset="0"/>
                <a:cs typeface="Times New Roman" panose="02020603050405020304" pitchFamily="18" charset="0"/>
              </a:rPr>
              <a:t>Инструкция:</a:t>
            </a:r>
            <a:r>
              <a:rPr lang="ru-RU" sz="1200" i="1" dirty="0" smtClean="0">
                <a:effectLst/>
                <a:latin typeface="Times New Roman" panose="02020603050405020304" pitchFamily="18" charset="0"/>
                <a:ea typeface="Times New Roman" panose="02020603050405020304" pitchFamily="18" charset="0"/>
                <a:cs typeface="Times New Roman" panose="02020603050405020304" pitchFamily="18" charset="0"/>
              </a:rPr>
              <a:t> взвод (класс) делится на три части (возможно – по отделениям) и расходится на точки. Вопросы на экране по баллам. Время выполнения задания – по готовности ответа. В процессе выполнения задания разговаривать допускается только в своих группах.</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45</a:t>
            </a:fld>
            <a:endParaRPr lang="ru-RU"/>
          </a:p>
        </p:txBody>
      </p:sp>
    </p:spTree>
    <p:extLst>
      <p:ext uri="{BB962C8B-B14F-4D97-AF65-F5344CB8AC3E}">
        <p14:creationId xmlns:p14="http://schemas.microsoft.com/office/powerpoint/2010/main" val="7009972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Воспитатель (слайд 46): </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ребята, наша беседа подошла к концу. В истории России было много сражений, когда русский народ вставал на защиту родной земли и ценой своей жизни отстаивал независимость страны. Куликовская битва, Ледовое побоище, Отечественная война 1812 года, Русско- турецкие войны, Русско- японская война, Первая мировая и Великая Отечественная войны…Мы храним память о людях, о воинах, «в земле Российской просиявших», которые отстояли независимость нашей страны.</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46</a:t>
            </a:fld>
            <a:endParaRPr lang="ru-RU"/>
          </a:p>
        </p:txBody>
      </p:sp>
    </p:spTree>
    <p:extLst>
      <p:ext uri="{BB962C8B-B14F-4D97-AF65-F5344CB8AC3E}">
        <p14:creationId xmlns:p14="http://schemas.microsoft.com/office/powerpoint/2010/main" val="2944420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Давайте вспомним </a:t>
            </a: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(слайд 47)</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какие цели мы ставили в самом начале нашего классного часа? Что нового вы узнали? Чему научились? О чем размышляли? Какие задания понравились больше всего? Спасибо за работу!</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fld id="{245EA9AF-770C-47D1-8ECD-4C6F364D40DA}" type="slidenum">
              <a:rPr lang="ru-RU" smtClean="0"/>
              <a:t>47</a:t>
            </a:fld>
            <a:endParaRPr lang="ru-RU"/>
          </a:p>
        </p:txBody>
      </p:sp>
    </p:spTree>
    <p:extLst>
      <p:ext uri="{BB962C8B-B14F-4D97-AF65-F5344CB8AC3E}">
        <p14:creationId xmlns:p14="http://schemas.microsoft.com/office/powerpoint/2010/main" val="3686522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dirty="0" smtClean="0">
                <a:effectLst/>
                <a:latin typeface="Times New Roman" panose="02020603050405020304" pitchFamily="18" charset="0"/>
                <a:ea typeface="Times New Roman" panose="02020603050405020304" pitchFamily="18" charset="0"/>
              </a:rPr>
              <a:t>Воспитатель (слайд 5):</a:t>
            </a:r>
            <a:r>
              <a:rPr lang="ru-RU" sz="1200" dirty="0" smtClean="0">
                <a:effectLst/>
                <a:latin typeface="Times New Roman" panose="02020603050405020304" pitchFamily="18" charset="0"/>
                <a:ea typeface="Times New Roman" panose="02020603050405020304" pitchFamily="18" charset="0"/>
              </a:rPr>
              <a:t> итак, тема нашего классного часа – «</a:t>
            </a:r>
            <a:r>
              <a:rPr lang="ru-RU" sz="1200" b="1" dirty="0" smtClean="0">
                <a:effectLst/>
                <a:latin typeface="Times New Roman" panose="02020603050405020304" pitchFamily="18" charset="0"/>
                <a:ea typeface="Times New Roman" panose="02020603050405020304" pitchFamily="18" charset="0"/>
              </a:rPr>
              <a:t>День победы русских воинов князя Александра Невского над немецкими рыцарями на Чудском озере (Ледовое побоище, 1242 год)</a:t>
            </a:r>
            <a:r>
              <a:rPr lang="ru-RU" sz="1200" dirty="0" smtClean="0">
                <a:effectLst/>
                <a:latin typeface="Times New Roman" panose="02020603050405020304" pitchFamily="18" charset="0"/>
                <a:ea typeface="Times New Roman" panose="02020603050405020304" pitchFamily="18" charset="0"/>
              </a:rPr>
              <a:t>»</a:t>
            </a:r>
            <a:r>
              <a:rPr lang="ru-RU" sz="1200" b="1" dirty="0" smtClean="0">
                <a:effectLst/>
                <a:latin typeface="Times New Roman" panose="02020603050405020304" pitchFamily="18" charset="0"/>
                <a:ea typeface="Times New Roman" panose="02020603050405020304" pitchFamily="18" charset="0"/>
              </a:rPr>
              <a:t>.</a:t>
            </a:r>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5</a:t>
            </a:fld>
            <a:endParaRPr lang="ru-RU"/>
          </a:p>
        </p:txBody>
      </p:sp>
    </p:spTree>
    <p:extLst>
      <p:ext uri="{BB962C8B-B14F-4D97-AF65-F5344CB8AC3E}">
        <p14:creationId xmlns:p14="http://schemas.microsoft.com/office/powerpoint/2010/main" val="3485622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Исходя из темы, давайте определим цель и задачи </a:t>
            </a: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(слайд 6</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по «абзацам»</a:t>
            </a: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Цель: </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способствовать формированию уважительного отношения к истории страны.</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Задачи:</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Углубить …</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(знания о национальном герое, древнерусским полководце Александре Невским)</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Уточнить …</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(знания о сражении на Чудском озере (Ледовом побоище))</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Формировать …</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(активную жизненную позицию, побуждать кадет к сопротивлению попыткам очернить историю нашей страны)</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Воспитывать…</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(чувства патриотизма, уважения к истории и традициям нашей Родины)</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Популяризировать…</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(уважение к национальным традициям своего народа)</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6</a:t>
            </a:fld>
            <a:endParaRPr lang="ru-RU"/>
          </a:p>
        </p:txBody>
      </p:sp>
    </p:spTree>
    <p:extLst>
      <p:ext uri="{BB962C8B-B14F-4D97-AF65-F5344CB8AC3E}">
        <p14:creationId xmlns:p14="http://schemas.microsoft.com/office/powerpoint/2010/main" val="669202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3 (слайд 7): </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битва на Чудском озере началась утром 5 апреля 1242 года (779 лет назад).  Основная достоверная информации о битве 1242 года содержится в Новгородской Первой летописи Старшего извода. Ее запись современна событию. Летописец сообщил общие данные о войне Новгорода с Ливонским Орденом в 1242 году. Несколько кратких замечаний он оставил и о самой битве.</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7</a:t>
            </a:fld>
            <a:endParaRPr lang="ru-RU"/>
          </a:p>
        </p:txBody>
      </p:sp>
    </p:spTree>
    <p:extLst>
      <p:ext uri="{BB962C8B-B14F-4D97-AF65-F5344CB8AC3E}">
        <p14:creationId xmlns:p14="http://schemas.microsoft.com/office/powerpoint/2010/main" val="1477847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Кадет 1 (слайд 8): </a:t>
            </a: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следующий русский источник – «Житие Александра Невского», созданное в 1280-е году. Во многом на основании рассказов свидетелей, знавших и наблюдавших князя Александра Ярославича как полководца, незначительно дополняет летопись.</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8</a:t>
            </a:fld>
            <a:endParaRPr lang="ru-RU"/>
          </a:p>
        </p:txBody>
      </p:sp>
    </p:spTree>
    <p:extLst>
      <p:ext uri="{BB962C8B-B14F-4D97-AF65-F5344CB8AC3E}">
        <p14:creationId xmlns:p14="http://schemas.microsoft.com/office/powerpoint/2010/main" val="3431695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0215" algn="just">
              <a:lnSpc>
                <a:spcPct val="150000"/>
              </a:lnSpc>
              <a:spcAft>
                <a:spcPts val="0"/>
              </a:spcAft>
            </a:pPr>
            <a:r>
              <a:rPr lang="ru-RU"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Ситуация перед сражением</a:t>
            </a:r>
            <a:endParaRPr lang="ru-RU" sz="1200" dirty="0" smtClean="0">
              <a:effectLst/>
              <a:latin typeface="Times New Roman CYR" panose="02020603050405020304" pitchFamily="18" charset="0"/>
              <a:ea typeface="Times New Roman" panose="02020603050405020304" pitchFamily="18" charset="0"/>
              <a:cs typeface="Times New Roman" panose="02020603050405020304" pitchFamily="18" charset="0"/>
            </a:endParaRPr>
          </a:p>
          <a:p>
            <a:r>
              <a:rPr lang="ru-RU" sz="1200" b="1" dirty="0" smtClean="0">
                <a:effectLst/>
                <a:latin typeface="Times New Roman" panose="02020603050405020304" pitchFamily="18" charset="0"/>
                <a:ea typeface="Times New Roman" panose="02020603050405020304" pitchFamily="18" charset="0"/>
              </a:rPr>
              <a:t>Кадет 2 (слайд 9):</a:t>
            </a:r>
            <a:r>
              <a:rPr lang="ru-RU" sz="1200" dirty="0" smtClean="0">
                <a:effectLst/>
                <a:latin typeface="Times New Roman" panose="02020603050405020304" pitchFamily="18" charset="0"/>
                <a:ea typeface="Times New Roman" panose="02020603050405020304" pitchFamily="18" charset="0"/>
              </a:rPr>
              <a:t> еще в XII веке было отмечено продвижение немецких рыцарских отрядов из Восточной Пруссии к востоку. В погоне за новыми землями и даровой рабочей силой, прикрываясь намерением обратить язычников в христианство, на восток шли толпы немецких дворян, рыцарей и монахов.</a:t>
            </a:r>
            <a:endParaRPr lang="ru-RU" dirty="0"/>
          </a:p>
        </p:txBody>
      </p:sp>
      <p:sp>
        <p:nvSpPr>
          <p:cNvPr id="4" name="Номер слайда 3"/>
          <p:cNvSpPr>
            <a:spLocks noGrp="1"/>
          </p:cNvSpPr>
          <p:nvPr>
            <p:ph type="sldNum" sz="quarter" idx="10"/>
          </p:nvPr>
        </p:nvSpPr>
        <p:spPr/>
        <p:txBody>
          <a:bodyPr/>
          <a:lstStyle/>
          <a:p>
            <a:fld id="{245EA9AF-770C-47D1-8ECD-4C6F364D40DA}" type="slidenum">
              <a:rPr lang="ru-RU" smtClean="0"/>
              <a:t>9</a:t>
            </a:fld>
            <a:endParaRPr lang="ru-RU"/>
          </a:p>
        </p:txBody>
      </p:sp>
    </p:spTree>
    <p:extLst>
      <p:ext uri="{BB962C8B-B14F-4D97-AF65-F5344CB8AC3E}">
        <p14:creationId xmlns:p14="http://schemas.microsoft.com/office/powerpoint/2010/main" val="518536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1667225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2935762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7543677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2664406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4044435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1396484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9755936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817105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2402902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9783613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15.05.2022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6852797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0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15.05.2022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val="377305888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25.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2.jp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8.jp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57.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61.jpeg"/><Relationship Id="rId4" Type="http://schemas.openxmlformats.org/officeDocument/2006/relationships/image" Target="../media/image60.jpeg"/></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jpeg"/><Relationship Id="rId7" Type="http://schemas.openxmlformats.org/officeDocument/2006/relationships/image" Target="../media/image67.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jpg"/><Relationship Id="rId4" Type="http://schemas.openxmlformats.org/officeDocument/2006/relationships/image" Target="../media/image64.jpeg"/><Relationship Id="rId9" Type="http://schemas.openxmlformats.org/officeDocument/2006/relationships/image" Target="../media/image69.png"/></Relationships>
</file>

<file path=ppt/slides/_rels/slide4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hyperlink" Target="file:///D:\Users\gp2016c1\Desktop\9%20&#1042;%202020-2021%20&#1082;&#1083;&#1072;&#1089;&#1089;&#1085;&#1086;-&#1086;&#1073;&#1086;&#1073;&#1097;&#1072;&#1102;&#1097;&#1080;&#1081;%20&#1082;&#1086;&#1085;&#1090;&#1088;&#1086;&#1083;&#1100;\1.%20&#1042;&#1086;&#1089;&#1087;&#1080;&#1090;&#1072;&#1090;&#1077;&#1083;&#1100;&#1085;&#1072;&#1103;%20&#1088;&#1072;&#1073;&#1086;&#1090;&#1072;\4.1%20&#1048;&#1085;&#1092;%20&#1082;&#1083;%20&#1095;&#1072;&#1089;\11.%2018%20&#1072;&#1087;&#1088;&#1077;&#1083;&#1103;%20-%20&#1055;&#1086;&#1073;&#1077;&#1076;&#1072;%20&#1085;&#1072;%20&#1063;&#1091;&#1076;&#1089;&#1082;&#1086;&#1084;%20&#1086;&#1079;&#1077;&#1088;&#1077;\&#1042;&#1080;&#1082;&#1090;&#1086;&#1088;&#1080;&#1085;&#1072;%20&#1040;.%20&#1053;&#1077;&#1074;&#1089;&#1082;&#1080;&#1081;.pptx#-1,1,&#1055;&#1088;&#1077;&#1079;&#1077;&#1085;&#1090;&#1072;&#1094;&#1080;&#1103; PowerPoint"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srcRect b="7158"/>
          <a:stretch/>
        </p:blipFill>
        <p:spPr>
          <a:xfrm>
            <a:off x="0" y="-1"/>
            <a:ext cx="12192000" cy="6858001"/>
          </a:xfrm>
          <a:prstGeom prst="rect">
            <a:avLst/>
          </a:prstGeom>
        </p:spPr>
      </p:pic>
    </p:spTree>
    <p:extLst>
      <p:ext uri="{BB962C8B-B14F-4D97-AF65-F5344CB8AC3E}">
        <p14:creationId xmlns:p14="http://schemas.microsoft.com/office/powerpoint/2010/main" val="19618389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plus(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staff-online.ru/wp-content/uploads/2020/04/turajdskij-zamok.jpg"/>
          <p:cNvPicPr>
            <a:picLocks noChangeAspect="1" noChangeArrowheads="1"/>
          </p:cNvPicPr>
          <p:nvPr/>
        </p:nvPicPr>
        <p:blipFill rotWithShape="1">
          <a:blip r:embed="rId3">
            <a:extLst>
              <a:ext uri="{28A0092B-C50C-407E-A947-70E740481C1C}">
                <a14:useLocalDpi xmlns:a14="http://schemas.microsoft.com/office/drawing/2010/main" val="0"/>
              </a:ext>
            </a:extLst>
          </a:blip>
          <a:srcRect t="8037" b="7251"/>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luckclub.ru/images/luckclub/2018/08/setwalls.ru-66152.jpg"/>
          <p:cNvPicPr>
            <a:picLocks noChangeAspect="1" noChangeArrowheads="1"/>
          </p:cNvPicPr>
          <p:nvPr/>
        </p:nvPicPr>
        <p:blipFill rotWithShape="1">
          <a:blip r:embed="rId4">
            <a:extLst>
              <a:ext uri="{28A0092B-C50C-407E-A947-70E740481C1C}">
                <a14:useLocalDpi xmlns:a14="http://schemas.microsoft.com/office/drawing/2010/main" val="0"/>
              </a:ext>
            </a:extLst>
          </a:blip>
          <a:srcRect l="885" r="879" b="11233"/>
          <a:stretch/>
        </p:blipFill>
        <p:spPr bwMode="auto">
          <a:xfrm>
            <a:off x="1" y="-1"/>
            <a:ext cx="12192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22148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500"/>
                                  </p:stCondLst>
                                  <p:childTnLst>
                                    <p:set>
                                      <p:cBhvr>
                                        <p:cTn id="6" dur="1" fill="hold">
                                          <p:stCondLst>
                                            <p:cond delay="0"/>
                                          </p:stCondLst>
                                        </p:cTn>
                                        <p:tgtEl>
                                          <p:spTgt spid="10242"/>
                                        </p:tgtEl>
                                        <p:attrNameLst>
                                          <p:attrName>style.visibility</p:attrName>
                                        </p:attrNameLst>
                                      </p:cBhvr>
                                      <p:to>
                                        <p:strVal val="visible"/>
                                      </p:to>
                                    </p:set>
                                    <p:animEffect transition="in" filter="diamond(in)">
                                      <p:cBhvr>
                                        <p:cTn id="7" dur="1000"/>
                                        <p:tgtEl>
                                          <p:spTgt spid="10242"/>
                                        </p:tgtEl>
                                      </p:cBhvr>
                                    </p:animEffect>
                                  </p:childTnLst>
                                </p:cTn>
                              </p:par>
                            </p:childTnLst>
                          </p:cTn>
                        </p:par>
                        <p:par>
                          <p:cTn id="8" fill="hold">
                            <p:stCondLst>
                              <p:cond delay="1500"/>
                            </p:stCondLst>
                            <p:childTnLst>
                              <p:par>
                                <p:cTn id="9" presetID="13" presetClass="entr" presetSubtype="32" fill="hold" nodeType="afterEffect">
                                  <p:stCondLst>
                                    <p:cond delay="6000"/>
                                  </p:stCondLst>
                                  <p:childTnLst>
                                    <p:set>
                                      <p:cBhvr>
                                        <p:cTn id="10" dur="1" fill="hold">
                                          <p:stCondLst>
                                            <p:cond delay="0"/>
                                          </p:stCondLst>
                                        </p:cTn>
                                        <p:tgtEl>
                                          <p:spTgt spid="4"/>
                                        </p:tgtEl>
                                        <p:attrNameLst>
                                          <p:attrName>style.visibility</p:attrName>
                                        </p:attrNameLst>
                                      </p:cBhvr>
                                      <p:to>
                                        <p:strVal val="visible"/>
                                      </p:to>
                                    </p:set>
                                    <p:animEffect transition="in" filter="plus(out)">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avatars.mds.yandex.net/get-zen_doc/2377661/pub_5ebab6a53d23d611ec016454_5ebabd1cce86a8785f6e2084/scale_1200"/>
          <p:cNvPicPr>
            <a:picLocks noChangeAspect="1" noChangeArrowheads="1"/>
          </p:cNvPicPr>
          <p:nvPr/>
        </p:nvPicPr>
        <p:blipFill rotWithShape="1">
          <a:blip r:embed="rId3">
            <a:extLst>
              <a:ext uri="{28A0092B-C50C-407E-A947-70E740481C1C}">
                <a14:useLocalDpi xmlns:a14="http://schemas.microsoft.com/office/drawing/2010/main" val="0"/>
              </a:ext>
            </a:extLst>
          </a:blip>
          <a:srcRect l="11202" r="8835"/>
          <a:stretch/>
        </p:blipFill>
        <p:spPr bwMode="auto">
          <a:xfrm>
            <a:off x="-24680" y="0"/>
            <a:ext cx="61680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s://avatars.mds.yandex.net/get-zen_doc/1885679/pub_5cc6a721c5ed1700b3e46d96_5cc6a8aa427b3c00be0330f0/scale_1200"/>
          <p:cNvPicPr>
            <a:picLocks noChangeAspect="1" noChangeArrowheads="1"/>
          </p:cNvPicPr>
          <p:nvPr/>
        </p:nvPicPr>
        <p:blipFill rotWithShape="1">
          <a:blip r:embed="rId4">
            <a:extLst>
              <a:ext uri="{28A0092B-C50C-407E-A947-70E740481C1C}">
                <a14:useLocalDpi xmlns:a14="http://schemas.microsoft.com/office/drawing/2010/main" val="0"/>
              </a:ext>
            </a:extLst>
          </a:blip>
          <a:srcRect t="6620" b="11389"/>
          <a:stretch/>
        </p:blipFill>
        <p:spPr bwMode="auto">
          <a:xfrm>
            <a:off x="6143328" y="-1"/>
            <a:ext cx="6048672" cy="68580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lv.baltnews.com/images/101928/59/1019285955.jpg"/>
          <p:cNvPicPr>
            <a:picLocks noChangeAspect="1" noChangeArrowheads="1"/>
          </p:cNvPicPr>
          <p:nvPr/>
        </p:nvPicPr>
        <p:blipFill rotWithShape="1">
          <a:blip r:embed="rId5">
            <a:extLst>
              <a:ext uri="{28A0092B-C50C-407E-A947-70E740481C1C}">
                <a14:useLocalDpi xmlns:a14="http://schemas.microsoft.com/office/drawing/2010/main" val="0"/>
              </a:ext>
            </a:extLst>
          </a:blip>
          <a:srcRect l="5922" r="6487"/>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6389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500"/>
                                  </p:stCondLst>
                                  <p:childTnLst>
                                    <p:set>
                                      <p:cBhvr>
                                        <p:cTn id="6" dur="1" fill="hold">
                                          <p:stCondLst>
                                            <p:cond delay="0"/>
                                          </p:stCondLst>
                                        </p:cTn>
                                        <p:tgtEl>
                                          <p:spTgt spid="11266"/>
                                        </p:tgtEl>
                                        <p:attrNameLst>
                                          <p:attrName>style.visibility</p:attrName>
                                        </p:attrNameLst>
                                      </p:cBhvr>
                                      <p:to>
                                        <p:strVal val="visible"/>
                                      </p:to>
                                    </p:set>
                                    <p:animEffect transition="in" filter="wipe(left)">
                                      <p:cBhvr>
                                        <p:cTn id="7" dur="2000"/>
                                        <p:tgtEl>
                                          <p:spTgt spid="11266"/>
                                        </p:tgtEl>
                                      </p:cBhvr>
                                    </p:animEffect>
                                  </p:childTnLst>
                                </p:cTn>
                              </p:par>
                              <p:par>
                                <p:cTn id="8" presetID="22" presetClass="entr" presetSubtype="2" fill="hold" nodeType="withEffect">
                                  <p:stCondLst>
                                    <p:cond delay="500"/>
                                  </p:stCondLst>
                                  <p:childTnLst>
                                    <p:set>
                                      <p:cBhvr>
                                        <p:cTn id="9" dur="1" fill="hold">
                                          <p:stCondLst>
                                            <p:cond delay="0"/>
                                          </p:stCondLst>
                                        </p:cTn>
                                        <p:tgtEl>
                                          <p:spTgt spid="11268"/>
                                        </p:tgtEl>
                                        <p:attrNameLst>
                                          <p:attrName>style.visibility</p:attrName>
                                        </p:attrNameLst>
                                      </p:cBhvr>
                                      <p:to>
                                        <p:strVal val="visible"/>
                                      </p:to>
                                    </p:set>
                                    <p:animEffect transition="in" filter="wipe(right)">
                                      <p:cBhvr>
                                        <p:cTn id="10" dur="2000"/>
                                        <p:tgtEl>
                                          <p:spTgt spid="11268"/>
                                        </p:tgtEl>
                                      </p:cBhvr>
                                    </p:animEffect>
                                  </p:childTnLst>
                                </p:cTn>
                              </p:par>
                            </p:childTnLst>
                          </p:cTn>
                        </p:par>
                        <p:par>
                          <p:cTn id="11" fill="hold">
                            <p:stCondLst>
                              <p:cond delay="2500"/>
                            </p:stCondLst>
                            <p:childTnLst>
                              <p:par>
                                <p:cTn id="12" presetID="13" presetClass="entr" presetSubtype="32" fill="hold" nodeType="afterEffect">
                                  <p:stCondLst>
                                    <p:cond delay="4000"/>
                                  </p:stCondLst>
                                  <p:childTnLst>
                                    <p:set>
                                      <p:cBhvr>
                                        <p:cTn id="13" dur="1" fill="hold">
                                          <p:stCondLst>
                                            <p:cond delay="0"/>
                                          </p:stCondLst>
                                        </p:cTn>
                                        <p:tgtEl>
                                          <p:spTgt spid="5"/>
                                        </p:tgtEl>
                                        <p:attrNameLst>
                                          <p:attrName>style.visibility</p:attrName>
                                        </p:attrNameLst>
                                      </p:cBhvr>
                                      <p:to>
                                        <p:strVal val="visible"/>
                                      </p:to>
                                    </p:set>
                                    <p:animEffect transition="in" filter="plus(out)">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b="15684"/>
          <a:stretch/>
        </p:blipFill>
        <p:spPr>
          <a:xfrm>
            <a:off x="-1" y="0"/>
            <a:ext cx="12192001" cy="6858000"/>
          </a:xfrm>
          <a:prstGeom prst="rect">
            <a:avLst/>
          </a:prstGeom>
        </p:spPr>
      </p:pic>
      <p:pic>
        <p:nvPicPr>
          <p:cNvPr id="6" name="Picture 2" descr="https://media.buzzle.com/media/images-en/illustrations/famous-personalities/1200-35045052-pope-gregory-ix.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037" y="41856"/>
            <a:ext cx="2968619" cy="365634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85368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plus(out)">
                                      <p:cBhvr>
                                        <p:cTn id="7" dur="1000"/>
                                        <p:tgtEl>
                                          <p:spTgt spid="4"/>
                                        </p:tgtEl>
                                      </p:cBhvr>
                                    </p:animEffect>
                                  </p:childTnLst>
                                </p:cTn>
                              </p:par>
                            </p:childTnLst>
                          </p:cTn>
                        </p:par>
                        <p:par>
                          <p:cTn id="8" fill="hold">
                            <p:stCondLst>
                              <p:cond delay="1500"/>
                            </p:stCondLst>
                            <p:childTnLst>
                              <p:par>
                                <p:cTn id="9" presetID="10" presetClass="entr" presetSubtype="0" fill="hold" nodeType="afterEffect">
                                  <p:stCondLst>
                                    <p:cond delay="5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mages59.fotki.com/v1640/photos/7/1454087/9644474/000dacyy-vi.jpg"/>
          <p:cNvPicPr>
            <a:picLocks noChangeAspect="1" noChangeArrowheads="1"/>
          </p:cNvPicPr>
          <p:nvPr/>
        </p:nvPicPr>
        <p:blipFill rotWithShape="1">
          <a:blip r:embed="rId3">
            <a:extLst>
              <a:ext uri="{28A0092B-C50C-407E-A947-70E740481C1C}">
                <a14:useLocalDpi xmlns:a14="http://schemas.microsoft.com/office/drawing/2010/main" val="0"/>
              </a:ext>
            </a:extLst>
          </a:blip>
          <a:srcRect t="5184" b="12986"/>
          <a:stretch/>
        </p:blipFill>
        <p:spPr bwMode="auto">
          <a:xfrm>
            <a:off x="1927" y="1"/>
            <a:ext cx="1219007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6485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avatars.mds.yandex.net/get-zen_doc/3680683/pub_5efb3d3b819e6130a3ec7959_5efb40be66fe1d5006536951/scale_1200"/>
          <p:cNvPicPr>
            <a:picLocks noChangeAspect="1" noChangeArrowheads="1"/>
          </p:cNvPicPr>
          <p:nvPr/>
        </p:nvPicPr>
        <p:blipFill rotWithShape="1">
          <a:blip r:embed="rId3">
            <a:extLst>
              <a:ext uri="{28A0092B-C50C-407E-A947-70E740481C1C}">
                <a14:useLocalDpi xmlns:a14="http://schemas.microsoft.com/office/drawing/2010/main" val="0"/>
              </a:ext>
            </a:extLst>
          </a:blip>
          <a:srcRect l="2000" t="1250" r="1001" b="22896"/>
          <a:stretch/>
        </p:blipFill>
        <p:spPr bwMode="auto">
          <a:xfrm>
            <a:off x="0" y="0"/>
            <a:ext cx="12192000" cy="688361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https://stuki-druki.com/facts4/images/Nevskaya-bitva.jpg"/>
          <p:cNvPicPr>
            <a:picLocks noChangeAspect="1" noChangeArrowheads="1"/>
          </p:cNvPicPr>
          <p:nvPr/>
        </p:nvPicPr>
        <p:blipFill rotWithShape="1">
          <a:blip r:embed="rId4">
            <a:extLst>
              <a:ext uri="{28A0092B-C50C-407E-A947-70E740481C1C}">
                <a14:useLocalDpi xmlns:a14="http://schemas.microsoft.com/office/drawing/2010/main" val="0"/>
              </a:ext>
            </a:extLst>
          </a:blip>
          <a:srcRect b="20936"/>
          <a:stretch/>
        </p:blipFill>
        <p:spPr bwMode="auto">
          <a:xfrm>
            <a:off x="0" y="-1"/>
            <a:ext cx="12192000" cy="68853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interesnyefakty.org/wp-content/uploads/nevskaya-bitva.jpg"/>
          <p:cNvPicPr>
            <a:picLocks noChangeAspect="1" noChangeArrowheads="1"/>
          </p:cNvPicPr>
          <p:nvPr/>
        </p:nvPicPr>
        <p:blipFill rotWithShape="1">
          <a:blip r:embed="rId5">
            <a:extLst>
              <a:ext uri="{28A0092B-C50C-407E-A947-70E740481C1C}">
                <a14:useLocalDpi xmlns:a14="http://schemas.microsoft.com/office/drawing/2010/main" val="0"/>
              </a:ext>
            </a:extLst>
          </a:blip>
          <a:srcRect b="9447"/>
          <a:stretch/>
        </p:blipFill>
        <p:spPr bwMode="auto">
          <a:xfrm>
            <a:off x="0" y="0"/>
            <a:ext cx="12192000" cy="6883610"/>
          </a:xfrm>
          <a:prstGeom prst="rect">
            <a:avLst/>
          </a:prstGeom>
          <a:noFill/>
          <a:extLst>
            <a:ext uri="{909E8E84-426E-40DD-AFC4-6F175D3DCCD1}">
              <a14:hiddenFill xmlns:a14="http://schemas.microsoft.com/office/drawing/2010/main">
                <a:solidFill>
                  <a:srgbClr val="FFFFFF"/>
                </a:solidFill>
              </a14:hiddenFill>
            </a:ext>
          </a:extLst>
        </p:spPr>
      </p:pic>
      <p:pic>
        <p:nvPicPr>
          <p:cNvPr id="6" name="Рисунок 5" descr="https://lh4.googleusercontent.com/3OX_iXH-WgWMk6RgHjfpAgq95st6P6YfsB7QeEQBtaPxaXN4fx28Hhb_xuaVsnfe-uTlYFGG-Y0I8qAs_8w04xCeCYiLr-PSbLWvBUWbIHHyCuEefR_HHV9EHfRI8FAV5A"/>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3362" t="2809" r="2773" b="1360"/>
          <a:stretch/>
        </p:blipFill>
        <p:spPr bwMode="auto">
          <a:xfrm>
            <a:off x="0" y="0"/>
            <a:ext cx="3600400" cy="3978850"/>
          </a:xfrm>
          <a:prstGeom prst="rect">
            <a:avLst/>
          </a:prstGeom>
          <a:noFill/>
          <a:ln>
            <a:noFill/>
          </a:ln>
        </p:spPr>
      </p:pic>
    </p:spTree>
    <p:extLst>
      <p:ext uri="{BB962C8B-B14F-4D97-AF65-F5344CB8AC3E}">
        <p14:creationId xmlns:p14="http://schemas.microsoft.com/office/powerpoint/2010/main" val="35333343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par>
                          <p:cTn id="8" fill="hold">
                            <p:stCondLst>
                              <p:cond delay="1500"/>
                            </p:stCondLst>
                            <p:childTnLst>
                              <p:par>
                                <p:cTn id="9" presetID="6" presetClass="entr" presetSubtype="16" fill="hold" nodeType="afterEffect">
                                  <p:stCondLst>
                                    <p:cond delay="400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1000"/>
                                        <p:tgtEl>
                                          <p:spTgt spid="4"/>
                                        </p:tgtEl>
                                      </p:cBhvr>
                                    </p:animEffect>
                                  </p:childTnLst>
                                </p:cTn>
                              </p:par>
                            </p:childTnLst>
                          </p:cTn>
                        </p:par>
                        <p:par>
                          <p:cTn id="12" fill="hold">
                            <p:stCondLst>
                              <p:cond delay="6500"/>
                            </p:stCondLst>
                            <p:childTnLst>
                              <p:par>
                                <p:cTn id="13" presetID="6" presetClass="entr" presetSubtype="32" fill="hold" nodeType="afterEffect">
                                  <p:stCondLst>
                                    <p:cond delay="4000"/>
                                  </p:stCondLst>
                                  <p:childTnLst>
                                    <p:set>
                                      <p:cBhvr>
                                        <p:cTn id="14" dur="1" fill="hold">
                                          <p:stCondLst>
                                            <p:cond delay="0"/>
                                          </p:stCondLst>
                                        </p:cTn>
                                        <p:tgtEl>
                                          <p:spTgt spid="5"/>
                                        </p:tgtEl>
                                        <p:attrNameLst>
                                          <p:attrName>style.visibility</p:attrName>
                                        </p:attrNameLst>
                                      </p:cBhvr>
                                      <p:to>
                                        <p:strVal val="visible"/>
                                      </p:to>
                                    </p:set>
                                    <p:animEffect transition="in" filter="circle(out)">
                                      <p:cBhvr>
                                        <p:cTn id="15" dur="1000"/>
                                        <p:tgtEl>
                                          <p:spTgt spid="5"/>
                                        </p:tgtEl>
                                      </p:cBhvr>
                                    </p:animEffect>
                                  </p:childTnLst>
                                </p:cTn>
                              </p:par>
                            </p:childTnLst>
                          </p:cTn>
                        </p:par>
                        <p:par>
                          <p:cTn id="16" fill="hold">
                            <p:stCondLst>
                              <p:cond delay="11500"/>
                            </p:stCondLst>
                            <p:childTnLst>
                              <p:par>
                                <p:cTn id="17" presetID="10" presetClass="entr" presetSubtype="0" fill="hold" nodeType="after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armflot.ru/images/2019/03/16/armflot-2t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806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img-fotki.yandex.ru/get/117896/248139019.54/0_144e74_30331e5c_XXXL.jpg"/>
          <p:cNvPicPr>
            <a:picLocks noChangeAspect="1" noChangeArrowheads="1"/>
          </p:cNvPicPr>
          <p:nvPr/>
        </p:nvPicPr>
        <p:blipFill rotWithShape="1">
          <a:blip r:embed="rId3">
            <a:extLst>
              <a:ext uri="{28A0092B-C50C-407E-A947-70E740481C1C}">
                <a14:useLocalDpi xmlns:a14="http://schemas.microsoft.com/office/drawing/2010/main" val="0"/>
              </a:ext>
            </a:extLst>
          </a:blip>
          <a:srcRect b="719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319772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700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avatars.mds.yandex.net/get-zen_doc/233051/pub_5ccd30e172ad6900b3170b8b_5ccd361f02612c00b36f0460/scale_1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8147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ttps://ds05.infourok.ru/uploads/ex/06e0/00179a07-aa32d59b/hello_html_m1c5f5446.jpg"/>
          <p:cNvPicPr>
            <a:picLocks noChangeAspect="1" noChangeArrowheads="1"/>
          </p:cNvPicPr>
          <p:nvPr/>
        </p:nvPicPr>
        <p:blipFill rotWithShape="1">
          <a:blip r:embed="rId4">
            <a:extLst>
              <a:ext uri="{28A0092B-C50C-407E-A947-70E740481C1C}">
                <a14:useLocalDpi xmlns:a14="http://schemas.microsoft.com/office/drawing/2010/main" val="0"/>
              </a:ext>
            </a:extLst>
          </a:blip>
          <a:srcRect b="12961"/>
          <a:stretch/>
        </p:blipFill>
        <p:spPr bwMode="auto">
          <a:xfrm>
            <a:off x="10620" y="1"/>
            <a:ext cx="1218138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8834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700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1984" y="0"/>
            <a:ext cx="62400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962918" cy="6858000"/>
          </a:xfrm>
          <a:prstGeom prst="rect">
            <a:avLst/>
          </a:prstGeom>
        </p:spPr>
      </p:pic>
    </p:spTree>
    <p:extLst>
      <p:ext uri="{BB962C8B-B14F-4D97-AF65-F5344CB8AC3E}">
        <p14:creationId xmlns:p14="http://schemas.microsoft.com/office/powerpoint/2010/main" val="14403175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pbs.twimg.com/media/D4fS200U8AELnP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8031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50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2919" y="0"/>
            <a:ext cx="62290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https://proza.ru/pics/2015/01/04/190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5962919" cy="6873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6183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Users\Администратор\Desktop\290.png"/>
          <p:cNvPicPr/>
          <p:nvPr/>
        </p:nvPicPr>
        <p:blipFill rotWithShape="1">
          <a:blip r:embed="rId3" cstate="print"/>
          <a:srcRect t="8193"/>
          <a:stretch/>
        </p:blipFill>
        <p:spPr bwMode="auto">
          <a:xfrm>
            <a:off x="0" y="0"/>
            <a:ext cx="12192000" cy="6858000"/>
          </a:xfrm>
          <a:prstGeom prst="rect">
            <a:avLst/>
          </a:prstGeom>
          <a:noFill/>
          <a:ln w="9525">
            <a:noFill/>
            <a:miter lim="800000"/>
            <a:headEnd/>
            <a:tailEnd/>
          </a:ln>
        </p:spPr>
      </p:pic>
    </p:spTree>
    <p:extLst>
      <p:ext uri="{BB962C8B-B14F-4D97-AF65-F5344CB8AC3E}">
        <p14:creationId xmlns:p14="http://schemas.microsoft.com/office/powerpoint/2010/main" val="28044007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mkinspires.ru/wp-content/uploads/2020/12/6813ef6c-cb2e-40c1-a398-7db36a50d31f.jpeg"/>
          <p:cNvPicPr>
            <a:picLocks noChangeAspect="1" noChangeArrowheads="1"/>
          </p:cNvPicPr>
          <p:nvPr/>
        </p:nvPicPr>
        <p:blipFill rotWithShape="1">
          <a:blip r:embed="rId3">
            <a:extLst>
              <a:ext uri="{28A0092B-C50C-407E-A947-70E740481C1C}">
                <a14:useLocalDpi xmlns:a14="http://schemas.microsoft.com/office/drawing/2010/main" val="0"/>
              </a:ext>
            </a:extLst>
          </a:blip>
          <a:srcRect b="15086"/>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31974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mtdata.ru/u5/photoF9DB/20095627913-0/original.jpg"/>
          <p:cNvPicPr>
            <a:picLocks noChangeAspect="1" noChangeArrowheads="1"/>
          </p:cNvPicPr>
          <p:nvPr/>
        </p:nvPicPr>
        <p:blipFill rotWithShape="1">
          <a:blip r:embed="rId3">
            <a:extLst>
              <a:ext uri="{28A0092B-C50C-407E-A947-70E740481C1C}">
                <a14:useLocalDpi xmlns:a14="http://schemas.microsoft.com/office/drawing/2010/main" val="0"/>
              </a:ext>
            </a:extLst>
          </a:blip>
          <a:srcRect t="2834" b="12454"/>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6136"/>
            <a:ext cx="12192002" cy="6851864"/>
          </a:xfrm>
          <a:prstGeom prst="rect">
            <a:avLst/>
          </a:prstGeom>
        </p:spPr>
      </p:pic>
    </p:spTree>
    <p:extLst>
      <p:ext uri="{BB962C8B-B14F-4D97-AF65-F5344CB8AC3E}">
        <p14:creationId xmlns:p14="http://schemas.microsoft.com/office/powerpoint/2010/main" val="5221239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withEffect">
                                  <p:stCondLst>
                                    <p:cond delay="6000"/>
                                  </p:stCondLst>
                                  <p:childTnLst>
                                    <p:set>
                                      <p:cBhvr>
                                        <p:cTn id="6" dur="1" fill="hold">
                                          <p:stCondLst>
                                            <p:cond delay="0"/>
                                          </p:stCondLst>
                                        </p:cTn>
                                        <p:tgtEl>
                                          <p:spTgt spid="2"/>
                                        </p:tgtEl>
                                        <p:attrNameLst>
                                          <p:attrName>style.visibility</p:attrName>
                                        </p:attrNameLst>
                                      </p:cBhvr>
                                      <p:to>
                                        <p:strVal val="visible"/>
                                      </p:to>
                                    </p:set>
                                    <p:animEffect transition="in" filter="plus(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s://1.bp.blogspot.com/-IEWKJYvet-E/XPjBRpvPJGI/AAAAAAABWVc/vpf2Cr_QucYpGyiVn-qhRjr_YqomX8uVQCLcBGAs/s1600/03.jpg"/>
          <p:cNvPicPr>
            <a:picLocks noChangeAspect="1" noChangeArrowheads="1"/>
          </p:cNvPicPr>
          <p:nvPr/>
        </p:nvPicPr>
        <p:blipFill rotWithShape="1">
          <a:blip r:embed="rId3">
            <a:extLst>
              <a:ext uri="{28A0092B-C50C-407E-A947-70E740481C1C}">
                <a14:useLocalDpi xmlns:a14="http://schemas.microsoft.com/office/drawing/2010/main" val="0"/>
              </a:ext>
            </a:extLst>
          </a:blip>
          <a:srcRect t="9423" b="307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65537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s://media.moddb.com/images/articles/1/255/254726/auto/EJ4hSCv.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795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0058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historydoc.edu.ru/attach.asp?a_no=1407"/>
          <p:cNvPicPr/>
          <p:nvPr/>
        </p:nvPicPr>
        <p:blipFill>
          <a:blip r:embed="rId3"/>
          <a:srcRect/>
          <a:stretch>
            <a:fillRect/>
          </a:stretch>
        </p:blipFill>
        <p:spPr bwMode="auto">
          <a:xfrm>
            <a:off x="0" y="0"/>
            <a:ext cx="12192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048783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tunnel.ru/tmp/gHjGDRlAUMoKaw0zWcuB/d3xcgcnxkair0lv.jpg"/>
          <p:cNvPicPr>
            <a:picLocks noChangeAspect="1" noChangeArrowheads="1"/>
          </p:cNvPicPr>
          <p:nvPr/>
        </p:nvPicPr>
        <p:blipFill rotWithShape="1">
          <a:blip r:embed="rId3">
            <a:extLst>
              <a:ext uri="{28A0092B-C50C-407E-A947-70E740481C1C}">
                <a14:useLocalDpi xmlns:a14="http://schemas.microsoft.com/office/drawing/2010/main" val="0"/>
              </a:ext>
            </a:extLst>
          </a:blip>
          <a:srcRect l="10970"/>
          <a:stretch/>
        </p:blipFill>
        <p:spPr bwMode="auto">
          <a:xfrm>
            <a:off x="0" y="0"/>
            <a:ext cx="1218659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0577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img.ashkimsin.ru/forums/monthly_08_2010/user3670/post67652_img1.jpg"/>
          <p:cNvPicPr/>
          <p:nvPr/>
        </p:nvPicPr>
        <p:blipFill>
          <a:blip r:embed="rId3"/>
          <a:srcRect/>
          <a:stretch>
            <a:fillRect/>
          </a:stretch>
        </p:blipFill>
        <p:spPr bwMode="auto">
          <a:xfrm>
            <a:off x="0" y="0"/>
            <a:ext cx="12192000" cy="6858000"/>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667239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freesmi.by/wp-content/uploads/2020/07/top_orig2012_07_11_91065-1536x768.jpg"/>
          <p:cNvPicPr>
            <a:picLocks noChangeAspect="1" noChangeArrowheads="1"/>
          </p:cNvPicPr>
          <p:nvPr/>
        </p:nvPicPr>
        <p:blipFill rotWithShape="1">
          <a:blip r:embed="rId3">
            <a:extLst>
              <a:ext uri="{28A0092B-C50C-407E-A947-70E740481C1C}">
                <a14:useLocalDpi xmlns:a14="http://schemas.microsoft.com/office/drawing/2010/main" val="0"/>
              </a:ext>
            </a:extLst>
          </a:blip>
          <a:srcRect r="11079"/>
          <a:stretch/>
        </p:blipFill>
        <p:spPr bwMode="auto">
          <a:xfrm>
            <a:off x="0" y="-11440"/>
            <a:ext cx="12192000" cy="6869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69475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t="6951" b="3687"/>
          <a:stretch/>
        </p:blipFill>
        <p:spPr>
          <a:xfrm>
            <a:off x="0" y="0"/>
            <a:ext cx="12192000" cy="6858000"/>
          </a:xfrm>
          <a:prstGeom prst="rect">
            <a:avLst/>
          </a:prstGeom>
        </p:spPr>
      </p:pic>
    </p:spTree>
    <p:extLst>
      <p:ext uri="{BB962C8B-B14F-4D97-AF65-F5344CB8AC3E}">
        <p14:creationId xmlns:p14="http://schemas.microsoft.com/office/powerpoint/2010/main" val="42711505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https://avatars.mds.yandex.net/get-zen_doc/29030/pub_5ae493ce2f578c0c724670e3_5ae4940e2f578c0c724670ea/scale_1200"/>
          <p:cNvPicPr>
            <a:picLocks noChangeAspect="1" noChangeArrowheads="1"/>
          </p:cNvPicPr>
          <p:nvPr/>
        </p:nvPicPr>
        <p:blipFill rotWithShape="1">
          <a:blip r:embed="rId4">
            <a:extLst>
              <a:ext uri="{28A0092B-C50C-407E-A947-70E740481C1C}">
                <a14:useLocalDpi xmlns:a14="http://schemas.microsoft.com/office/drawing/2010/main" val="0"/>
              </a:ext>
            </a:extLst>
          </a:blip>
          <a:srcRect r="8111"/>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5467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600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s://rvio.histrf.ru/uploads/media/news/0001/57/thumb_56377_news_big.jpeg"/>
          <p:cNvPicPr>
            <a:picLocks noChangeAspect="1" noChangeArrowheads="1"/>
          </p:cNvPicPr>
          <p:nvPr/>
        </p:nvPicPr>
        <p:blipFill rotWithShape="1">
          <a:blip r:embed="rId3">
            <a:extLst>
              <a:ext uri="{28A0092B-C50C-407E-A947-70E740481C1C}">
                <a14:useLocalDpi xmlns:a14="http://schemas.microsoft.com/office/drawing/2010/main" val="0"/>
              </a:ext>
            </a:extLst>
          </a:blip>
          <a:srcRect t="1019" b="14149"/>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65795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avatars.mds.yandex.net/get-zen_doc/59919/pub_5bc89997997bbd00a92015a0_5bc8ca3fcaf29200abd9d63a/scale_1200"/>
          <p:cNvPicPr>
            <a:picLocks noChangeAspect="1" noChangeArrowheads="1"/>
          </p:cNvPicPr>
          <p:nvPr/>
        </p:nvPicPr>
        <p:blipFill rotWithShape="1">
          <a:blip r:embed="rId3">
            <a:extLst>
              <a:ext uri="{28A0092B-C50C-407E-A947-70E740481C1C}">
                <a14:useLocalDpi xmlns:a14="http://schemas.microsoft.com/office/drawing/2010/main" val="0"/>
              </a:ext>
            </a:extLst>
          </a:blip>
          <a:srcRect l="202" t="10858" r="186" b="11550"/>
          <a:stretch/>
        </p:blipFill>
        <p:spPr bwMode="auto">
          <a:xfrm>
            <a:off x="0" y="-1"/>
            <a:ext cx="12192000" cy="6885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7269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https://storage.yandexcloud.net/wr4img/441685_5_i_079.jpg"/>
          <p:cNvPicPr>
            <a:picLocks noChangeAspect="1" noChangeArrowheads="1"/>
          </p:cNvPicPr>
          <p:nvPr/>
        </p:nvPicPr>
        <p:blipFill rotWithShape="1">
          <a:blip r:embed="rId3">
            <a:extLst>
              <a:ext uri="{28A0092B-C50C-407E-A947-70E740481C1C}">
                <a14:useLocalDpi xmlns:a14="http://schemas.microsoft.com/office/drawing/2010/main" val="0"/>
              </a:ext>
            </a:extLst>
          </a:blip>
          <a:srcRect r="7100"/>
          <a:stretch/>
        </p:blipFill>
        <p:spPr bwMode="auto">
          <a:xfrm>
            <a:off x="0" y="-11588"/>
            <a:ext cx="12192000" cy="686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71643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hiswas.ru/wp-content/uploads/2017/11/maxresdeult.jpg"/>
          <p:cNvPicPr>
            <a:picLocks noChangeAspect="1" noChangeArrowheads="1"/>
          </p:cNvPicPr>
          <p:nvPr/>
        </p:nvPicPr>
        <p:blipFill rotWithShape="1">
          <a:blip r:embed="rId3">
            <a:extLst>
              <a:ext uri="{28A0092B-C50C-407E-A947-70E740481C1C}">
                <a14:useLocalDpi xmlns:a14="http://schemas.microsoft.com/office/drawing/2010/main" val="0"/>
              </a:ext>
            </a:extLst>
          </a:blip>
          <a:srcRect b="11024"/>
          <a:stretch/>
        </p:blipFill>
        <p:spPr bwMode="auto">
          <a:xfrm>
            <a:off x="0" y="-16779"/>
            <a:ext cx="12192000" cy="6874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59966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3"/>
          <p:cNvPicPr/>
          <p:nvPr/>
        </p:nvPicPr>
        <p:blipFill>
          <a:blip r:embed="rId3" cstate="print"/>
          <a:stretch>
            <a:fillRect/>
          </a:stretch>
        </p:blipFill>
        <p:spPr>
          <a:xfrm>
            <a:off x="0" y="0"/>
            <a:ext cx="12192000" cy="6858000"/>
          </a:xfrm>
          <a:prstGeom prst="rect">
            <a:avLst/>
          </a:prstGeom>
          <a:ln>
            <a:noFill/>
          </a:ln>
        </p:spPr>
      </p:pic>
    </p:spTree>
    <p:extLst>
      <p:ext uri="{BB962C8B-B14F-4D97-AF65-F5344CB8AC3E}">
        <p14:creationId xmlns:p14="http://schemas.microsoft.com/office/powerpoint/2010/main" val="24141733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avatars.mds.yandex.net/get-zen_doc/1612125/pub_5dac6ac79c944600acb5c3f9_5dac6b25e6e8ef00b18f2840/scale_1200"/>
          <p:cNvPicPr>
            <a:picLocks noChangeAspect="1" noChangeArrowheads="1"/>
          </p:cNvPicPr>
          <p:nvPr/>
        </p:nvPicPr>
        <p:blipFill rotWithShape="1">
          <a:blip r:embed="rId3">
            <a:extLst>
              <a:ext uri="{28A0092B-C50C-407E-A947-70E740481C1C}">
                <a14:useLocalDpi xmlns:a14="http://schemas.microsoft.com/office/drawing/2010/main" val="0"/>
              </a:ext>
            </a:extLst>
          </a:blip>
          <a:srcRect t="3033" b="1117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16115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cdn.photosight.ru/img/e/46c/5334695_xlarge.jpg"/>
          <p:cNvPicPr>
            <a:picLocks noChangeAspect="1" noChangeArrowheads="1"/>
          </p:cNvPicPr>
          <p:nvPr/>
        </p:nvPicPr>
        <p:blipFill rotWithShape="1">
          <a:blip r:embed="rId3">
            <a:extLst>
              <a:ext uri="{28A0092B-C50C-407E-A947-70E740481C1C}">
                <a14:useLocalDpi xmlns:a14="http://schemas.microsoft.com/office/drawing/2010/main" val="0"/>
              </a:ext>
            </a:extLst>
          </a:blip>
          <a:srcRect l="772" t="1160" r="1159" b="15678"/>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0967" y="0"/>
            <a:ext cx="3371033" cy="6858000"/>
          </a:xfrm>
          <a:prstGeom prst="rect">
            <a:avLst/>
          </a:prstGeom>
        </p:spPr>
      </p:pic>
    </p:spTree>
    <p:extLst>
      <p:ext uri="{BB962C8B-B14F-4D97-AF65-F5344CB8AC3E}">
        <p14:creationId xmlns:p14="http://schemas.microsoft.com/office/powerpoint/2010/main" val="32773571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s://avatars.mds.yandex.net/get-zen_doc/3523766/pub_5fcc4bc1702d845a13bddfcd_5fcc4bf1702d845a13bdef9a/scale_1200"/>
          <p:cNvPicPr>
            <a:picLocks noChangeAspect="1" noChangeArrowheads="1"/>
          </p:cNvPicPr>
          <p:nvPr/>
        </p:nvPicPr>
        <p:blipFill rotWithShape="1">
          <a:blip r:embed="rId3">
            <a:extLst>
              <a:ext uri="{28A0092B-C50C-407E-A947-70E740481C1C}">
                <a14:useLocalDpi xmlns:a14="http://schemas.microsoft.com/office/drawing/2010/main" val="0"/>
              </a:ext>
            </a:extLst>
          </a:blip>
          <a:srcRect b="15179"/>
          <a:stretch/>
        </p:blipFill>
        <p:spPr bwMode="auto">
          <a:xfrm>
            <a:off x="0" y="-2108"/>
            <a:ext cx="12192000" cy="6860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08922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srcRect l="4720" t="14304" r="27032" b="24800"/>
          <a:stretch/>
        </p:blipFill>
        <p:spPr>
          <a:xfrm>
            <a:off x="-1" y="0"/>
            <a:ext cx="12192001" cy="6858000"/>
          </a:xfrm>
          <a:prstGeom prst="rect">
            <a:avLst/>
          </a:prstGeom>
        </p:spPr>
      </p:pic>
      <p:pic>
        <p:nvPicPr>
          <p:cNvPr id="6" name="Picture 2" descr="https://i2.wp.com/xn--b1agjajexqjau1m.xn--p1ai/wp-content/uploads/Aleksandr-Nevskiy.jpg?w=14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8006" y="0"/>
            <a:ext cx="494399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69592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300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pics2.pokazuha.ru/p201/k/9/9932545o9k.jpg"/>
          <p:cNvPicPr>
            <a:picLocks noChangeAspect="1" noChangeArrowheads="1"/>
          </p:cNvPicPr>
          <p:nvPr/>
        </p:nvPicPr>
        <p:blipFill rotWithShape="1">
          <a:blip r:embed="rId3">
            <a:extLst>
              <a:ext uri="{28A0092B-C50C-407E-A947-70E740481C1C}">
                <a14:useLocalDpi xmlns:a14="http://schemas.microsoft.com/office/drawing/2010/main" val="0"/>
              </a:ext>
            </a:extLst>
          </a:blip>
          <a:srcRect l="16423" r="16228"/>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921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500"/>
                                  </p:stCondLst>
                                  <p:childTnLst>
                                    <p:set>
                                      <p:cBhvr>
                                        <p:cTn id="6" dur="1" fill="hold">
                                          <p:stCondLst>
                                            <p:cond delay="0"/>
                                          </p:stCondLst>
                                        </p:cTn>
                                        <p:tgtEl>
                                          <p:spTgt spid="3074"/>
                                        </p:tgtEl>
                                        <p:attrNameLst>
                                          <p:attrName>style.visibility</p:attrName>
                                        </p:attrNameLst>
                                      </p:cBhvr>
                                      <p:to>
                                        <p:strVal val="visible"/>
                                      </p:to>
                                    </p:set>
                                    <p:animEffect transition="in" filter="diamond(in)">
                                      <p:cBhvr>
                                        <p:cTn id="7"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p:nvSpPr>
        <p:spPr>
          <a:xfrm>
            <a:off x="311932" y="5593595"/>
            <a:ext cx="3240360" cy="830997"/>
          </a:xfrm>
          <a:prstGeom prst="rect">
            <a:avLst/>
          </a:prstGeom>
          <a:noFill/>
        </p:spPr>
        <p:txBody>
          <a:bodyPr wrap="square" rtlCol="0">
            <a:spAutoFit/>
          </a:bodyPr>
          <a:lstStyle/>
          <a:p>
            <a:pPr algn="ctr"/>
            <a:r>
              <a:rPr lang="ru-RU" sz="1600" dirty="0" smtClean="0"/>
              <a:t>Фотография трижды Героя</a:t>
            </a:r>
          </a:p>
          <a:p>
            <a:pPr algn="ctr"/>
            <a:r>
              <a:rPr lang="ru-RU" sz="1600" dirty="0" smtClean="0"/>
              <a:t>Советского Союза</a:t>
            </a:r>
          </a:p>
          <a:p>
            <a:pPr algn="ctr"/>
            <a:r>
              <a:rPr lang="ru-RU" sz="1600" dirty="0" smtClean="0"/>
              <a:t>подполковника КОЖЕДУБА И.Н.</a:t>
            </a:r>
            <a:endParaRPr lang="ru-RU" sz="1600" dirty="0"/>
          </a:p>
        </p:txBody>
      </p:sp>
      <p:sp>
        <p:nvSpPr>
          <p:cNvPr id="7" name="TextBox 6"/>
          <p:cNvSpPr txBox="1"/>
          <p:nvPr/>
        </p:nvSpPr>
        <p:spPr>
          <a:xfrm>
            <a:off x="3575720" y="5347374"/>
            <a:ext cx="4392488" cy="1077218"/>
          </a:xfrm>
          <a:prstGeom prst="rect">
            <a:avLst/>
          </a:prstGeom>
          <a:noFill/>
        </p:spPr>
        <p:txBody>
          <a:bodyPr wrap="square" rtlCol="0">
            <a:spAutoFit/>
          </a:bodyPr>
          <a:lstStyle/>
          <a:p>
            <a:pPr algn="just"/>
            <a:r>
              <a:rPr lang="ru-RU" sz="1600" dirty="0" smtClean="0"/>
              <a:t>Советский орден Александра Невского являлся исключительно боевой наградой, тем самым, спустя более двух веков была реализована первоначальная задумка Петра Великого.</a:t>
            </a:r>
            <a:endParaRPr lang="ru-RU" sz="1600" dirty="0"/>
          </a:p>
        </p:txBody>
      </p:sp>
      <p:sp>
        <p:nvSpPr>
          <p:cNvPr id="8" name="TextBox 7"/>
          <p:cNvSpPr txBox="1"/>
          <p:nvPr/>
        </p:nvSpPr>
        <p:spPr>
          <a:xfrm>
            <a:off x="7968208" y="5839817"/>
            <a:ext cx="4176464" cy="584775"/>
          </a:xfrm>
          <a:prstGeom prst="rect">
            <a:avLst/>
          </a:prstGeom>
          <a:noFill/>
        </p:spPr>
        <p:txBody>
          <a:bodyPr wrap="square" rtlCol="0">
            <a:spAutoFit/>
          </a:bodyPr>
          <a:lstStyle/>
          <a:p>
            <a:pPr algn="ctr"/>
            <a:r>
              <a:rPr lang="ru-RU" sz="1600" dirty="0" smtClean="0"/>
              <a:t>Фотография офицеров-фронтовиков, кавалеров ордена Александра Невского</a:t>
            </a:r>
            <a:endParaRPr lang="ru-RU" sz="1600" dirty="0"/>
          </a:p>
        </p:txBody>
      </p:sp>
    </p:spTree>
    <p:extLst>
      <p:ext uri="{BB962C8B-B14F-4D97-AF65-F5344CB8AC3E}">
        <p14:creationId xmlns:p14="http://schemas.microsoft.com/office/powerpoint/2010/main" val="25354164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cdn.pixabay.com/photo/2019/06/01/15/44/monument-4244415_1280.jpg"/>
          <p:cNvPicPr>
            <a:picLocks noChangeAspect="1" noChangeArrowheads="1"/>
          </p:cNvPicPr>
          <p:nvPr/>
        </p:nvPicPr>
        <p:blipFill rotWithShape="1">
          <a:blip r:embed="rId3">
            <a:extLst>
              <a:ext uri="{28A0092B-C50C-407E-A947-70E740481C1C}">
                <a14:useLocalDpi xmlns:a14="http://schemas.microsoft.com/office/drawing/2010/main" val="0"/>
              </a:ext>
            </a:extLst>
          </a:blip>
          <a:srcRect l="9454" r="3888"/>
          <a:stretch/>
        </p:blipFill>
        <p:spPr bwMode="auto">
          <a:xfrm>
            <a:off x="0" y="0"/>
            <a:ext cx="396044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abrisburo.ru/city/vladimir/vladimir-10.jpg"/>
          <p:cNvPicPr>
            <a:picLocks noChangeAspect="1" noChangeArrowheads="1"/>
          </p:cNvPicPr>
          <p:nvPr/>
        </p:nvPicPr>
        <p:blipFill rotWithShape="1">
          <a:blip r:embed="rId4">
            <a:extLst>
              <a:ext uri="{28A0092B-C50C-407E-A947-70E740481C1C}">
                <a14:useLocalDpi xmlns:a14="http://schemas.microsoft.com/office/drawing/2010/main" val="0"/>
              </a:ext>
            </a:extLst>
          </a:blip>
          <a:srcRect l="28384" r="26907"/>
          <a:stretch/>
        </p:blipFill>
        <p:spPr bwMode="auto">
          <a:xfrm>
            <a:off x="3960440" y="0"/>
            <a:ext cx="407977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www.marshruty.ru/PhotoFiles/8/c/2/6/8c268173bce441e9b558521fe96340c2/large/IMAG0053.jpg"/>
          <p:cNvPicPr>
            <a:picLocks noChangeAspect="1" noChangeArrowheads="1"/>
          </p:cNvPicPr>
          <p:nvPr/>
        </p:nvPicPr>
        <p:blipFill rotWithShape="1">
          <a:blip r:embed="rId5">
            <a:extLst>
              <a:ext uri="{28A0092B-C50C-407E-A947-70E740481C1C}">
                <a14:useLocalDpi xmlns:a14="http://schemas.microsoft.com/office/drawing/2010/main" val="0"/>
              </a:ext>
            </a:extLst>
          </a:blip>
          <a:srcRect t="4553"/>
          <a:stretch/>
        </p:blipFill>
        <p:spPr bwMode="auto">
          <a:xfrm>
            <a:off x="8040216" y="0"/>
            <a:ext cx="4151785"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54619" y="6093296"/>
            <a:ext cx="3451201" cy="646331"/>
          </a:xfrm>
          <a:prstGeom prst="rect">
            <a:avLst/>
          </a:prstGeom>
          <a:solidFill>
            <a:schemeClr val="accent1">
              <a:lumMod val="60000"/>
              <a:lumOff val="40000"/>
            </a:schemeClr>
          </a:solidFill>
          <a:ln>
            <a:solidFill>
              <a:srgbClr val="00B0F0"/>
            </a:solid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ru-RU" sz="3600" b="1" dirty="0" smtClean="0">
                <a:solidFill>
                  <a:srgbClr val="FF0000"/>
                </a:solidFill>
                <a:effectLst>
                  <a:outerShdw blurRad="38100" dist="38100" dir="2700000" algn="tl">
                    <a:srgbClr val="000000">
                      <a:alpha val="43137"/>
                    </a:srgbClr>
                  </a:outerShdw>
                </a:effectLst>
                <a:latin typeface="Monotype Corsiva" panose="03010101010201010101" pitchFamily="66" charset="0"/>
                <a:ea typeface="Times New Roman" panose="02020603050405020304" pitchFamily="18" charset="0"/>
                <a:cs typeface="Miriam" panose="020B0502050101010101" pitchFamily="34" charset="-79"/>
              </a:rPr>
              <a:t>г. Псков</a:t>
            </a:r>
            <a:endParaRPr lang="ru-RU" altLang="ru-RU" sz="36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4215059" y="6093295"/>
            <a:ext cx="3451201" cy="646331"/>
          </a:xfrm>
          <a:prstGeom prst="rect">
            <a:avLst/>
          </a:prstGeom>
          <a:solidFill>
            <a:schemeClr val="accent1">
              <a:lumMod val="60000"/>
              <a:lumOff val="40000"/>
            </a:schemeClr>
          </a:solidFill>
          <a:ln>
            <a:solidFill>
              <a:srgbClr val="00B0F0"/>
            </a:solid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ru-RU" sz="3600" b="1" dirty="0" smtClean="0">
                <a:solidFill>
                  <a:srgbClr val="FF0000"/>
                </a:solidFill>
                <a:effectLst>
                  <a:outerShdw blurRad="38100" dist="38100" dir="2700000" algn="tl">
                    <a:srgbClr val="000000">
                      <a:alpha val="43137"/>
                    </a:srgbClr>
                  </a:outerShdw>
                </a:effectLst>
                <a:latin typeface="Monotype Corsiva" panose="03010101010201010101" pitchFamily="66" charset="0"/>
                <a:ea typeface="Times New Roman" panose="02020603050405020304" pitchFamily="18" charset="0"/>
                <a:cs typeface="Miriam" panose="020B0502050101010101" pitchFamily="34" charset="-79"/>
              </a:rPr>
              <a:t>г. Владимир</a:t>
            </a:r>
            <a:endParaRPr lang="ru-RU" altLang="ru-RU" sz="36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2" name="TextBox 11"/>
          <p:cNvSpPr txBox="1"/>
          <p:nvPr/>
        </p:nvSpPr>
        <p:spPr>
          <a:xfrm>
            <a:off x="8335357" y="6093295"/>
            <a:ext cx="3451201" cy="646331"/>
          </a:xfrm>
          <a:prstGeom prst="rect">
            <a:avLst/>
          </a:prstGeom>
          <a:solidFill>
            <a:schemeClr val="accent1">
              <a:lumMod val="60000"/>
              <a:lumOff val="40000"/>
            </a:schemeClr>
          </a:solidFill>
          <a:ln>
            <a:solidFill>
              <a:srgbClr val="00B0F0"/>
            </a:solid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ru-RU" sz="3600" b="1" dirty="0" smtClean="0">
                <a:solidFill>
                  <a:srgbClr val="FF0000"/>
                </a:solidFill>
                <a:effectLst>
                  <a:outerShdw blurRad="38100" dist="38100" dir="2700000" algn="tl">
                    <a:srgbClr val="000000">
                      <a:alpha val="43137"/>
                    </a:srgbClr>
                  </a:outerShdw>
                </a:effectLst>
                <a:latin typeface="Monotype Corsiva" panose="03010101010201010101" pitchFamily="66" charset="0"/>
                <a:ea typeface="Times New Roman" panose="02020603050405020304" pitchFamily="18" charset="0"/>
                <a:cs typeface="Miriam" panose="020B0502050101010101" pitchFamily="34" charset="-79"/>
              </a:rPr>
              <a:t>пос. </a:t>
            </a:r>
            <a:r>
              <a:rPr lang="ru-RU" sz="3600" b="1" dirty="0" err="1" smtClean="0">
                <a:solidFill>
                  <a:srgbClr val="FF0000"/>
                </a:solidFill>
                <a:effectLst>
                  <a:outerShdw blurRad="38100" dist="38100" dir="2700000" algn="tl">
                    <a:srgbClr val="000000">
                      <a:alpha val="43137"/>
                    </a:srgbClr>
                  </a:outerShdw>
                </a:effectLst>
                <a:latin typeface="Monotype Corsiva" panose="03010101010201010101" pitchFamily="66" charset="0"/>
                <a:ea typeface="Times New Roman" panose="02020603050405020304" pitchFamily="18" charset="0"/>
                <a:cs typeface="Miriam" panose="020B0502050101010101" pitchFamily="34" charset="-79"/>
              </a:rPr>
              <a:t>Усть</a:t>
            </a:r>
            <a:r>
              <a:rPr lang="ru-RU" sz="3600" b="1" dirty="0" smtClean="0">
                <a:solidFill>
                  <a:srgbClr val="FF0000"/>
                </a:solidFill>
                <a:effectLst>
                  <a:outerShdw blurRad="38100" dist="38100" dir="2700000" algn="tl">
                    <a:srgbClr val="000000">
                      <a:alpha val="43137"/>
                    </a:srgbClr>
                  </a:outerShdw>
                </a:effectLst>
                <a:latin typeface="Monotype Corsiva" panose="03010101010201010101" pitchFamily="66" charset="0"/>
                <a:ea typeface="Times New Roman" panose="02020603050405020304" pitchFamily="18" charset="0"/>
                <a:cs typeface="Miriam" panose="020B0502050101010101" pitchFamily="34" charset="-79"/>
              </a:rPr>
              <a:t>-Ижора</a:t>
            </a:r>
            <a:endParaRPr lang="ru-RU" altLang="ru-RU" sz="36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04077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1000"/>
                            </p:stCondLst>
                            <p:childTnLst>
                              <p:par>
                                <p:cTn id="9" presetID="22" presetClass="entr" presetSubtype="4"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2000"/>
                            </p:stCondLst>
                            <p:childTnLst>
                              <p:par>
                                <p:cTn id="13" presetID="22" presetClass="entr" presetSubtype="4" fill="hold" grpId="0"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s://yurga72.ru/i/n/638/189638/tn_189638_72b65eddc5245.jpg"/>
          <p:cNvPicPr>
            <a:picLocks noChangeAspect="1" noChangeArrowheads="1"/>
          </p:cNvPicPr>
          <p:nvPr/>
        </p:nvPicPr>
        <p:blipFill rotWithShape="1">
          <a:blip r:embed="rId3">
            <a:extLst>
              <a:ext uri="{28A0092B-C50C-407E-A947-70E740481C1C}">
                <a14:useLocalDpi xmlns:a14="http://schemas.microsoft.com/office/drawing/2010/main" val="0"/>
              </a:ext>
            </a:extLst>
          </a:blip>
          <a:srcRect t="4899" b="1209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87820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s://rossaprimavera.ru/static/files/80c6d3ed0b8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coberu.ru/files/coins/366250/sssr_1990_god_750_let_nevskoy_bitve_pochtovyy_blok_.jpg"/>
          <p:cNvPicPr>
            <a:picLocks noChangeAspect="1" noChangeArrowheads="1"/>
          </p:cNvPicPr>
          <p:nvPr/>
        </p:nvPicPr>
        <p:blipFill rotWithShape="1">
          <a:blip r:embed="rId4">
            <a:extLst>
              <a:ext uri="{28A0092B-C50C-407E-A947-70E740481C1C}">
                <a14:useLocalDpi xmlns:a14="http://schemas.microsoft.com/office/drawing/2010/main" val="0"/>
              </a:ext>
            </a:extLst>
          </a:blip>
          <a:srcRect l="1613" t="9676" r="1613" b="2591"/>
          <a:stretch/>
        </p:blipFill>
        <p:spPr bwMode="auto">
          <a:xfrm>
            <a:off x="4404950" y="1"/>
            <a:ext cx="7776210" cy="378904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4407407" cy="6857999"/>
          </a:xfrm>
          <a:prstGeom prst="rect">
            <a:avLst/>
          </a:prstGeom>
        </p:spPr>
      </p:pic>
      <p:sp>
        <p:nvSpPr>
          <p:cNvPr id="2" name="Прямоугольник 1"/>
          <p:cNvSpPr/>
          <p:nvPr/>
        </p:nvSpPr>
        <p:spPr>
          <a:xfrm>
            <a:off x="4404950" y="3789041"/>
            <a:ext cx="7776210" cy="3068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12756" y="4354979"/>
            <a:ext cx="1814258" cy="1814258"/>
          </a:xfrm>
          <a:prstGeom prst="rect">
            <a:avLst/>
          </a:prstGeom>
        </p:spPr>
      </p:pic>
      <p:pic>
        <p:nvPicPr>
          <p:cNvPr id="8" name="Рисунок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20422" y="4354979"/>
            <a:ext cx="1818390" cy="1809751"/>
          </a:xfrm>
          <a:prstGeom prst="rect">
            <a:avLst/>
          </a:prstGeom>
        </p:spPr>
      </p:pic>
      <p:pic>
        <p:nvPicPr>
          <p:cNvPr id="3" name="Рисунок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42599" y="4361034"/>
            <a:ext cx="1833355" cy="1848729"/>
          </a:xfrm>
          <a:prstGeom prst="rect">
            <a:avLst/>
          </a:prstGeom>
        </p:spPr>
      </p:pic>
      <p:pic>
        <p:nvPicPr>
          <p:cNvPr id="10" name="Рисунок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79741" y="4350472"/>
            <a:ext cx="1832390" cy="1814258"/>
          </a:xfrm>
          <a:prstGeom prst="rect">
            <a:avLst/>
          </a:prstGeom>
        </p:spPr>
      </p:pic>
    </p:spTree>
    <p:extLst>
      <p:ext uri="{BB962C8B-B14F-4D97-AF65-F5344CB8AC3E}">
        <p14:creationId xmlns:p14="http://schemas.microsoft.com/office/powerpoint/2010/main" val="10501946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1000"/>
                            </p:stCondLst>
                            <p:childTnLst>
                              <p:par>
                                <p:cTn id="9" presetID="22" presetClass="entr" presetSubtype="1"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2000"/>
                            </p:stCondLst>
                            <p:childTnLst>
                              <p:par>
                                <p:cTn id="13" presetID="22" presetClass="entr" presetSubtype="2" fill="hold" grpId="0" nodeType="afterEffect">
                                  <p:stCondLst>
                                    <p:cond delay="50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500"/>
                                        <p:tgtEl>
                                          <p:spTgt spid="2"/>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6000"/>
                            </p:stCondLst>
                            <p:childTnLst>
                              <p:par>
                                <p:cTn id="29" presetID="10" presetClass="entr" presetSubtype="0" fill="hold" nodeType="afterEffect">
                                  <p:stCondLst>
                                    <p:cond delay="5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9/9d/%D0%9E%D1%80%D0%B4%D0%B5%D0%BD_%D0%90%D0%BB%D0%B5%D0%BA%D1%81%D0%B0%D0%BD%D0%B4%D1%80%D0%B0_%D0%9D%D0%B5%D0%B2%D1%81%D0%BA%D0%BE%D0%B3%D0%BE.jpg"/>
          <p:cNvPicPr>
            <a:picLocks noChangeAspect="1" noChangeArrowheads="1"/>
          </p:cNvPicPr>
          <p:nvPr/>
        </p:nvPicPr>
        <p:blipFill rotWithShape="1">
          <a:blip r:embed="rId3">
            <a:extLst>
              <a:ext uri="{28A0092B-C50C-407E-A947-70E740481C1C}">
                <a14:useLocalDpi xmlns:a14="http://schemas.microsoft.com/office/drawing/2010/main" val="0"/>
              </a:ext>
            </a:extLst>
          </a:blip>
          <a:srcRect t="5434" b="-24"/>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Скругленный прямоугольник 2"/>
          <p:cNvSpPr/>
          <p:nvPr/>
        </p:nvSpPr>
        <p:spPr>
          <a:xfrm>
            <a:off x="5879976" y="116631"/>
            <a:ext cx="6192688" cy="6624737"/>
          </a:xfrm>
          <a:prstGeom prst="roundRect">
            <a:avLst>
              <a:gd name="adj" fmla="val 53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indent="360363" algn="just"/>
            <a:r>
              <a:rPr lang="ru-RU" sz="2400" b="1" dirty="0">
                <a:solidFill>
                  <a:srgbClr val="FF0000"/>
                </a:solidFill>
                <a:latin typeface="Times New Roman" panose="02020603050405020304" pitchFamily="18" charset="0"/>
                <a:cs typeface="Times New Roman" panose="02020603050405020304" pitchFamily="18" charset="0"/>
              </a:rPr>
              <a:t>Орден Александра Невского является единственной наградой, существовавшей (с определёнными изменениями) в наградных системах Российской империи, Советского Союза и Российской Федерации</a:t>
            </a:r>
            <a:r>
              <a:rPr lang="ru-RU" sz="2400" b="1" dirty="0" smtClean="0">
                <a:solidFill>
                  <a:srgbClr val="FF0000"/>
                </a:solidFill>
                <a:latin typeface="Times New Roman" panose="02020603050405020304" pitchFamily="18" charset="0"/>
                <a:cs typeface="Times New Roman" panose="02020603050405020304" pitchFamily="18" charset="0"/>
              </a:rPr>
              <a:t>.</a:t>
            </a:r>
          </a:p>
          <a:p>
            <a:pPr indent="360363" algn="just"/>
            <a:r>
              <a:rPr lang="ru-RU" sz="2400" b="1" dirty="0">
                <a:solidFill>
                  <a:srgbClr val="FF0000"/>
                </a:solidFill>
                <a:latin typeface="Times New Roman" panose="02020603050405020304" pitchFamily="18" charset="0"/>
                <a:cs typeface="Times New Roman" panose="02020603050405020304" pitchFamily="18" charset="0"/>
              </a:rPr>
              <a:t>Орденом Александра Невского награждаются граждане  Российской Федерации, замещающие должности  государственной службы, за особые личные заслуги перед  Отечеством в деле государственного строительства</a:t>
            </a:r>
            <a:r>
              <a:rPr lang="ru-RU" sz="2400" b="1" dirty="0" smtClean="0">
                <a:solidFill>
                  <a:srgbClr val="FF0000"/>
                </a:solidFill>
                <a:latin typeface="Times New Roman" panose="02020603050405020304" pitchFamily="18" charset="0"/>
                <a:cs typeface="Times New Roman" panose="02020603050405020304" pitchFamily="18" charset="0"/>
              </a:rPr>
              <a:t>, многолетнюю </a:t>
            </a:r>
            <a:r>
              <a:rPr lang="ru-RU" sz="2400" b="1" dirty="0">
                <a:solidFill>
                  <a:srgbClr val="FF0000"/>
                </a:solidFill>
                <a:latin typeface="Times New Roman" panose="02020603050405020304" pitchFamily="18" charset="0"/>
                <a:cs typeface="Times New Roman" panose="02020603050405020304" pitchFamily="18" charset="0"/>
              </a:rPr>
              <a:t>добросовестную службу и высокие результаты,  достигнутые ими при исполнении служебных </a:t>
            </a:r>
            <a:r>
              <a:rPr lang="ru-RU" sz="2400" b="1" dirty="0" smtClean="0">
                <a:solidFill>
                  <a:srgbClr val="FF0000"/>
                </a:solidFill>
                <a:latin typeface="Times New Roman" panose="02020603050405020304" pitchFamily="18" charset="0"/>
                <a:cs typeface="Times New Roman" panose="02020603050405020304" pitchFamily="18" charset="0"/>
              </a:rPr>
              <a:t>обязанностей.</a:t>
            </a:r>
            <a:endParaRPr lang="ru-RU" sz="2400" b="1" dirty="0">
              <a:solidFill>
                <a:srgbClr val="FF0000"/>
              </a:solidFill>
              <a:latin typeface="Times New Roman" panose="02020603050405020304" pitchFamily="18" charset="0"/>
              <a:cs typeface="Times New Roman" panose="02020603050405020304" pitchFamily="18" charset="0"/>
            </a:endParaRPr>
          </a:p>
          <a:p>
            <a:pPr indent="360363" algn="just"/>
            <a:endParaRPr lang="ru-RU"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93226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ppt_x</p:attrName>
                                        </p:attrNameLst>
                                      </p:cBhvr>
                                      <p:tavLst>
                                        <p:tav tm="0">
                                          <p:val>
                                            <p:strVal val="#ppt_x"/>
                                          </p:val>
                                        </p:tav>
                                        <p:tav tm="100000">
                                          <p:val>
                                            <p:strVal val="#ppt_x"/>
                                          </p:val>
                                        </p:tav>
                                      </p:tavLst>
                                    </p:anim>
                                    <p:anim calcmode="lin" valueType="num">
                                      <p:cBhvr>
                                        <p:cTn id="9" dur="2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s://muljtikov-zona.lv/komiksi/01/aleksandr-nevskij-znamja-hrist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1"/>
          <p:cNvSpPr txBox="1">
            <a:spLocks/>
          </p:cNvSpPr>
          <p:nvPr/>
        </p:nvSpPr>
        <p:spPr>
          <a:xfrm>
            <a:off x="9192344" y="0"/>
            <a:ext cx="2999656" cy="797654"/>
          </a:xfrm>
          <a:prstGeom prst="rect">
            <a:avLst/>
          </a:prstGeom>
        </p:spPr>
        <p:txBody>
          <a:bodyPr vert="horz" wrap="square" lIns="91440" tIns="45720" rIns="91440" bIns="45720" rtlCol="0" anchor="ctr" anchorCtr="1">
            <a:sp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914400">
              <a:lnSpc>
                <a:spcPts val="5500"/>
              </a:lnSpc>
              <a:spcBef>
                <a:spcPts val="0"/>
              </a:spcBef>
              <a:defRPr/>
            </a:pPr>
            <a:r>
              <a:rPr lang="ru-RU" sz="4000" b="1" kern="0" dirty="0" smtClean="0">
                <a:ln w="38100">
                  <a:solidFill>
                    <a:srgbClr val="FF0000"/>
                  </a:solidFill>
                </a:ln>
                <a:solidFill>
                  <a:srgbClr val="FFFFFF"/>
                </a:solidFill>
                <a:effectLst>
                  <a:outerShdw blurRad="38100" dist="38100" dir="2700000" algn="tl">
                    <a:srgbClr val="000000">
                      <a:alpha val="43137"/>
                    </a:srgbClr>
                  </a:outerShdw>
                </a:effectLst>
                <a:latin typeface="Century Gothic"/>
              </a:rPr>
              <a:t>Викторина</a:t>
            </a:r>
          </a:p>
        </p:txBody>
      </p:sp>
      <p:sp>
        <p:nvSpPr>
          <p:cNvPr id="4" name="Заголовок 1"/>
          <p:cNvSpPr txBox="1">
            <a:spLocks/>
          </p:cNvSpPr>
          <p:nvPr/>
        </p:nvSpPr>
        <p:spPr>
          <a:xfrm>
            <a:off x="119336" y="5589240"/>
            <a:ext cx="7920880" cy="923330"/>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914400">
              <a:spcBef>
                <a:spcPts val="0"/>
              </a:spcBef>
              <a:defRPr/>
            </a:pPr>
            <a:r>
              <a:rPr lang="ru-RU" sz="5400" b="1" kern="0" dirty="0" smtClean="0">
                <a:ln w="38100">
                  <a:solidFill>
                    <a:srgbClr val="FF0000"/>
                  </a:solidFill>
                </a:ln>
                <a:solidFill>
                  <a:srgbClr val="FFFFFF"/>
                </a:solidFill>
                <a:effectLst>
                  <a:outerShdw blurRad="38100" dist="38100" dir="2700000" algn="tl">
                    <a:srgbClr val="000000">
                      <a:alpha val="43137"/>
                    </a:srgbClr>
                  </a:outerShdw>
                </a:effectLst>
                <a:latin typeface="Century Gothic"/>
              </a:rPr>
              <a:t>«Александр Невский»</a:t>
            </a:r>
          </a:p>
        </p:txBody>
      </p:sp>
      <p:sp>
        <p:nvSpPr>
          <p:cNvPr id="5" name="Скругленный прямоугольник 4">
            <a:hlinkClick r:id="rId4" action="ppaction://hlinkpres?slideindex=1&amp;slidetitle=Презентация PowerPoint"/>
          </p:cNvPr>
          <p:cNvSpPr/>
          <p:nvPr/>
        </p:nvSpPr>
        <p:spPr>
          <a:xfrm>
            <a:off x="9479902" y="5813717"/>
            <a:ext cx="2541711" cy="809760"/>
          </a:xfrm>
          <a:prstGeom prst="roundRect">
            <a:avLst/>
          </a:prstGeom>
          <a:solidFill>
            <a:srgbClr val="002060"/>
          </a:solidFill>
          <a:ln w="19050" cap="rnd" cmpd="sng" algn="ctr">
            <a:solidFill>
              <a:srgbClr val="00B0F0"/>
            </a:solidFill>
            <a:prstDash val="solid"/>
          </a:ln>
          <a:effectLst/>
        </p:spPr>
        <p:txBody>
          <a:bodyPr rtlCol="0" anchor="ctr"/>
          <a:lstStyle/>
          <a:p>
            <a:pPr algn="ctr">
              <a:defRPr/>
            </a:pPr>
            <a:r>
              <a:rPr lang="ru-RU" sz="2000" b="1" kern="0" dirty="0" smtClean="0">
                <a:solidFill>
                  <a:srgbClr val="FF0000"/>
                </a:solidFill>
                <a:latin typeface="Century Gothic"/>
              </a:rPr>
              <a:t>Начать </a:t>
            </a:r>
            <a:r>
              <a:rPr lang="ru-RU" sz="2000" b="1" kern="0" dirty="0">
                <a:solidFill>
                  <a:srgbClr val="FF0000"/>
                </a:solidFill>
                <a:latin typeface="Century Gothic"/>
              </a:rPr>
              <a:t>викторину</a:t>
            </a:r>
          </a:p>
        </p:txBody>
      </p:sp>
    </p:spTree>
    <p:extLst>
      <p:ext uri="{BB962C8B-B14F-4D97-AF65-F5344CB8AC3E}">
        <p14:creationId xmlns:p14="http://schemas.microsoft.com/office/powerpoint/2010/main" val="1447153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topwar.ru/uploads/posts/2020-04/1588132446_8_-kostylev.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7654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b="22667"/>
          <a:stretch/>
        </p:blipFill>
        <p:spPr>
          <a:xfrm>
            <a:off x="0" y="0"/>
            <a:ext cx="12192000" cy="6858000"/>
          </a:xfrm>
          <a:prstGeom prst="rect">
            <a:avLst/>
          </a:prstGeom>
        </p:spPr>
      </p:pic>
      <p:sp>
        <p:nvSpPr>
          <p:cNvPr id="7" name="TextBox 6"/>
          <p:cNvSpPr txBox="1"/>
          <p:nvPr/>
        </p:nvSpPr>
        <p:spPr>
          <a:xfrm rot="20097937">
            <a:off x="119336" y="2564904"/>
            <a:ext cx="11953328" cy="1446550"/>
          </a:xfrm>
          <a:prstGeom prst="rect">
            <a:avLst/>
          </a:prstGeom>
          <a:noFill/>
          <a:effectLst>
            <a:innerShdw blurRad="63500" dist="50800" dir="18900000">
              <a:prstClr val="black">
                <a:alpha val="50000"/>
              </a:prstClr>
            </a:innerShdw>
          </a:effectLst>
        </p:spPr>
        <p:txBody>
          <a:bodyPr wrap="square">
            <a:prstTxWarp prst="textPlain">
              <a:avLst/>
            </a:prstTxWarp>
            <a:spAutoFit/>
          </a:bodyPr>
          <a:lstStyle/>
          <a:p>
            <a:pPr algn="ctr">
              <a:defRPr/>
            </a:pPr>
            <a:r>
              <a:rPr lang="ru-RU" sz="8800" b="1" dirty="0">
                <a:ln w="25400">
                  <a:solidFill>
                    <a:srgbClr val="FFC0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Спасибо за </a:t>
            </a:r>
            <a:r>
              <a:rPr lang="ru-RU" sz="8800" b="1" dirty="0" smtClean="0">
                <a:ln w="25400">
                  <a:solidFill>
                    <a:srgbClr val="FFC0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работу!</a:t>
            </a:r>
            <a:endParaRPr lang="ru-RU" sz="8800" b="1" dirty="0">
              <a:ln w="25400">
                <a:solidFill>
                  <a:srgbClr val="FFC000"/>
                </a:solidFill>
                <a:prstDash val="solid"/>
              </a:ln>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3682805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70" decel="100000"/>
                                        <p:tgtEl>
                                          <p:spTgt spid="7"/>
                                        </p:tgtEl>
                                      </p:cBhvr>
                                    </p:animEffect>
                                    <p:animScale>
                                      <p:cBhvr>
                                        <p:cTn id="8" dur="770" decel="100000"/>
                                        <p:tgtEl>
                                          <p:spTgt spid="7"/>
                                        </p:tgtEl>
                                      </p:cBhvr>
                                      <p:from x="10000" y="10000"/>
                                      <p:to x="200000" y="450000"/>
                                    </p:animScale>
                                    <p:animScale>
                                      <p:cBhvr>
                                        <p:cTn id="9" dur="1230" accel="100000" fill="hold">
                                          <p:stCondLst>
                                            <p:cond delay="770"/>
                                          </p:stCondLst>
                                        </p:cTn>
                                        <p:tgtEl>
                                          <p:spTgt spid="7"/>
                                        </p:tgtEl>
                                      </p:cBhvr>
                                      <p:from x="200000" y="450000"/>
                                      <p:to x="100000" y="100000"/>
                                    </p:animScale>
                                    <p:set>
                                      <p:cBhvr>
                                        <p:cTn id="10" dur="770" fill="hold"/>
                                        <p:tgtEl>
                                          <p:spTgt spid="7"/>
                                        </p:tgtEl>
                                        <p:attrNameLst>
                                          <p:attrName>ppt_x</p:attrName>
                                        </p:attrNameLst>
                                      </p:cBhvr>
                                      <p:to>
                                        <p:strVal val="(0.5)"/>
                                      </p:to>
                                    </p:set>
                                    <p:anim from="(0.5)" to="(#ppt_x)" calcmode="lin" valueType="num">
                                      <p:cBhvr>
                                        <p:cTn id="11" dur="1230" accel="100000" fill="hold">
                                          <p:stCondLst>
                                            <p:cond delay="770"/>
                                          </p:stCondLst>
                                        </p:cTn>
                                        <p:tgtEl>
                                          <p:spTgt spid="7"/>
                                        </p:tgtEl>
                                        <p:attrNameLst>
                                          <p:attrName>ppt_x</p:attrName>
                                        </p:attrNameLst>
                                      </p:cBhvr>
                                    </p:anim>
                                    <p:set>
                                      <p:cBhvr>
                                        <p:cTn id="12" dur="770" fill="hold"/>
                                        <p:tgtEl>
                                          <p:spTgt spid="7"/>
                                        </p:tgtEl>
                                        <p:attrNameLst>
                                          <p:attrName>ppt_y</p:attrName>
                                        </p:attrNameLst>
                                      </p:cBhvr>
                                      <p:to>
                                        <p:strVal val="(#ppt_y+0.4)"/>
                                      </p:to>
                                    </p:set>
                                    <p:anim from="(#ppt_y+0.4)" to="(#ppt_y)" calcmode="lin" valueType="num">
                                      <p:cBhvr>
                                        <p:cTn id="13" dur="1230" accel="100000" fill="hold">
                                          <p:stCondLst>
                                            <p:cond delay="770"/>
                                          </p:stCondLst>
                                        </p:cTn>
                                        <p:tgtEl>
                                          <p:spTgt spid="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interesnyefakty.org/wp-content/uploads/ledovoe-poboishhe.jpg"/>
          <p:cNvPicPr>
            <a:picLocks noChangeAspect="1" noChangeArrowheads="1"/>
          </p:cNvPicPr>
          <p:nvPr/>
        </p:nvPicPr>
        <p:blipFill rotWithShape="1">
          <a:blip r:embed="rId3">
            <a:extLst>
              <a:ext uri="{28A0092B-C50C-407E-A947-70E740481C1C}">
                <a14:useLocalDpi xmlns:a14="http://schemas.microsoft.com/office/drawing/2010/main" val="0"/>
              </a:ext>
            </a:extLst>
          </a:blip>
          <a:srcRect b="5020"/>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1" cy="6858000"/>
          </a:xfrm>
          <a:prstGeom prst="rect">
            <a:avLst/>
          </a:prstGeom>
        </p:spPr>
      </p:pic>
      <p:sp>
        <p:nvSpPr>
          <p:cNvPr id="7" name="TextBox 6"/>
          <p:cNvSpPr txBox="1">
            <a:spLocks noChangeArrowheads="1"/>
          </p:cNvSpPr>
          <p:nvPr/>
        </p:nvSpPr>
        <p:spPr bwMode="auto">
          <a:xfrm>
            <a:off x="334963" y="333375"/>
            <a:ext cx="4752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ru-RU" altLang="ru-RU" sz="2400" dirty="0">
                <a:latin typeface="Times New Roman" panose="02020603050405020304" pitchFamily="18" charset="0"/>
                <a:cs typeface="Times New Roman" panose="02020603050405020304" pitchFamily="18" charset="0"/>
              </a:rPr>
              <a:t>Информационный классный час</a:t>
            </a:r>
          </a:p>
        </p:txBody>
      </p:sp>
      <p:sp>
        <p:nvSpPr>
          <p:cNvPr id="8" name="TextBox 7"/>
          <p:cNvSpPr txBox="1">
            <a:spLocks noChangeArrowheads="1"/>
          </p:cNvSpPr>
          <p:nvPr/>
        </p:nvSpPr>
        <p:spPr bwMode="auto">
          <a:xfrm>
            <a:off x="8461369" y="5415109"/>
            <a:ext cx="341632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sz="2400" dirty="0">
                <a:latin typeface="Times New Roman" panose="02020603050405020304" pitchFamily="18" charset="0"/>
                <a:cs typeface="Times New Roman" panose="02020603050405020304" pitchFamily="18" charset="0"/>
              </a:rPr>
              <a:t>Подготовил </a:t>
            </a:r>
          </a:p>
          <a:p>
            <a:pPr algn="ctr"/>
            <a:r>
              <a:rPr lang="ru-RU" altLang="ru-RU" sz="2400" dirty="0" smtClean="0">
                <a:latin typeface="Times New Roman" panose="02020603050405020304" pitchFamily="18" charset="0"/>
                <a:cs typeface="Times New Roman" panose="02020603050405020304" pitchFamily="18" charset="0"/>
              </a:rPr>
              <a:t>_____________________</a:t>
            </a:r>
          </a:p>
          <a:p>
            <a:pPr algn="ctr"/>
            <a:r>
              <a:rPr lang="ru-RU" altLang="ru-RU" sz="2400" dirty="0" smtClean="0">
                <a:latin typeface="Times New Roman" panose="02020603050405020304" pitchFamily="18" charset="0"/>
                <a:cs typeface="Times New Roman" panose="02020603050405020304" pitchFamily="18" charset="0"/>
              </a:rPr>
              <a:t>_____________________</a:t>
            </a:r>
            <a:endParaRPr lang="ru-RU" altLang="ru-RU" sz="240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407368" y="1612150"/>
            <a:ext cx="8208912" cy="3416320"/>
          </a:xfrm>
          <a:prstGeom prst="rect">
            <a:avLst/>
          </a:prstGeom>
          <a:noFill/>
          <a:effectLst>
            <a:innerShdw blurRad="63500" dist="50800" dir="18900000">
              <a:prstClr val="black">
                <a:alpha val="50000"/>
              </a:prstClr>
            </a:innerShdw>
          </a:effectLst>
        </p:spPr>
        <p:txBody>
          <a:bodyPr wrap="square">
            <a:spAutoFit/>
          </a:bodyPr>
          <a:lstStyle/>
          <a:p>
            <a:pPr algn="ctr" fontAlgn="auto">
              <a:spcBef>
                <a:spcPts val="0"/>
              </a:spcBef>
              <a:spcAft>
                <a:spcPts val="0"/>
              </a:spcAft>
              <a:defRPr/>
            </a:pPr>
            <a:r>
              <a:rPr lang="ru-RU" sz="5400" b="1" dirty="0">
                <a:solidFill>
                  <a:srgbClr val="000000"/>
                </a:solidFill>
                <a:latin typeface="Monotype Corsiva" panose="03010101010201010101" pitchFamily="66" charset="0"/>
                <a:ea typeface="Times New Roman" panose="02020603050405020304" pitchFamily="18" charset="0"/>
                <a:cs typeface="Miriam" panose="020B0502050101010101" pitchFamily="34" charset="-79"/>
              </a:rPr>
              <a:t>«День победы русских воинов князя Александра Невского над немецкими рыцарями на Чудском </a:t>
            </a:r>
            <a:r>
              <a:rPr lang="ru-RU" sz="5400" b="1" dirty="0" smtClean="0">
                <a:solidFill>
                  <a:srgbClr val="000000"/>
                </a:solidFill>
                <a:latin typeface="Monotype Corsiva" panose="03010101010201010101" pitchFamily="66" charset="0"/>
                <a:ea typeface="Times New Roman" panose="02020603050405020304" pitchFamily="18" charset="0"/>
                <a:cs typeface="Miriam" panose="020B0502050101010101" pitchFamily="34" charset="-79"/>
              </a:rPr>
              <a:t>озере в 1242 году»</a:t>
            </a:r>
            <a:endParaRPr lang="ru-RU" sz="5400" b="1" dirty="0">
              <a:ln w="38100">
                <a:noFill/>
                <a:prstDash val="solid"/>
              </a:ln>
              <a:latin typeface="Times New Roman" pitchFamily="18" charset="0"/>
              <a:cs typeface="Times New Roman" pitchFamily="18" charset="0"/>
            </a:endParaRPr>
          </a:p>
        </p:txBody>
      </p:sp>
      <p:pic>
        <p:nvPicPr>
          <p:cNvPr id="10" name="Рисунок 9" descr="https://lh4.googleusercontent.com/3OX_iXH-WgWMk6RgHjfpAgq95st6P6YfsB7QeEQBtaPxaXN4fx28Hhb_xuaVsnfe-uTlYFGG-Y0I8qAs_8w04xCeCYiLr-PSbLWvBUWbIHHyCuEefR_HHV9EHfRI8FAV5A"/>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362" t="2809" r="2773" b="1360"/>
          <a:stretch/>
        </p:blipFill>
        <p:spPr bwMode="auto">
          <a:xfrm>
            <a:off x="8544272" y="116632"/>
            <a:ext cx="3600400" cy="3978850"/>
          </a:xfrm>
          <a:prstGeom prst="rect">
            <a:avLst/>
          </a:prstGeom>
          <a:noFill/>
          <a:ln>
            <a:noFill/>
          </a:ln>
        </p:spPr>
      </p:pic>
    </p:spTree>
    <p:extLst>
      <p:ext uri="{BB962C8B-B14F-4D97-AF65-F5344CB8AC3E}">
        <p14:creationId xmlns:p14="http://schemas.microsoft.com/office/powerpoint/2010/main" val="4721231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xit" presetSubtype="32" fill="hold" nodeType="withEffect">
                                  <p:stCondLst>
                                    <p:cond delay="1000"/>
                                  </p:stCondLst>
                                  <p:childTnLst>
                                    <p:animEffect transition="out" filter="diamond(out)">
                                      <p:cBhvr>
                                        <p:cTn id="6" dur="1000"/>
                                        <p:tgtEl>
                                          <p:spTgt spid="4098"/>
                                        </p:tgtEl>
                                      </p:cBhvr>
                                    </p:animEffect>
                                    <p:set>
                                      <p:cBhvr>
                                        <p:cTn id="7" dur="1" fill="hold">
                                          <p:stCondLst>
                                            <p:cond delay="999"/>
                                          </p:stCondLst>
                                        </p:cTn>
                                        <p:tgtEl>
                                          <p:spTgt spid="4098"/>
                                        </p:tgtEl>
                                        <p:attrNameLst>
                                          <p:attrName>style.visibility</p:attrName>
                                        </p:attrNameLst>
                                      </p:cBhvr>
                                      <p:to>
                                        <p:strVal val="hidden"/>
                                      </p:to>
                                    </p:set>
                                  </p:childTnLst>
                                </p:cTn>
                              </p:par>
                            </p:childTnLst>
                          </p:cTn>
                        </p:par>
                        <p:par>
                          <p:cTn id="8" fill="hold">
                            <p:stCondLst>
                              <p:cond delay="2000"/>
                            </p:stCondLst>
                            <p:childTnLst>
                              <p:par>
                                <p:cTn id="9" presetID="10"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p:stCondLst>
                              <p:cond delay="3500"/>
                            </p:stCondLst>
                            <p:childTnLst>
                              <p:par>
                                <p:cTn id="13" presetID="10" presetClass="entr" presetSubtype="0" fill="hold"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5000"/>
                            </p:stCondLst>
                            <p:childTnLst>
                              <p:par>
                                <p:cTn id="17" presetID="51" presetClass="entr" presetSubtype="0" fill="hold" nodeType="after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70" decel="100000"/>
                                        <p:tgtEl>
                                          <p:spTgt spid="9"/>
                                        </p:tgtEl>
                                      </p:cBhvr>
                                    </p:animEffect>
                                    <p:animScale>
                                      <p:cBhvr>
                                        <p:cTn id="20" dur="770" decel="100000"/>
                                        <p:tgtEl>
                                          <p:spTgt spid="9"/>
                                        </p:tgtEl>
                                      </p:cBhvr>
                                      <p:from x="10000" y="10000"/>
                                      <p:to x="200000" y="450000"/>
                                    </p:animScale>
                                    <p:animScale>
                                      <p:cBhvr>
                                        <p:cTn id="21" dur="1230" accel="100000" fill="hold">
                                          <p:stCondLst>
                                            <p:cond delay="770"/>
                                          </p:stCondLst>
                                        </p:cTn>
                                        <p:tgtEl>
                                          <p:spTgt spid="9"/>
                                        </p:tgtEl>
                                      </p:cBhvr>
                                      <p:from x="200000" y="450000"/>
                                      <p:to x="100000" y="100000"/>
                                    </p:animScale>
                                    <p:set>
                                      <p:cBhvr>
                                        <p:cTn id="22" dur="770" fill="hold"/>
                                        <p:tgtEl>
                                          <p:spTgt spid="9"/>
                                        </p:tgtEl>
                                        <p:attrNameLst>
                                          <p:attrName>ppt_x</p:attrName>
                                        </p:attrNameLst>
                                      </p:cBhvr>
                                      <p:to>
                                        <p:strVal val="(0.5)"/>
                                      </p:to>
                                    </p:set>
                                    <p:anim from="(0.5)" to="(#ppt_x)" calcmode="lin" valueType="num">
                                      <p:cBhvr>
                                        <p:cTn id="23" dur="1230" accel="100000" fill="hold">
                                          <p:stCondLst>
                                            <p:cond delay="770"/>
                                          </p:stCondLst>
                                        </p:cTn>
                                        <p:tgtEl>
                                          <p:spTgt spid="9"/>
                                        </p:tgtEl>
                                        <p:attrNameLst>
                                          <p:attrName>ppt_x</p:attrName>
                                        </p:attrNameLst>
                                      </p:cBhvr>
                                    </p:anim>
                                    <p:set>
                                      <p:cBhvr>
                                        <p:cTn id="24" dur="770" fill="hold"/>
                                        <p:tgtEl>
                                          <p:spTgt spid="9"/>
                                        </p:tgtEl>
                                        <p:attrNameLst>
                                          <p:attrName>ppt_y</p:attrName>
                                        </p:attrNameLst>
                                      </p:cBhvr>
                                      <p:to>
                                        <p:strVal val="(#ppt_y+0.4)"/>
                                      </p:to>
                                    </p:set>
                                    <p:anim from="(#ppt_y+0.4)" to="(#ppt_y)" calcmode="lin" valueType="num">
                                      <p:cBhvr>
                                        <p:cTn id="25" dur="1230" accel="100000" fill="hold">
                                          <p:stCondLst>
                                            <p:cond delay="770"/>
                                          </p:stCondLst>
                                        </p:cTn>
                                        <p:tgtEl>
                                          <p:spTgt spid="9"/>
                                        </p:tgtEl>
                                        <p:attrNameLst>
                                          <p:attrName>ppt_y</p:attrName>
                                        </p:attrNameLst>
                                      </p:cBhvr>
                                    </p:anim>
                                  </p:childTnLst>
                                </p:cTn>
                              </p:par>
                            </p:childTnLst>
                          </p:cTn>
                        </p:par>
                        <p:par>
                          <p:cTn id="26" fill="hold">
                            <p:stCondLst>
                              <p:cond delay="8000"/>
                            </p:stCondLst>
                            <p:childTnLst>
                              <p:par>
                                <p:cTn id="27" presetID="47" presetClass="entr" presetSubtype="0" fill="hold" nodeType="after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1" cy="6858000"/>
          </a:xfrm>
          <a:prstGeom prst="rect">
            <a:avLst/>
          </a:prstGeom>
        </p:spPr>
      </p:pic>
      <p:sp>
        <p:nvSpPr>
          <p:cNvPr id="5" name="TextBox 4"/>
          <p:cNvSpPr txBox="1"/>
          <p:nvPr/>
        </p:nvSpPr>
        <p:spPr>
          <a:xfrm>
            <a:off x="2140743" y="197247"/>
            <a:ext cx="7910513" cy="923330"/>
          </a:xfrm>
          <a:prstGeom prst="rect">
            <a:avLst/>
          </a:prstGeom>
          <a:noFill/>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ru-RU" sz="5400" b="1" dirty="0">
                <a:solidFill>
                  <a:srgbClr val="FF0000"/>
                </a:solidFill>
                <a:effectLst>
                  <a:outerShdw blurRad="38100" dist="38100" dir="2700000" algn="tl">
                    <a:srgbClr val="000000">
                      <a:alpha val="43137"/>
                    </a:srgbClr>
                  </a:outerShdw>
                </a:effectLst>
                <a:latin typeface="Monotype Corsiva" panose="03010101010201010101" pitchFamily="66" charset="0"/>
                <a:ea typeface="Times New Roman" panose="02020603050405020304" pitchFamily="18" charset="0"/>
                <a:cs typeface="Miriam" panose="020B0502050101010101" pitchFamily="34" charset="-79"/>
              </a:rPr>
              <a:t>Цель и задачи</a:t>
            </a:r>
            <a:endParaRPr lang="ru-RU" altLang="ru-RU" sz="54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TextBox 5"/>
          <p:cNvSpPr txBox="1"/>
          <p:nvPr/>
        </p:nvSpPr>
        <p:spPr>
          <a:xfrm>
            <a:off x="423807" y="881265"/>
            <a:ext cx="1135249" cy="584775"/>
          </a:xfrm>
          <a:prstGeom prst="rect">
            <a:avLst/>
          </a:prstGeom>
          <a:noFill/>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ru-RU" altLang="ru-RU" sz="3200" b="1" u="sng"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rPr>
              <a:t>Цель:</a:t>
            </a:r>
          </a:p>
        </p:txBody>
      </p:sp>
      <p:sp>
        <p:nvSpPr>
          <p:cNvPr id="7" name="TextBox 6"/>
          <p:cNvSpPr txBox="1"/>
          <p:nvPr/>
        </p:nvSpPr>
        <p:spPr>
          <a:xfrm>
            <a:off x="1482898" y="974656"/>
            <a:ext cx="9653662" cy="888705"/>
          </a:xfrm>
          <a:prstGeom prst="rect">
            <a:avLst/>
          </a:prstGeom>
          <a:noFill/>
        </p:spPr>
        <p:txBody>
          <a:bodyPr wrap="squar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fontAlgn="base" hangingPunct="1">
              <a:lnSpc>
                <a:spcPts val="3000"/>
              </a:lnSpc>
              <a:spcBef>
                <a:spcPct val="0"/>
              </a:spcBef>
              <a:spcAft>
                <a:spcPct val="0"/>
              </a:spcAft>
              <a:defRPr/>
            </a:pPr>
            <a:r>
              <a:rPr lang="ru-RU" altLang="ru-RU" sz="3200" dirty="0">
                <a:solidFill>
                  <a:srgbClr val="000000"/>
                </a:solidFill>
                <a:latin typeface="Monotype Corsiva" panose="03010101010201010101" pitchFamily="66" charset="0"/>
                <a:cs typeface="Times New Roman" panose="02020603050405020304" pitchFamily="18" charset="0"/>
              </a:rPr>
              <a:t>способствовать формированию уважительного отношения к истории </a:t>
            </a:r>
            <a:r>
              <a:rPr lang="ru-RU" altLang="ru-RU" sz="3200" dirty="0" smtClean="0">
                <a:solidFill>
                  <a:srgbClr val="000000"/>
                </a:solidFill>
                <a:latin typeface="Monotype Corsiva" panose="03010101010201010101" pitchFamily="66" charset="0"/>
                <a:cs typeface="Times New Roman" panose="02020603050405020304" pitchFamily="18" charset="0"/>
              </a:rPr>
              <a:t>страны.</a:t>
            </a:r>
            <a:endParaRPr lang="ru-RU" altLang="ru-RU" sz="3200" dirty="0" smtClean="0">
              <a:solidFill>
                <a:srgbClr val="00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endParaRPr>
          </a:p>
        </p:txBody>
      </p:sp>
      <p:sp>
        <p:nvSpPr>
          <p:cNvPr id="8" name="TextBox 7"/>
          <p:cNvSpPr txBox="1"/>
          <p:nvPr/>
        </p:nvSpPr>
        <p:spPr>
          <a:xfrm>
            <a:off x="407655" y="1620637"/>
            <a:ext cx="1608124" cy="584775"/>
          </a:xfrm>
          <a:prstGeom prst="rect">
            <a:avLst/>
          </a:prstGeom>
          <a:noFill/>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ru-RU" altLang="ru-RU" sz="3200" b="1" u="sng"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rPr>
              <a:t>Задачи:</a:t>
            </a:r>
          </a:p>
        </p:txBody>
      </p:sp>
      <p:sp>
        <p:nvSpPr>
          <p:cNvPr id="9" name="TextBox 8"/>
          <p:cNvSpPr txBox="1"/>
          <p:nvPr/>
        </p:nvSpPr>
        <p:spPr>
          <a:xfrm>
            <a:off x="407655" y="2193724"/>
            <a:ext cx="4203724" cy="4093428"/>
          </a:xfrm>
          <a:prstGeom prst="rect">
            <a:avLst/>
          </a:prstGeom>
          <a:noFill/>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ru-RU" altLang="ru-RU" sz="3200" b="1"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rPr>
              <a:t>Углубить:</a:t>
            </a:r>
            <a:endParaRPr lang="en-US" altLang="ru-RU" sz="3200" b="1"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endParaRPr>
          </a:p>
          <a:p>
            <a:pPr eaLnBrk="1" fontAlgn="base" hangingPunct="1">
              <a:spcBef>
                <a:spcPct val="0"/>
              </a:spcBef>
              <a:spcAft>
                <a:spcPct val="0"/>
              </a:spcAft>
              <a:defRPr/>
            </a:pPr>
            <a:endParaRPr lang="ru-RU" altLang="ru-RU" sz="2400" dirty="0" smtClean="0">
              <a:solidFill>
                <a:srgbClr val="FF0000"/>
              </a:solidFill>
              <a:latin typeface="Monotype Corsiva" panose="03010101010201010101" pitchFamily="66" charset="0"/>
              <a:cs typeface="Times New Roman" panose="02020603050405020304" pitchFamily="18" charset="0"/>
            </a:endParaRPr>
          </a:p>
          <a:p>
            <a:pPr eaLnBrk="1" fontAlgn="base" hangingPunct="1">
              <a:spcBef>
                <a:spcPct val="0"/>
              </a:spcBef>
              <a:spcAft>
                <a:spcPct val="0"/>
              </a:spcAft>
              <a:defRPr/>
            </a:pPr>
            <a:r>
              <a:rPr lang="ru-RU" altLang="ru-RU" sz="3200" b="1"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rPr>
              <a:t>Уточнить:</a:t>
            </a:r>
          </a:p>
          <a:p>
            <a:pPr eaLnBrk="1" fontAlgn="base" hangingPunct="1">
              <a:spcBef>
                <a:spcPct val="0"/>
              </a:spcBef>
              <a:spcAft>
                <a:spcPct val="0"/>
              </a:spcAft>
              <a:defRPr/>
            </a:pPr>
            <a:r>
              <a:rPr lang="ru-RU" altLang="ru-RU" sz="3200" b="1"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rPr>
              <a:t>Формировать:</a:t>
            </a:r>
          </a:p>
          <a:p>
            <a:pPr eaLnBrk="1" fontAlgn="base" hangingPunct="1">
              <a:spcBef>
                <a:spcPct val="0"/>
              </a:spcBef>
              <a:spcAft>
                <a:spcPct val="0"/>
              </a:spcAft>
              <a:defRPr/>
            </a:pPr>
            <a:endParaRPr lang="ru-RU" altLang="ru-RU" sz="4400" b="1"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endParaRPr>
          </a:p>
          <a:p>
            <a:pPr eaLnBrk="1" fontAlgn="base" hangingPunct="1">
              <a:spcBef>
                <a:spcPct val="0"/>
              </a:spcBef>
              <a:spcAft>
                <a:spcPct val="0"/>
              </a:spcAft>
              <a:defRPr/>
            </a:pPr>
            <a:r>
              <a:rPr lang="ru-RU" altLang="ru-RU" sz="3200" b="1"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rPr>
              <a:t>Воспитывать:</a:t>
            </a:r>
          </a:p>
          <a:p>
            <a:pPr eaLnBrk="1" fontAlgn="base" hangingPunct="1">
              <a:spcBef>
                <a:spcPct val="0"/>
              </a:spcBef>
              <a:spcAft>
                <a:spcPct val="0"/>
              </a:spcAft>
              <a:defRPr/>
            </a:pPr>
            <a:endParaRPr lang="ru-RU" altLang="ru-RU" sz="3200" b="1"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endParaRPr>
          </a:p>
          <a:p>
            <a:pPr eaLnBrk="1" fontAlgn="base" hangingPunct="1">
              <a:spcBef>
                <a:spcPct val="0"/>
              </a:spcBef>
              <a:spcAft>
                <a:spcPct val="0"/>
              </a:spcAft>
              <a:defRPr/>
            </a:pPr>
            <a:r>
              <a:rPr lang="ru-RU" altLang="ru-RU" sz="3200" b="1" dirty="0" smtClean="0">
                <a:solidFill>
                  <a:srgbClr val="FF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rPr>
              <a:t>Популяризировать:</a:t>
            </a:r>
          </a:p>
        </p:txBody>
      </p:sp>
      <p:sp>
        <p:nvSpPr>
          <p:cNvPr id="10" name="TextBox 9"/>
          <p:cNvSpPr txBox="1">
            <a:spLocks noChangeArrowheads="1"/>
          </p:cNvSpPr>
          <p:nvPr/>
        </p:nvSpPr>
        <p:spPr bwMode="auto">
          <a:xfrm>
            <a:off x="2483849" y="2279529"/>
            <a:ext cx="8566027" cy="88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fontAlgn="base">
              <a:lnSpc>
                <a:spcPts val="3000"/>
              </a:lnSpc>
              <a:spcBef>
                <a:spcPct val="0"/>
              </a:spcBef>
              <a:spcAft>
                <a:spcPct val="0"/>
              </a:spcAft>
              <a:buFontTx/>
              <a:buNone/>
            </a:pPr>
            <a:r>
              <a:rPr lang="ru-RU" altLang="ru-RU" dirty="0">
                <a:solidFill>
                  <a:srgbClr val="000000"/>
                </a:solidFill>
                <a:latin typeface="Monotype Corsiva" panose="03010101010201010101" pitchFamily="66" charset="0"/>
                <a:cs typeface="Times New Roman" panose="02020603050405020304" pitchFamily="18" charset="0"/>
              </a:rPr>
              <a:t>знания о национальном герое, </a:t>
            </a:r>
            <a:r>
              <a:rPr lang="ru-RU" altLang="ru-RU" dirty="0" smtClean="0">
                <a:solidFill>
                  <a:srgbClr val="000000"/>
                </a:solidFill>
                <a:latin typeface="Monotype Corsiva" panose="03010101010201010101" pitchFamily="66" charset="0"/>
                <a:cs typeface="Times New Roman" panose="02020603050405020304" pitchFamily="18" charset="0"/>
              </a:rPr>
              <a:t>древнерусском </a:t>
            </a:r>
            <a:r>
              <a:rPr lang="ru-RU" altLang="ru-RU" dirty="0">
                <a:solidFill>
                  <a:srgbClr val="000000"/>
                </a:solidFill>
                <a:latin typeface="Monotype Corsiva" panose="03010101010201010101" pitchFamily="66" charset="0"/>
                <a:cs typeface="Times New Roman" panose="02020603050405020304" pitchFamily="18" charset="0"/>
              </a:rPr>
              <a:t>полководце Александре </a:t>
            </a:r>
            <a:r>
              <a:rPr lang="ru-RU" altLang="ru-RU" dirty="0" smtClean="0">
                <a:solidFill>
                  <a:srgbClr val="000000"/>
                </a:solidFill>
                <a:latin typeface="Monotype Corsiva" panose="03010101010201010101" pitchFamily="66" charset="0"/>
                <a:cs typeface="Times New Roman" panose="02020603050405020304" pitchFamily="18" charset="0"/>
              </a:rPr>
              <a:t>Невском.</a:t>
            </a:r>
          </a:p>
        </p:txBody>
      </p:sp>
      <p:sp>
        <p:nvSpPr>
          <p:cNvPr id="11" name="TextBox 10"/>
          <p:cNvSpPr txBox="1">
            <a:spLocks noChangeArrowheads="1"/>
          </p:cNvSpPr>
          <p:nvPr/>
        </p:nvSpPr>
        <p:spPr bwMode="auto">
          <a:xfrm>
            <a:off x="2482930" y="3116543"/>
            <a:ext cx="915768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fontAlgn="base">
              <a:lnSpc>
                <a:spcPts val="3000"/>
              </a:lnSpc>
              <a:spcBef>
                <a:spcPct val="0"/>
              </a:spcBef>
              <a:spcAft>
                <a:spcPct val="0"/>
              </a:spcAft>
              <a:buFontTx/>
              <a:buNone/>
            </a:pPr>
            <a:r>
              <a:rPr lang="ru-RU" altLang="ru-RU" dirty="0">
                <a:solidFill>
                  <a:srgbClr val="000000"/>
                </a:solidFill>
                <a:latin typeface="Monotype Corsiva" panose="03010101010201010101" pitchFamily="66" charset="0"/>
                <a:cs typeface="Times New Roman" panose="02020603050405020304" pitchFamily="18" charset="0"/>
              </a:rPr>
              <a:t>сведения о сражении на Чудском озере (Ледовом побоище</a:t>
            </a:r>
            <a:r>
              <a:rPr lang="ru-RU" altLang="ru-RU" dirty="0" smtClean="0">
                <a:solidFill>
                  <a:srgbClr val="000000"/>
                </a:solidFill>
                <a:latin typeface="Monotype Corsiva" panose="03010101010201010101" pitchFamily="66" charset="0"/>
                <a:cs typeface="Times New Roman" panose="02020603050405020304" pitchFamily="18" charset="0"/>
              </a:rPr>
              <a:t>).</a:t>
            </a:r>
          </a:p>
        </p:txBody>
      </p:sp>
      <p:sp>
        <p:nvSpPr>
          <p:cNvPr id="12" name="TextBox 11"/>
          <p:cNvSpPr txBox="1"/>
          <p:nvPr/>
        </p:nvSpPr>
        <p:spPr>
          <a:xfrm>
            <a:off x="2983157" y="3620527"/>
            <a:ext cx="8464550" cy="1273426"/>
          </a:xfrm>
          <a:prstGeom prst="rect">
            <a:avLst/>
          </a:prstGeom>
          <a:noFill/>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lnSpc>
                <a:spcPts val="3000"/>
              </a:lnSpc>
              <a:spcBef>
                <a:spcPct val="0"/>
              </a:spcBef>
              <a:spcAft>
                <a:spcPct val="0"/>
              </a:spcAft>
              <a:defRPr/>
            </a:pPr>
            <a:r>
              <a:rPr lang="ru-RU" altLang="ru-RU" sz="3200" dirty="0">
                <a:solidFill>
                  <a:srgbClr val="000000"/>
                </a:solidFill>
                <a:latin typeface="Monotype Corsiva" panose="03010101010201010101" pitchFamily="66" charset="0"/>
                <a:cs typeface="Times New Roman" panose="02020603050405020304" pitchFamily="18" charset="0"/>
              </a:rPr>
              <a:t>активную жизненную позицию, побуждать </a:t>
            </a:r>
            <a:r>
              <a:rPr lang="ru-RU" altLang="ru-RU" sz="3200" dirty="0" smtClean="0">
                <a:solidFill>
                  <a:srgbClr val="000000"/>
                </a:solidFill>
                <a:latin typeface="Monotype Corsiva" panose="03010101010201010101" pitchFamily="66" charset="0"/>
                <a:cs typeface="Times New Roman" panose="02020603050405020304" pitchFamily="18" charset="0"/>
              </a:rPr>
              <a:t>кадет к </a:t>
            </a:r>
            <a:r>
              <a:rPr lang="ru-RU" altLang="ru-RU" sz="3200" dirty="0">
                <a:solidFill>
                  <a:srgbClr val="000000"/>
                </a:solidFill>
                <a:latin typeface="Monotype Corsiva" panose="03010101010201010101" pitchFamily="66" charset="0"/>
                <a:cs typeface="Times New Roman" panose="02020603050405020304" pitchFamily="18" charset="0"/>
              </a:rPr>
              <a:t>сопротивлению попыткам очернить историю нашей </a:t>
            </a:r>
            <a:r>
              <a:rPr lang="ru-RU" altLang="ru-RU" sz="3200" dirty="0" smtClean="0">
                <a:solidFill>
                  <a:srgbClr val="000000"/>
                </a:solidFill>
                <a:latin typeface="Monotype Corsiva" panose="03010101010201010101" pitchFamily="66" charset="0"/>
                <a:cs typeface="Times New Roman" panose="02020603050405020304" pitchFamily="18" charset="0"/>
              </a:rPr>
              <a:t>страны.</a:t>
            </a:r>
            <a:endParaRPr lang="ru-RU" altLang="ru-RU" sz="3200" dirty="0" smtClean="0">
              <a:solidFill>
                <a:srgbClr val="00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endParaRPr>
          </a:p>
        </p:txBody>
      </p:sp>
      <p:sp>
        <p:nvSpPr>
          <p:cNvPr id="13" name="TextBox 12"/>
          <p:cNvSpPr txBox="1"/>
          <p:nvPr/>
        </p:nvSpPr>
        <p:spPr>
          <a:xfrm>
            <a:off x="2827722" y="4697560"/>
            <a:ext cx="9089929" cy="1077218"/>
          </a:xfrm>
          <a:prstGeom prst="rect">
            <a:avLst/>
          </a:prstGeom>
          <a:noFill/>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ru-RU" altLang="ru-RU" sz="3200" dirty="0">
                <a:solidFill>
                  <a:srgbClr val="000000"/>
                </a:solidFill>
                <a:latin typeface="Monotype Corsiva" panose="03010101010201010101" pitchFamily="66" charset="0"/>
                <a:cs typeface="Times New Roman" panose="02020603050405020304" pitchFamily="18" charset="0"/>
              </a:rPr>
              <a:t>чувства патриотизма, уважения к истории и традициям нашей Родины.</a:t>
            </a:r>
            <a:endParaRPr lang="ru-RU" altLang="ru-RU" sz="3200" dirty="0" smtClean="0">
              <a:solidFill>
                <a:srgbClr val="00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endParaRPr>
          </a:p>
        </p:txBody>
      </p:sp>
      <p:sp>
        <p:nvSpPr>
          <p:cNvPr id="14" name="TextBox 13"/>
          <p:cNvSpPr txBox="1"/>
          <p:nvPr/>
        </p:nvSpPr>
        <p:spPr>
          <a:xfrm>
            <a:off x="3630726" y="5688462"/>
            <a:ext cx="8286925" cy="584775"/>
          </a:xfrm>
          <a:prstGeom prst="rect">
            <a:avLst/>
          </a:prstGeom>
          <a:noFill/>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ru-RU" altLang="ru-RU" sz="3200" dirty="0">
                <a:solidFill>
                  <a:srgbClr val="000000"/>
                </a:solidFill>
                <a:latin typeface="Monotype Corsiva" panose="03010101010201010101" pitchFamily="66" charset="0"/>
                <a:cs typeface="Times New Roman" panose="02020603050405020304" pitchFamily="18" charset="0"/>
              </a:rPr>
              <a:t>уважение к национальным традициям своего народа.</a:t>
            </a:r>
            <a:endParaRPr lang="ru-RU" altLang="ru-RU" sz="3200" dirty="0" smtClean="0">
              <a:solidFill>
                <a:srgbClr val="000000"/>
              </a:solidFill>
              <a:effectLst>
                <a:outerShdw blurRad="38100" dist="38100" dir="2700000" algn="tl">
                  <a:srgbClr val="C0C0C0"/>
                </a:outerShdw>
              </a:effectLst>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24576914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5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par>
                          <p:cTn id="16" fill="hold">
                            <p:stCondLst>
                              <p:cond delay="2500"/>
                            </p:stCondLst>
                            <p:childTnLst>
                              <p:par>
                                <p:cTn id="17" presetID="58" presetClass="entr" presetSubtype="0" accel="100000"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p:cTn id="19" dur="1000" fill="hold"/>
                                        <p:tgtEl>
                                          <p:spTgt spid="7">
                                            <p:txEl>
                                              <p:pRg st="0" end="0"/>
                                            </p:txEl>
                                          </p:spTgt>
                                        </p:tgtEl>
                                        <p:attrNameLst>
                                          <p:attrName>ppt_w</p:attrName>
                                        </p:attrNameLst>
                                      </p:cBhvr>
                                      <p:tavLst>
                                        <p:tav tm="0">
                                          <p:val>
                                            <p:strVal val="#ppt_w*2.5"/>
                                          </p:val>
                                        </p:tav>
                                        <p:tav tm="100000">
                                          <p:val>
                                            <p:strVal val="#ppt_w"/>
                                          </p:val>
                                        </p:tav>
                                      </p:tavLst>
                                    </p:anim>
                                    <p:anim calcmode="lin" valueType="num">
                                      <p:cBhvr>
                                        <p:cTn id="20" dur="1000" fill="hold"/>
                                        <p:tgtEl>
                                          <p:spTgt spid="7">
                                            <p:txEl>
                                              <p:pRg st="0" end="0"/>
                                            </p:txEl>
                                          </p:spTgt>
                                        </p:tgtEl>
                                        <p:attrNameLst>
                                          <p:attrName>ppt_h</p:attrName>
                                        </p:attrNameLst>
                                      </p:cBhvr>
                                      <p:tavLst>
                                        <p:tav tm="0">
                                          <p:val>
                                            <p:strVal val="#ppt_h*0.01"/>
                                          </p:val>
                                        </p:tav>
                                        <p:tav tm="100000">
                                          <p:val>
                                            <p:strVal val="#ppt_h"/>
                                          </p:val>
                                        </p:tav>
                                      </p:tavLst>
                                    </p:anim>
                                    <p:anim calcmode="lin" valueType="num">
                                      <p:cBhvr>
                                        <p:cTn id="21"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7">
                                            <p:txEl>
                                              <p:pRg st="0" end="0"/>
                                            </p:txEl>
                                          </p:spTgt>
                                        </p:tgtEl>
                                        <p:attrNameLst>
                                          <p:attrName>ppt_y</p:attrName>
                                        </p:attrNameLst>
                                      </p:cBhvr>
                                      <p:tavLst>
                                        <p:tav tm="0">
                                          <p:val>
                                            <p:strVal val="#ppt_h+1"/>
                                          </p:val>
                                        </p:tav>
                                        <p:tav tm="100000">
                                          <p:val>
                                            <p:strVal val="#ppt_y"/>
                                          </p:val>
                                        </p:tav>
                                      </p:tavLst>
                                    </p:anim>
                                    <p:animEffect transition="in" filter="fade">
                                      <p:cBhvr>
                                        <p:cTn id="23" dur="1000"/>
                                        <p:tgtEl>
                                          <p:spTgt spid="7">
                                            <p:txEl>
                                              <p:pRg st="0" end="0"/>
                                            </p:txEl>
                                          </p:spTgt>
                                        </p:tgtEl>
                                      </p:cBhvr>
                                    </p:animEffect>
                                  </p:childTnLst>
                                </p:cTn>
                              </p:par>
                            </p:childTnLst>
                          </p:cTn>
                        </p:par>
                        <p:par>
                          <p:cTn id="24" fill="hold">
                            <p:stCondLst>
                              <p:cond delay="3500"/>
                            </p:stCondLst>
                            <p:childTnLst>
                              <p:par>
                                <p:cTn id="25" presetID="9"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par>
                          <p:cTn id="28" fill="hold">
                            <p:stCondLst>
                              <p:cond delay="4000"/>
                            </p:stCondLst>
                            <p:childTnLst>
                              <p:par>
                                <p:cTn id="29" presetID="9"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ssolve">
                                      <p:cBhvr>
                                        <p:cTn id="31" dur="500"/>
                                        <p:tgtEl>
                                          <p:spTgt spid="9"/>
                                        </p:tgtEl>
                                      </p:cBhvr>
                                    </p:animEffect>
                                  </p:childTnLst>
                                </p:cTn>
                              </p:par>
                            </p:childTnLst>
                          </p:cTn>
                        </p:par>
                        <p:par>
                          <p:cTn id="32" fill="hold">
                            <p:stCondLst>
                              <p:cond delay="4500"/>
                            </p:stCondLst>
                            <p:childTnLst>
                              <p:par>
                                <p:cTn id="33" presetID="58" presetClass="entr" presetSubtype="0" accel="100000" fill="hold" grpId="0" nodeType="after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 calcmode="lin" valueType="num">
                                      <p:cBhvr>
                                        <p:cTn id="35" dur="1000" fill="hold"/>
                                        <p:tgtEl>
                                          <p:spTgt spid="10">
                                            <p:txEl>
                                              <p:pRg st="0" end="0"/>
                                            </p:txEl>
                                          </p:spTgt>
                                        </p:tgtEl>
                                        <p:attrNameLst>
                                          <p:attrName>ppt_w</p:attrName>
                                        </p:attrNameLst>
                                      </p:cBhvr>
                                      <p:tavLst>
                                        <p:tav tm="0">
                                          <p:val>
                                            <p:strVal val="#ppt_w*2.5"/>
                                          </p:val>
                                        </p:tav>
                                        <p:tav tm="100000">
                                          <p:val>
                                            <p:strVal val="#ppt_w"/>
                                          </p:val>
                                        </p:tav>
                                      </p:tavLst>
                                    </p:anim>
                                    <p:anim calcmode="lin" valueType="num">
                                      <p:cBhvr>
                                        <p:cTn id="36" dur="1000" fill="hold"/>
                                        <p:tgtEl>
                                          <p:spTgt spid="10">
                                            <p:txEl>
                                              <p:pRg st="0" end="0"/>
                                            </p:txEl>
                                          </p:spTgt>
                                        </p:tgtEl>
                                        <p:attrNameLst>
                                          <p:attrName>ppt_h</p:attrName>
                                        </p:attrNameLst>
                                      </p:cBhvr>
                                      <p:tavLst>
                                        <p:tav tm="0">
                                          <p:val>
                                            <p:strVal val="#ppt_h*0.01"/>
                                          </p:val>
                                        </p:tav>
                                        <p:tav tm="100000">
                                          <p:val>
                                            <p:strVal val="#ppt_h"/>
                                          </p:val>
                                        </p:tav>
                                      </p:tavLst>
                                    </p:anim>
                                    <p:anim calcmode="lin" valueType="num">
                                      <p:cBhvr>
                                        <p:cTn id="37"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10">
                                            <p:txEl>
                                              <p:pRg st="0" end="0"/>
                                            </p:txEl>
                                          </p:spTgt>
                                        </p:tgtEl>
                                        <p:attrNameLst>
                                          <p:attrName>ppt_y</p:attrName>
                                        </p:attrNameLst>
                                      </p:cBhvr>
                                      <p:tavLst>
                                        <p:tav tm="0">
                                          <p:val>
                                            <p:strVal val="#ppt_h+1"/>
                                          </p:val>
                                        </p:tav>
                                        <p:tav tm="100000">
                                          <p:val>
                                            <p:strVal val="#ppt_y"/>
                                          </p:val>
                                        </p:tav>
                                      </p:tavLst>
                                    </p:anim>
                                    <p:animEffect transition="in" filter="fade">
                                      <p:cBhvr>
                                        <p:cTn id="39" dur="1000"/>
                                        <p:tgtEl>
                                          <p:spTgt spid="10">
                                            <p:txEl>
                                              <p:pRg st="0" end="0"/>
                                            </p:txEl>
                                          </p:spTgt>
                                        </p:tgtEl>
                                      </p:cBhvr>
                                    </p:animEffect>
                                  </p:childTnLst>
                                </p:cTn>
                              </p:par>
                            </p:childTnLst>
                          </p:cTn>
                        </p:par>
                        <p:par>
                          <p:cTn id="40" fill="hold">
                            <p:stCondLst>
                              <p:cond delay="5500"/>
                            </p:stCondLst>
                            <p:childTnLst>
                              <p:par>
                                <p:cTn id="41" presetID="58" presetClass="entr" presetSubtype="0" accel="100000" fill="hold" grpId="0" nodeType="after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 calcmode="lin" valueType="num">
                                      <p:cBhvr>
                                        <p:cTn id="43" dur="1000" fill="hold"/>
                                        <p:tgtEl>
                                          <p:spTgt spid="11">
                                            <p:txEl>
                                              <p:pRg st="0" end="0"/>
                                            </p:txEl>
                                          </p:spTgt>
                                        </p:tgtEl>
                                        <p:attrNameLst>
                                          <p:attrName>ppt_w</p:attrName>
                                        </p:attrNameLst>
                                      </p:cBhvr>
                                      <p:tavLst>
                                        <p:tav tm="0">
                                          <p:val>
                                            <p:strVal val="#ppt_w*2.5"/>
                                          </p:val>
                                        </p:tav>
                                        <p:tav tm="100000">
                                          <p:val>
                                            <p:strVal val="#ppt_w"/>
                                          </p:val>
                                        </p:tav>
                                      </p:tavLst>
                                    </p:anim>
                                    <p:anim calcmode="lin" valueType="num">
                                      <p:cBhvr>
                                        <p:cTn id="44" dur="1000" fill="hold"/>
                                        <p:tgtEl>
                                          <p:spTgt spid="11">
                                            <p:txEl>
                                              <p:pRg st="0" end="0"/>
                                            </p:txEl>
                                          </p:spTgt>
                                        </p:tgtEl>
                                        <p:attrNameLst>
                                          <p:attrName>ppt_h</p:attrName>
                                        </p:attrNameLst>
                                      </p:cBhvr>
                                      <p:tavLst>
                                        <p:tav tm="0">
                                          <p:val>
                                            <p:strVal val="#ppt_h*0.01"/>
                                          </p:val>
                                        </p:tav>
                                        <p:tav tm="100000">
                                          <p:val>
                                            <p:strVal val="#ppt_h"/>
                                          </p:val>
                                        </p:tav>
                                      </p:tavLst>
                                    </p:anim>
                                    <p:anim calcmode="lin" valueType="num">
                                      <p:cBhvr>
                                        <p:cTn id="45"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1000" fill="hold"/>
                                        <p:tgtEl>
                                          <p:spTgt spid="11">
                                            <p:txEl>
                                              <p:pRg st="0" end="0"/>
                                            </p:txEl>
                                          </p:spTgt>
                                        </p:tgtEl>
                                        <p:attrNameLst>
                                          <p:attrName>ppt_y</p:attrName>
                                        </p:attrNameLst>
                                      </p:cBhvr>
                                      <p:tavLst>
                                        <p:tav tm="0">
                                          <p:val>
                                            <p:strVal val="#ppt_h+1"/>
                                          </p:val>
                                        </p:tav>
                                        <p:tav tm="100000">
                                          <p:val>
                                            <p:strVal val="#ppt_y"/>
                                          </p:val>
                                        </p:tav>
                                      </p:tavLst>
                                    </p:anim>
                                    <p:animEffect transition="in" filter="fade">
                                      <p:cBhvr>
                                        <p:cTn id="47" dur="1000"/>
                                        <p:tgtEl>
                                          <p:spTgt spid="11">
                                            <p:txEl>
                                              <p:pRg st="0" end="0"/>
                                            </p:txEl>
                                          </p:spTgt>
                                        </p:tgtEl>
                                      </p:cBhvr>
                                    </p:animEffect>
                                  </p:childTnLst>
                                </p:cTn>
                              </p:par>
                            </p:childTnLst>
                          </p:cTn>
                        </p:par>
                        <p:par>
                          <p:cTn id="48" fill="hold">
                            <p:stCondLst>
                              <p:cond delay="6500"/>
                            </p:stCondLst>
                            <p:childTnLst>
                              <p:par>
                                <p:cTn id="49" presetID="58" presetClass="entr" presetSubtype="0" accel="100000" fill="hold" grpId="0" nodeType="after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p:cTn id="51" dur="1000" fill="hold"/>
                                        <p:tgtEl>
                                          <p:spTgt spid="12">
                                            <p:txEl>
                                              <p:pRg st="0" end="0"/>
                                            </p:txEl>
                                          </p:spTgt>
                                        </p:tgtEl>
                                        <p:attrNameLst>
                                          <p:attrName>ppt_w</p:attrName>
                                        </p:attrNameLst>
                                      </p:cBhvr>
                                      <p:tavLst>
                                        <p:tav tm="0">
                                          <p:val>
                                            <p:strVal val="#ppt_w*2.5"/>
                                          </p:val>
                                        </p:tav>
                                        <p:tav tm="100000">
                                          <p:val>
                                            <p:strVal val="#ppt_w"/>
                                          </p:val>
                                        </p:tav>
                                      </p:tavLst>
                                    </p:anim>
                                    <p:anim calcmode="lin" valueType="num">
                                      <p:cBhvr>
                                        <p:cTn id="52" dur="1000" fill="hold"/>
                                        <p:tgtEl>
                                          <p:spTgt spid="12">
                                            <p:txEl>
                                              <p:pRg st="0" end="0"/>
                                            </p:txEl>
                                          </p:spTgt>
                                        </p:tgtEl>
                                        <p:attrNameLst>
                                          <p:attrName>ppt_h</p:attrName>
                                        </p:attrNameLst>
                                      </p:cBhvr>
                                      <p:tavLst>
                                        <p:tav tm="0">
                                          <p:val>
                                            <p:strVal val="#ppt_h*0.01"/>
                                          </p:val>
                                        </p:tav>
                                        <p:tav tm="100000">
                                          <p:val>
                                            <p:strVal val="#ppt_h"/>
                                          </p:val>
                                        </p:tav>
                                      </p:tavLst>
                                    </p:anim>
                                    <p:anim calcmode="lin" valueType="num">
                                      <p:cBhvr>
                                        <p:cTn id="5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54" dur="1000" fill="hold"/>
                                        <p:tgtEl>
                                          <p:spTgt spid="12">
                                            <p:txEl>
                                              <p:pRg st="0" end="0"/>
                                            </p:txEl>
                                          </p:spTgt>
                                        </p:tgtEl>
                                        <p:attrNameLst>
                                          <p:attrName>ppt_y</p:attrName>
                                        </p:attrNameLst>
                                      </p:cBhvr>
                                      <p:tavLst>
                                        <p:tav tm="0">
                                          <p:val>
                                            <p:strVal val="#ppt_h+1"/>
                                          </p:val>
                                        </p:tav>
                                        <p:tav tm="100000">
                                          <p:val>
                                            <p:strVal val="#ppt_y"/>
                                          </p:val>
                                        </p:tav>
                                      </p:tavLst>
                                    </p:anim>
                                    <p:animEffect transition="in" filter="fade">
                                      <p:cBhvr>
                                        <p:cTn id="55" dur="1000"/>
                                        <p:tgtEl>
                                          <p:spTgt spid="12">
                                            <p:txEl>
                                              <p:pRg st="0" end="0"/>
                                            </p:txEl>
                                          </p:spTgt>
                                        </p:tgtEl>
                                      </p:cBhvr>
                                    </p:animEffect>
                                  </p:childTnLst>
                                </p:cTn>
                              </p:par>
                            </p:childTnLst>
                          </p:cTn>
                        </p:par>
                        <p:par>
                          <p:cTn id="56" fill="hold">
                            <p:stCondLst>
                              <p:cond delay="7500"/>
                            </p:stCondLst>
                            <p:childTnLst>
                              <p:par>
                                <p:cTn id="57" presetID="58" presetClass="entr" presetSubtype="0" accel="100000" fill="hold" grpId="0" nodeType="afterEffect">
                                  <p:stCondLst>
                                    <p:cond delay="0"/>
                                  </p:stCondLst>
                                  <p:childTnLst>
                                    <p:set>
                                      <p:cBhvr>
                                        <p:cTn id="58" dur="1" fill="hold">
                                          <p:stCondLst>
                                            <p:cond delay="0"/>
                                          </p:stCondLst>
                                        </p:cTn>
                                        <p:tgtEl>
                                          <p:spTgt spid="13">
                                            <p:txEl>
                                              <p:pRg st="0" end="0"/>
                                            </p:txEl>
                                          </p:spTgt>
                                        </p:tgtEl>
                                        <p:attrNameLst>
                                          <p:attrName>style.visibility</p:attrName>
                                        </p:attrNameLst>
                                      </p:cBhvr>
                                      <p:to>
                                        <p:strVal val="visible"/>
                                      </p:to>
                                    </p:set>
                                    <p:anim calcmode="lin" valueType="num">
                                      <p:cBhvr>
                                        <p:cTn id="59" dur="1000" fill="hold"/>
                                        <p:tgtEl>
                                          <p:spTgt spid="13">
                                            <p:txEl>
                                              <p:pRg st="0" end="0"/>
                                            </p:txEl>
                                          </p:spTgt>
                                        </p:tgtEl>
                                        <p:attrNameLst>
                                          <p:attrName>ppt_w</p:attrName>
                                        </p:attrNameLst>
                                      </p:cBhvr>
                                      <p:tavLst>
                                        <p:tav tm="0">
                                          <p:val>
                                            <p:strVal val="#ppt_w*2.5"/>
                                          </p:val>
                                        </p:tav>
                                        <p:tav tm="100000">
                                          <p:val>
                                            <p:strVal val="#ppt_w"/>
                                          </p:val>
                                        </p:tav>
                                      </p:tavLst>
                                    </p:anim>
                                    <p:anim calcmode="lin" valueType="num">
                                      <p:cBhvr>
                                        <p:cTn id="60" dur="1000" fill="hold"/>
                                        <p:tgtEl>
                                          <p:spTgt spid="13">
                                            <p:txEl>
                                              <p:pRg st="0" end="0"/>
                                            </p:txEl>
                                          </p:spTgt>
                                        </p:tgtEl>
                                        <p:attrNameLst>
                                          <p:attrName>ppt_h</p:attrName>
                                        </p:attrNameLst>
                                      </p:cBhvr>
                                      <p:tavLst>
                                        <p:tav tm="0">
                                          <p:val>
                                            <p:strVal val="#ppt_h*0.01"/>
                                          </p:val>
                                        </p:tav>
                                        <p:tav tm="100000">
                                          <p:val>
                                            <p:strVal val="#ppt_h"/>
                                          </p:val>
                                        </p:tav>
                                      </p:tavLst>
                                    </p:anim>
                                    <p:anim calcmode="lin" valueType="num">
                                      <p:cBhvr>
                                        <p:cTn id="61"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62" dur="1000" fill="hold"/>
                                        <p:tgtEl>
                                          <p:spTgt spid="13">
                                            <p:txEl>
                                              <p:pRg st="0" end="0"/>
                                            </p:txEl>
                                          </p:spTgt>
                                        </p:tgtEl>
                                        <p:attrNameLst>
                                          <p:attrName>ppt_y</p:attrName>
                                        </p:attrNameLst>
                                      </p:cBhvr>
                                      <p:tavLst>
                                        <p:tav tm="0">
                                          <p:val>
                                            <p:strVal val="#ppt_h+1"/>
                                          </p:val>
                                        </p:tav>
                                        <p:tav tm="100000">
                                          <p:val>
                                            <p:strVal val="#ppt_y"/>
                                          </p:val>
                                        </p:tav>
                                      </p:tavLst>
                                    </p:anim>
                                    <p:animEffect transition="in" filter="fade">
                                      <p:cBhvr>
                                        <p:cTn id="63" dur="1000"/>
                                        <p:tgtEl>
                                          <p:spTgt spid="13">
                                            <p:txEl>
                                              <p:pRg st="0" end="0"/>
                                            </p:txEl>
                                          </p:spTgt>
                                        </p:tgtEl>
                                      </p:cBhvr>
                                    </p:animEffect>
                                  </p:childTnLst>
                                </p:cTn>
                              </p:par>
                            </p:childTnLst>
                          </p:cTn>
                        </p:par>
                        <p:par>
                          <p:cTn id="64" fill="hold">
                            <p:stCondLst>
                              <p:cond delay="8500"/>
                            </p:stCondLst>
                            <p:childTnLst>
                              <p:par>
                                <p:cTn id="65" presetID="58" presetClass="entr" presetSubtype="0" accel="100000" fill="hold" grpId="0" nodeType="afterEffect">
                                  <p:stCondLst>
                                    <p:cond delay="0"/>
                                  </p:stCondLst>
                                  <p:childTnLst>
                                    <p:set>
                                      <p:cBhvr>
                                        <p:cTn id="66" dur="1" fill="hold">
                                          <p:stCondLst>
                                            <p:cond delay="0"/>
                                          </p:stCondLst>
                                        </p:cTn>
                                        <p:tgtEl>
                                          <p:spTgt spid="14">
                                            <p:txEl>
                                              <p:pRg st="0" end="0"/>
                                            </p:txEl>
                                          </p:spTgt>
                                        </p:tgtEl>
                                        <p:attrNameLst>
                                          <p:attrName>style.visibility</p:attrName>
                                        </p:attrNameLst>
                                      </p:cBhvr>
                                      <p:to>
                                        <p:strVal val="visible"/>
                                      </p:to>
                                    </p:set>
                                    <p:anim calcmode="lin" valueType="num">
                                      <p:cBhvr>
                                        <p:cTn id="67" dur="1000" fill="hold"/>
                                        <p:tgtEl>
                                          <p:spTgt spid="14">
                                            <p:txEl>
                                              <p:pRg st="0" end="0"/>
                                            </p:txEl>
                                          </p:spTgt>
                                        </p:tgtEl>
                                        <p:attrNameLst>
                                          <p:attrName>ppt_w</p:attrName>
                                        </p:attrNameLst>
                                      </p:cBhvr>
                                      <p:tavLst>
                                        <p:tav tm="0">
                                          <p:val>
                                            <p:strVal val="#ppt_w*2.5"/>
                                          </p:val>
                                        </p:tav>
                                        <p:tav tm="100000">
                                          <p:val>
                                            <p:strVal val="#ppt_w"/>
                                          </p:val>
                                        </p:tav>
                                      </p:tavLst>
                                    </p:anim>
                                    <p:anim calcmode="lin" valueType="num">
                                      <p:cBhvr>
                                        <p:cTn id="68" dur="1000" fill="hold"/>
                                        <p:tgtEl>
                                          <p:spTgt spid="14">
                                            <p:txEl>
                                              <p:pRg st="0" end="0"/>
                                            </p:txEl>
                                          </p:spTgt>
                                        </p:tgtEl>
                                        <p:attrNameLst>
                                          <p:attrName>ppt_h</p:attrName>
                                        </p:attrNameLst>
                                      </p:cBhvr>
                                      <p:tavLst>
                                        <p:tav tm="0">
                                          <p:val>
                                            <p:strVal val="#ppt_h*0.01"/>
                                          </p:val>
                                        </p:tav>
                                        <p:tav tm="100000">
                                          <p:val>
                                            <p:strVal val="#ppt_h"/>
                                          </p:val>
                                        </p:tav>
                                      </p:tavLst>
                                    </p:anim>
                                    <p:anim calcmode="lin" valueType="num">
                                      <p:cBhvr>
                                        <p:cTn id="69"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70" dur="1000" fill="hold"/>
                                        <p:tgtEl>
                                          <p:spTgt spid="14">
                                            <p:txEl>
                                              <p:pRg st="0" end="0"/>
                                            </p:txEl>
                                          </p:spTgt>
                                        </p:tgtEl>
                                        <p:attrNameLst>
                                          <p:attrName>ppt_y</p:attrName>
                                        </p:attrNameLst>
                                      </p:cBhvr>
                                      <p:tavLst>
                                        <p:tav tm="0">
                                          <p:val>
                                            <p:strVal val="#ppt_h+1"/>
                                          </p:val>
                                        </p:tav>
                                        <p:tav tm="100000">
                                          <p:val>
                                            <p:strVal val="#ppt_y"/>
                                          </p:val>
                                        </p:tav>
                                      </p:tavLst>
                                    </p:anim>
                                    <p:animEffect transition="in" filter="fade">
                                      <p:cBhvr>
                                        <p:cTn id="71"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uild="allAtOnce"/>
      <p:bldP spid="8" grpId="0"/>
      <p:bldP spid="9" grpId="0"/>
      <p:bldP spid="10" grpId="0" build="allAtOnce"/>
      <p:bldP spid="11" grpId="0" build="allAtOnce"/>
      <p:bldP spid="12" grpId="0" build="allAtOnce"/>
      <p:bldP spid="13" grpId="0" build="allAtOnce"/>
      <p:bldP spid="1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avatars.mds.yandex.net/get-zen_doc/1931033/pub_5ca6a6fe7f4fec00b3b6c77d_5ca6a7392c7c4800b38ba44a/scale_1200"/>
          <p:cNvPicPr>
            <a:picLocks noChangeAspect="1" noChangeArrowheads="1"/>
          </p:cNvPicPr>
          <p:nvPr/>
        </p:nvPicPr>
        <p:blipFill rotWithShape="1">
          <a:blip r:embed="rId3">
            <a:extLst>
              <a:ext uri="{28A0092B-C50C-407E-A947-70E740481C1C}">
                <a14:useLocalDpi xmlns:a14="http://schemas.microsoft.com/office/drawing/2010/main" val="0"/>
              </a:ext>
            </a:extLst>
          </a:blip>
          <a:srcRect t="15253"/>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6477904" cy="5125165"/>
          </a:xfrm>
          <a:prstGeom prst="rect">
            <a:avLst/>
          </a:prstGeom>
        </p:spPr>
      </p:pic>
    </p:spTree>
    <p:extLst>
      <p:ext uri="{BB962C8B-B14F-4D97-AF65-F5344CB8AC3E}">
        <p14:creationId xmlns:p14="http://schemas.microsoft.com/office/powerpoint/2010/main" val="27246899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500"/>
                                  </p:stCondLst>
                                  <p:childTnLst>
                                    <p:set>
                                      <p:cBhvr>
                                        <p:cTn id="6" dur="1" fill="hold">
                                          <p:stCondLst>
                                            <p:cond delay="0"/>
                                          </p:stCondLst>
                                        </p:cTn>
                                        <p:tgtEl>
                                          <p:spTgt spid="7170"/>
                                        </p:tgtEl>
                                        <p:attrNameLst>
                                          <p:attrName>style.visibility</p:attrName>
                                        </p:attrNameLst>
                                      </p:cBhvr>
                                      <p:to>
                                        <p:strVal val="visible"/>
                                      </p:to>
                                    </p:set>
                                    <p:animEffect transition="in" filter="diamond(in)">
                                      <p:cBhvr>
                                        <p:cTn id="7" dur="1000"/>
                                        <p:tgtEl>
                                          <p:spTgt spid="7170"/>
                                        </p:tgtEl>
                                      </p:cBhvr>
                                    </p:animEffect>
                                  </p:childTnLst>
                                </p:cTn>
                              </p:par>
                            </p:childTnLst>
                          </p:cTn>
                        </p:par>
                        <p:par>
                          <p:cTn id="8" fill="hold">
                            <p:stCondLst>
                              <p:cond delay="1500"/>
                            </p:stCondLst>
                            <p:childTnLst>
                              <p:par>
                                <p:cTn id="9" presetID="10" presetClass="entr" presetSubtype="0" fill="hold" nodeType="afterEffect">
                                  <p:stCondLst>
                                    <p:cond delay="5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s://starsity.ru/wp-content/uploads/2020/02/10040927.jpg"/>
          <p:cNvPicPr>
            <a:picLocks noChangeAspect="1" noChangeArrowheads="1"/>
          </p:cNvPicPr>
          <p:nvPr/>
        </p:nvPicPr>
        <p:blipFill rotWithShape="1">
          <a:blip r:embed="rId3">
            <a:extLst>
              <a:ext uri="{28A0092B-C50C-407E-A947-70E740481C1C}">
                <a14:useLocalDpi xmlns:a14="http://schemas.microsoft.com/office/drawing/2010/main" val="0"/>
              </a:ext>
            </a:extLst>
          </a:blip>
          <a:srcRect t="5304" b="13761"/>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62" y="24282"/>
            <a:ext cx="6848168" cy="4628854"/>
          </a:xfrm>
          <a:prstGeom prst="rect">
            <a:avLst/>
          </a:prstGeom>
        </p:spPr>
      </p:pic>
    </p:spTree>
    <p:extLst>
      <p:ext uri="{BB962C8B-B14F-4D97-AF65-F5344CB8AC3E}">
        <p14:creationId xmlns:p14="http://schemas.microsoft.com/office/powerpoint/2010/main" val="41079046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500"/>
                                  </p:stCondLst>
                                  <p:childTnLst>
                                    <p:set>
                                      <p:cBhvr>
                                        <p:cTn id="6" dur="1" fill="hold">
                                          <p:stCondLst>
                                            <p:cond delay="0"/>
                                          </p:stCondLst>
                                        </p:cTn>
                                        <p:tgtEl>
                                          <p:spTgt spid="5124"/>
                                        </p:tgtEl>
                                        <p:attrNameLst>
                                          <p:attrName>style.visibility</p:attrName>
                                        </p:attrNameLst>
                                      </p:cBhvr>
                                      <p:to>
                                        <p:strVal val="visible"/>
                                      </p:to>
                                    </p:set>
                                    <p:animEffect transition="in" filter="diamond(in)">
                                      <p:cBhvr>
                                        <p:cTn id="7" dur="1000"/>
                                        <p:tgtEl>
                                          <p:spTgt spid="5124"/>
                                        </p:tgtEl>
                                      </p:cBhvr>
                                    </p:animEffect>
                                  </p:childTnLst>
                                </p:cTn>
                              </p:par>
                            </p:childTnLst>
                          </p:cTn>
                        </p:par>
                        <p:par>
                          <p:cTn id="8" fill="hold">
                            <p:stCondLst>
                              <p:cond delay="1500"/>
                            </p:stCondLst>
                            <p:childTnLst>
                              <p:par>
                                <p:cTn id="9" presetID="10" presetClass="entr" presetSubtype="0" fill="hold" nodeType="afterEffect">
                                  <p:stCondLst>
                                    <p:cond delay="2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dreamworlds.ru/uploads/posts/2008-11/1225832596_show_image.jpg"/>
          <p:cNvPicPr>
            <a:picLocks noChangeAspect="1" noChangeArrowheads="1"/>
          </p:cNvPicPr>
          <p:nvPr/>
        </p:nvPicPr>
        <p:blipFill rotWithShape="1">
          <a:blip r:embed="rId3">
            <a:extLst>
              <a:ext uri="{28A0092B-C50C-407E-A947-70E740481C1C}">
                <a14:useLocalDpi xmlns:a14="http://schemas.microsoft.com/office/drawing/2010/main" val="0"/>
              </a:ext>
            </a:extLst>
          </a:blip>
          <a:srcRect t="5820" b="18897"/>
          <a:stretch/>
        </p:blipFill>
        <p:spPr bwMode="auto">
          <a:xfrm>
            <a:off x="17097" y="0"/>
            <a:ext cx="1217490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2246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withEffect">
                                  <p:stCondLst>
                                    <p:cond delay="500"/>
                                  </p:stCondLst>
                                  <p:childTnLst>
                                    <p:set>
                                      <p:cBhvr>
                                        <p:cTn id="6" dur="1" fill="hold">
                                          <p:stCondLst>
                                            <p:cond delay="0"/>
                                          </p:stCondLst>
                                        </p:cTn>
                                        <p:tgtEl>
                                          <p:spTgt spid="8194"/>
                                        </p:tgtEl>
                                        <p:attrNameLst>
                                          <p:attrName>style.visibility</p:attrName>
                                        </p:attrNameLst>
                                      </p:cBhvr>
                                      <p:to>
                                        <p:strVal val="visible"/>
                                      </p:to>
                                    </p:set>
                                    <p:animEffect transition="in" filter="plus(out)">
                                      <p:cBhvr>
                                        <p:cTn id="7" dur="1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1736</TotalTime>
  <Words>1473</Words>
  <Application>Microsoft Office PowerPoint</Application>
  <PresentationFormat>Широкоэкранный</PresentationFormat>
  <Paragraphs>151</Paragraphs>
  <Slides>47</Slides>
  <Notes>47</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47</vt:i4>
      </vt:variant>
    </vt:vector>
  </HeadingPairs>
  <TitlesOfParts>
    <vt:vector size="56" baseType="lpstr">
      <vt:lpstr>Arial</vt:lpstr>
      <vt:lpstr>Calibri</vt:lpstr>
      <vt:lpstr>Calibri Light</vt:lpstr>
      <vt:lpstr>Century Gothic</vt:lpstr>
      <vt:lpstr>Miriam</vt:lpstr>
      <vt:lpstr>Monotype Corsiva</vt:lpstr>
      <vt:lpstr>Times New Roman</vt:lpstr>
      <vt:lpstr>Times New Roman CYR</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 Ледовое побоище»</dc:title>
  <dc:creator>Лида</dc:creator>
  <cp:lastModifiedBy>ВОСПИТАТЕЛИ 10 Е</cp:lastModifiedBy>
  <cp:revision>100</cp:revision>
  <dcterms:created xsi:type="dcterms:W3CDTF">2014-04-07T15:37:14Z</dcterms:created>
  <dcterms:modified xsi:type="dcterms:W3CDTF">2022-05-15T17:13:41Z</dcterms:modified>
</cp:coreProperties>
</file>