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08" r:id="rId3"/>
    <p:sldMasterId id="2147483720" r:id="rId4"/>
    <p:sldMasterId id="2147483732" r:id="rId5"/>
  </p:sldMasterIdLst>
  <p:notesMasterIdLst>
    <p:notesMasterId r:id="rId50"/>
  </p:notesMasterIdLst>
  <p:handoutMasterIdLst>
    <p:handoutMasterId r:id="rId51"/>
  </p:handoutMasterIdLst>
  <p:sldIdLst>
    <p:sldId id="433" r:id="rId6"/>
    <p:sldId id="435" r:id="rId7"/>
    <p:sldId id="274" r:id="rId8"/>
    <p:sldId id="279" r:id="rId9"/>
    <p:sldId id="436" r:id="rId10"/>
    <p:sldId id="364" r:id="rId11"/>
    <p:sldId id="434" r:id="rId12"/>
    <p:sldId id="258" r:id="rId13"/>
    <p:sldId id="437" r:id="rId14"/>
    <p:sldId id="281" r:id="rId15"/>
    <p:sldId id="358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403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404" r:id="rId41"/>
    <p:sldId id="405" r:id="rId42"/>
    <p:sldId id="406" r:id="rId43"/>
    <p:sldId id="407" r:id="rId44"/>
    <p:sldId id="409" r:id="rId45"/>
    <p:sldId id="410" r:id="rId46"/>
    <p:sldId id="411" r:id="rId47"/>
    <p:sldId id="416" r:id="rId48"/>
    <p:sldId id="43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D60093"/>
    <a:srgbClr val="006600"/>
    <a:srgbClr val="FF66FF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65A83-28E2-4BDB-BE52-40D7F8E314A6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37CA3-7119-4DF4-A1BA-9C4872BBC4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0472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96C99-2B90-4485-B6CA-1BDE75CB6A03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64585-B249-4B73-A306-69F0B3474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0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63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11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188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615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962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8184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0165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1316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387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145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038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220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6218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1511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442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361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9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3314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2693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9308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2375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7816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1656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9300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004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3172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62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570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0762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5222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060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74879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5422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5683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5838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948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995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80950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2828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1056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6087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0073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54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04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52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71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013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2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gif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36.gif"/><Relationship Id="rId4" Type="http://schemas.openxmlformats.org/officeDocument/2006/relationships/image" Target="../media/image13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6400800" cy="321471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Познавательный проект</a:t>
            </a:r>
            <a:endParaRPr lang="ru-RU" sz="2800" b="1" dirty="0" smtClean="0">
              <a:solidFill>
                <a:srgbClr val="00B0F0"/>
              </a:solidFill>
            </a:endParaRPr>
          </a:p>
          <a:p>
            <a:r>
              <a:rPr lang="ru-RU" sz="2800" b="1" dirty="0" smtClean="0">
                <a:solidFill>
                  <a:srgbClr val="00B0F0"/>
                </a:solidFill>
              </a:rPr>
              <a:t> «Профессия учитель</a:t>
            </a:r>
            <a:r>
              <a:rPr lang="ru-RU" sz="2800" b="1" dirty="0" smtClean="0">
                <a:solidFill>
                  <a:srgbClr val="00B0F0"/>
                </a:solidFill>
              </a:rPr>
              <a:t>».</a:t>
            </a:r>
            <a:endParaRPr lang="ru-RU" sz="2800" b="1" dirty="0" smtClean="0">
              <a:solidFill>
                <a:srgbClr val="00B0F0"/>
              </a:solidFill>
            </a:endParaRPr>
          </a:p>
          <a:p>
            <a:endParaRPr lang="ru-RU" sz="2800" b="1" dirty="0" smtClean="0">
              <a:solidFill>
                <a:srgbClr val="00B0F0"/>
              </a:solidFill>
            </a:endParaRPr>
          </a:p>
          <a:p>
            <a:pPr algn="r"/>
            <a:r>
              <a:rPr lang="ru-RU" sz="1800" b="1" dirty="0" smtClean="0">
                <a:solidFill>
                  <a:srgbClr val="00B0F0"/>
                </a:solidFill>
              </a:rPr>
              <a:t>Старший воспитатель: </a:t>
            </a:r>
          </a:p>
          <a:p>
            <a:pPr algn="r"/>
            <a:r>
              <a:rPr lang="ru-RU" sz="1800" b="1" dirty="0" smtClean="0">
                <a:solidFill>
                  <a:srgbClr val="00B0F0"/>
                </a:solidFill>
              </a:rPr>
              <a:t>Потапова Татьяна Николаевна </a:t>
            </a:r>
            <a:endParaRPr lang="ru-RU" sz="1800" b="1" dirty="0">
              <a:solidFill>
                <a:srgbClr val="00B0F0"/>
              </a:solidFill>
            </a:endParaRPr>
          </a:p>
        </p:txBody>
      </p:sp>
      <p:sp>
        <p:nvSpPr>
          <p:cNvPr id="279553" name="Rectangle 1"/>
          <p:cNvSpPr>
            <a:spLocks noChangeArrowheads="1"/>
          </p:cNvSpPr>
          <p:nvPr/>
        </p:nvSpPr>
        <p:spPr bwMode="auto">
          <a:xfrm>
            <a:off x="1000100" y="642918"/>
            <a:ext cx="6767622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Еткульский детский сад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Одуванчик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Переулок 4, дом 7, тел.:8351-45-215-49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499"/>
          <a:stretch>
            <a:fillRect/>
          </a:stretch>
        </p:blipFill>
        <p:spPr>
          <a:xfrm>
            <a:off x="0" y="3429000"/>
            <a:ext cx="4572000" cy="3000396"/>
          </a:xfrm>
          <a:prstGeom prst="ellipse">
            <a:avLst/>
          </a:prstGeom>
          <a:ln w="190500" cap="rnd">
            <a:solidFill>
              <a:srgbClr val="FF66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72" b="13405"/>
          <a:stretch>
            <a:fillRect/>
          </a:stretch>
        </p:blipFill>
        <p:spPr>
          <a:xfrm>
            <a:off x="4786314" y="214290"/>
            <a:ext cx="4143404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66FF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67" b="13333"/>
          <a:stretch>
            <a:fillRect/>
          </a:stretch>
        </p:blipFill>
        <p:spPr>
          <a:xfrm>
            <a:off x="285720" y="214290"/>
            <a:ext cx="4214842" cy="27860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44" b="13754"/>
          <a:stretch>
            <a:fillRect/>
          </a:stretch>
        </p:blipFill>
        <p:spPr>
          <a:xfrm>
            <a:off x="4643438" y="3500438"/>
            <a:ext cx="4214842" cy="2786082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61218481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C:\Users\ARMATA12\Desktop\img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J:\школа\родительское собран\DSCN2762.JPG"/>
          <p:cNvPicPr/>
          <p:nvPr/>
        </p:nvPicPr>
        <p:blipFill>
          <a:blip r:embed="rId3" cstate="print"/>
          <a:srcRect b="14634"/>
          <a:stretch>
            <a:fillRect/>
          </a:stretch>
        </p:blipFill>
        <p:spPr bwMode="auto">
          <a:xfrm>
            <a:off x="428596" y="0"/>
            <a:ext cx="4071966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J:\школа\родительское собран\DSCN2761.JPG"/>
          <p:cNvPicPr/>
          <p:nvPr/>
        </p:nvPicPr>
        <p:blipFill>
          <a:blip r:embed="rId4" cstate="print"/>
          <a:srcRect r="1754" b="15789"/>
          <a:stretch>
            <a:fillRect/>
          </a:stretch>
        </p:blipFill>
        <p:spPr bwMode="auto">
          <a:xfrm>
            <a:off x="4929190" y="285728"/>
            <a:ext cx="4000528" cy="2286016"/>
          </a:xfrm>
          <a:prstGeom prst="rect">
            <a:avLst/>
          </a:prstGeom>
          <a:noFill/>
        </p:spPr>
      </p:pic>
      <p:pic>
        <p:nvPicPr>
          <p:cNvPr id="12" name="Picture 2" descr="E:\беседа пешеход\DSCN2722.JPG"/>
          <p:cNvPicPr>
            <a:picLocks noChangeAspect="1" noChangeArrowheads="1"/>
          </p:cNvPicPr>
          <p:nvPr/>
        </p:nvPicPr>
        <p:blipFill>
          <a:blip r:embed="rId5" cstate="print"/>
          <a:srcRect b="13043"/>
          <a:stretch>
            <a:fillRect/>
          </a:stretch>
        </p:blipFill>
        <p:spPr bwMode="auto">
          <a:xfrm>
            <a:off x="0" y="3286124"/>
            <a:ext cx="4707574" cy="3071834"/>
          </a:xfrm>
          <a:prstGeom prst="rect">
            <a:avLst/>
          </a:prstGeom>
          <a:noFill/>
        </p:spPr>
      </p:pic>
      <p:pic>
        <p:nvPicPr>
          <p:cNvPr id="8" name="Picture 3" descr="C:\Users\ARMATA12\Desktop\Новая папка (11)\DSCN14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286124"/>
            <a:ext cx="4000528" cy="3257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800080"/>
                </a:solidFill>
                <a:latin typeface="Bookman Old Style" pitchFamily="18" charset="0"/>
              </a:rPr>
              <a:t>Для реализации проекта использовались следующие формы работы :</a:t>
            </a:r>
            <a:endParaRPr lang="ru-RU" sz="3600" b="1" dirty="0">
              <a:solidFill>
                <a:srgbClr val="800080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071679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/>
                <a:solidFill>
                  <a:srgbClr val="FF0066"/>
                </a:solidFill>
                <a:latin typeface="Bookman Old Style" pitchFamily="18" charset="0"/>
              </a:rPr>
              <a:t>1. Беседы (индивидуальные, </a:t>
            </a:r>
          </a:p>
          <a:p>
            <a:pPr>
              <a:buNone/>
            </a:pPr>
            <a:r>
              <a:rPr lang="ru-RU" sz="2800" b="1" dirty="0" smtClean="0">
                <a:ln/>
                <a:solidFill>
                  <a:srgbClr val="FF0066"/>
                </a:solidFill>
                <a:latin typeface="Bookman Old Style" pitchFamily="18" charset="0"/>
              </a:rPr>
              <a:t>коллективные) : </a:t>
            </a:r>
          </a:p>
        </p:txBody>
      </p:sp>
      <p:pic>
        <p:nvPicPr>
          <p:cNvPr id="11" name="Picture 3" descr="E:\Новая папка (8)\IMG_2015_04_07_121308_0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820016" y="2394638"/>
            <a:ext cx="2789060" cy="4000528"/>
          </a:xfrm>
          <a:prstGeom prst="rect">
            <a:avLst/>
          </a:prstGeom>
          <a:noFill/>
        </p:spPr>
      </p:pic>
      <p:pic>
        <p:nvPicPr>
          <p:cNvPr id="3" name="Picture 2" descr="E:\ФОТО ДЛЯ ПИЗЕНТАЦИИ\SAM_1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7" y="1142984"/>
            <a:ext cx="3861385" cy="2551840"/>
          </a:xfrm>
          <a:prstGeom prst="rect">
            <a:avLst/>
          </a:prstGeom>
          <a:noFill/>
        </p:spPr>
      </p:pic>
      <p:pic>
        <p:nvPicPr>
          <p:cNvPr id="3074" name="Picture 2" descr="C:\Users\ARMATA12\Desktop\Новая папка (11)\DSCN1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929042"/>
            <a:ext cx="3905277" cy="2928958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14291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. Чтение художественной литературы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(стихи, рассказы, сказки)</a:t>
            </a:r>
          </a:p>
        </p:txBody>
      </p:sp>
      <p:pic>
        <p:nvPicPr>
          <p:cNvPr id="12" name="Picture 5" descr="C:\Users\ARMATA12\Desktop\1369889_html_634936f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66735">
            <a:off x="342511" y="479551"/>
            <a:ext cx="2596416" cy="3170233"/>
          </a:xfrm>
          <a:prstGeom prst="rect">
            <a:avLst/>
          </a:prstGeom>
          <a:noFill/>
        </p:spPr>
      </p:pic>
      <p:pic>
        <p:nvPicPr>
          <p:cNvPr id="13" name="Рисунок 12" descr="Золушка - Zolushka - 978-5-9539-6003-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5728"/>
            <a:ext cx="235745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Мультфильмы смотреть онлайн бесплатно в хорошем качестве hd 720 на русск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72966">
            <a:off x="6348475" y="703411"/>
            <a:ext cx="2410182" cy="3103108"/>
          </a:xfrm>
          <a:prstGeom prst="rect">
            <a:avLst/>
          </a:prstGeom>
          <a:noFill/>
        </p:spPr>
      </p:pic>
      <p:pic>
        <p:nvPicPr>
          <p:cNvPr id="15" name="Рисунок 14" descr="C:\Users\ARMATA12\Desktop\1318106441_0_5f054_2bf5562d_xxl_www.nevsepic.com.ua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786190"/>
            <a:ext cx="242889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Джек и бобовый стебель аудиокниг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714752"/>
            <a:ext cx="23049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Казнить нельзя помиловат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71632">
            <a:off x="460550" y="687666"/>
            <a:ext cx="3431096" cy="270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20908132">
            <a:off x="733516" y="3420341"/>
            <a:ext cx="3553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0541" cmpd="sng">
                  <a:solidFill>
                    <a:srgbClr val="FF0000"/>
                  </a:solidFill>
                  <a:prstDash val="solid"/>
                </a:ln>
                <a:latin typeface="Bookman Old Style" pitchFamily="18" charset="0"/>
              </a:rPr>
              <a:t>«В стране невыученных уроков»</a:t>
            </a:r>
          </a:p>
        </p:txBody>
      </p:sp>
      <p:pic>
        <p:nvPicPr>
          <p:cNvPr id="10" name="Рисунок 9" descr="C:\Users\ARMATA12\Desktop\1353407001_vovka-v-tridevyatom-carstve-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9117">
            <a:off x="5239024" y="765432"/>
            <a:ext cx="3233852" cy="256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319762">
            <a:off x="4716474" y="3318644"/>
            <a:ext cx="3929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0541" cmpd="sng">
                  <a:solidFill>
                    <a:srgbClr val="7030A0"/>
                  </a:solidFill>
                  <a:prstDash val="solid"/>
                </a:ln>
                <a:latin typeface="Bookman Old Style" pitchFamily="18" charset="0"/>
              </a:rPr>
              <a:t>«Вовка в тридевятом царстве»  </a:t>
            </a:r>
          </a:p>
        </p:txBody>
      </p:sp>
      <p:pic>
        <p:nvPicPr>
          <p:cNvPr id="12" name="Рисунок 11" descr="C:\Users\ARMATA12\Desktop\i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2457">
            <a:off x="834508" y="3935198"/>
            <a:ext cx="3168753" cy="220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rot="20684855">
            <a:off x="981184" y="6081799"/>
            <a:ext cx="3685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0541" cmpd="sng">
                  <a:solidFill>
                    <a:srgbClr val="FF0000"/>
                  </a:solidFill>
                  <a:prstDash val="solid"/>
                </a:ln>
                <a:latin typeface="Bookman Old Style" pitchFamily="18" charset="0"/>
              </a:rPr>
              <a:t>«Наш друг пиши читай»</a:t>
            </a:r>
            <a:endParaRPr lang="ru-RU" dirty="0"/>
          </a:p>
        </p:txBody>
      </p:sp>
      <p:pic>
        <p:nvPicPr>
          <p:cNvPr id="14" name="Picture 3" descr="C:\Users\ARMATA12\Desktop\p_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2899">
            <a:off x="4961262" y="3620803"/>
            <a:ext cx="3486378" cy="246589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1407388" flipV="1">
            <a:off x="4646880" y="6153870"/>
            <a:ext cx="3899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man Old Style" pitchFamily="18" charset="0"/>
              </a:rPr>
              <a:t> </a:t>
            </a:r>
            <a:r>
              <a:rPr lang="ru-RU" dirty="0" smtClean="0">
                <a:ln w="10541" cmpd="sng">
                  <a:solidFill>
                    <a:srgbClr val="FF0000"/>
                  </a:solidFill>
                  <a:prstDash val="solid"/>
                </a:ln>
                <a:latin typeface="Bookman Old Style" pitchFamily="18" charset="0"/>
              </a:rPr>
              <a:t>«Опять двойка»</a:t>
            </a:r>
            <a:endParaRPr lang="ru-RU" dirty="0"/>
          </a:p>
        </p:txBody>
      </p:sp>
      <p:pic>
        <p:nvPicPr>
          <p:cNvPr id="16" name="Рисунок 15" descr="Дядя Миша: кадры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2500306"/>
            <a:ext cx="3515116" cy="26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 rot="10800000" flipV="1">
            <a:off x="2643173" y="5000636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0541" cmpd="sng">
                  <a:solidFill>
                    <a:srgbClr val="00B050"/>
                  </a:solidFill>
                  <a:prstDash val="solid"/>
                </a:ln>
                <a:latin typeface="Bookman Old Style" pitchFamily="18" charset="0"/>
              </a:rPr>
              <a:t> «Дядя Миша»</a:t>
            </a:r>
            <a:endParaRPr lang="ru-RU" dirty="0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61555" y="2967335"/>
            <a:ext cx="1847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85728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Создание предметно – развивающей среды  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3" name="Picture 2" descr="E:\Новая папка (9)\DSCN1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4000528" cy="2741103"/>
          </a:xfrm>
          <a:prstGeom prst="rect">
            <a:avLst/>
          </a:prstGeom>
          <a:noFill/>
        </p:spPr>
      </p:pic>
      <p:pic>
        <p:nvPicPr>
          <p:cNvPr id="6147" name="Picture 3" descr="E:\Новая папка (9)\DSCN1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00108"/>
            <a:ext cx="3733792" cy="2800344"/>
          </a:xfrm>
          <a:prstGeom prst="rect">
            <a:avLst/>
          </a:prstGeom>
          <a:noFill/>
        </p:spPr>
      </p:pic>
      <p:pic>
        <p:nvPicPr>
          <p:cNvPr id="4" name="Picture 4" descr="E:\Новая папка (9)\DSCN14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4071966" cy="2857496"/>
          </a:xfrm>
          <a:prstGeom prst="rect">
            <a:avLst/>
          </a:prstGeom>
          <a:noFill/>
        </p:spPr>
      </p:pic>
      <p:pic>
        <p:nvPicPr>
          <p:cNvPr id="4098" name="Picture 2" descr="C:\Users\ARMATA12\Desktop\Новая папка (11)\DSCN1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71870"/>
            <a:ext cx="3714841" cy="278613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2860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Bookman Old Style" pitchFamily="18" charset="0"/>
              </a:rPr>
              <a:t>   3. Экскурсии к зданию школы</a:t>
            </a:r>
          </a:p>
          <a:p>
            <a:endParaRPr lang="ru-RU" sz="3600" b="1" dirty="0">
              <a:ln>
                <a:solidFill>
                  <a:srgbClr val="008000"/>
                </a:solidFill>
              </a:ln>
              <a:solidFill>
                <a:srgbClr val="008000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3214686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>.</a:t>
            </a:r>
            <a:endParaRPr lang="ru-RU" dirty="0"/>
          </a:p>
        </p:txBody>
      </p:sp>
      <p:pic>
        <p:nvPicPr>
          <p:cNvPr id="17" name="Picture 2" descr="C:\Users\ПК\Desktop\фото\DSCN2594.JPG"/>
          <p:cNvPicPr>
            <a:picLocks noChangeAspect="1" noChangeArrowheads="1"/>
          </p:cNvPicPr>
          <p:nvPr/>
        </p:nvPicPr>
        <p:blipFill>
          <a:blip r:embed="rId2" cstate="print"/>
          <a:srcRect r="952" b="14492"/>
          <a:stretch>
            <a:fillRect/>
          </a:stretch>
        </p:blipFill>
        <p:spPr bwMode="auto">
          <a:xfrm>
            <a:off x="714348" y="1357298"/>
            <a:ext cx="7429552" cy="421484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14291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57166"/>
            <a:ext cx="714376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>Экскурсия по школе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6" name="Рисунок 5" descr="D:\фото\Новая папка (2)\111NIKON\DSCN2478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b="13513"/>
          <a:stretch>
            <a:fillRect/>
          </a:stretch>
        </p:blipFill>
        <p:spPr bwMode="auto">
          <a:xfrm>
            <a:off x="357158" y="1142984"/>
            <a:ext cx="3714776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фото\Новая папка (2)\111NIKON\DSCN2540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r="1724" b="13513"/>
          <a:stretch>
            <a:fillRect/>
          </a:stretch>
        </p:blipFill>
        <p:spPr bwMode="auto">
          <a:xfrm>
            <a:off x="4714876" y="1142984"/>
            <a:ext cx="4071966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3" descr="C:\Users\ПК\Desktop\фото\DSCN2538.JPG"/>
          <p:cNvPicPr>
            <a:picLocks noChangeAspect="1" noChangeArrowheads="1"/>
          </p:cNvPicPr>
          <p:nvPr/>
        </p:nvPicPr>
        <p:blipFill>
          <a:blip r:embed="rId4" cstate="print"/>
          <a:srcRect r="-2448" b="13953"/>
          <a:stretch>
            <a:fillRect/>
          </a:stretch>
        </p:blipFill>
        <p:spPr bwMode="auto">
          <a:xfrm>
            <a:off x="2214545" y="3571876"/>
            <a:ext cx="4429157" cy="2643206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RMATA12\Desktop\art_bulletin-board--01_03-1920x14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214291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 </a:t>
            </a:r>
          </a:p>
        </p:txBody>
      </p:sp>
      <p:pic>
        <p:nvPicPr>
          <p:cNvPr id="10" name="Рисунок 9" descr="D:\фото\Новая папка (2)\111NIKON\DSCN2558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b="13513"/>
          <a:stretch>
            <a:fillRect/>
          </a:stretch>
        </p:blipFill>
        <p:spPr bwMode="auto">
          <a:xfrm>
            <a:off x="214282" y="357166"/>
            <a:ext cx="4357718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5" descr="C:\Users\ПК\Desktop\фото\DSCN2543.JPG"/>
          <p:cNvPicPr>
            <a:picLocks noChangeAspect="1" noChangeArrowheads="1"/>
          </p:cNvPicPr>
          <p:nvPr/>
        </p:nvPicPr>
        <p:blipFill>
          <a:blip r:embed="rId4" cstate="print"/>
          <a:srcRect b="14413"/>
          <a:stretch>
            <a:fillRect/>
          </a:stretch>
        </p:blipFill>
        <p:spPr bwMode="auto">
          <a:xfrm>
            <a:off x="5000628" y="214290"/>
            <a:ext cx="3714776" cy="2571768"/>
          </a:xfrm>
          <a:prstGeom prst="rect">
            <a:avLst/>
          </a:prstGeom>
          <a:noFill/>
        </p:spPr>
      </p:pic>
      <p:pic>
        <p:nvPicPr>
          <p:cNvPr id="12" name="Picture 3" descr="C:\Users\ПК\Desktop\фото\DSCN2579.JPG"/>
          <p:cNvPicPr>
            <a:picLocks noChangeAspect="1" noChangeArrowheads="1"/>
          </p:cNvPicPr>
          <p:nvPr/>
        </p:nvPicPr>
        <p:blipFill>
          <a:blip r:embed="rId5" cstate="print"/>
          <a:srcRect r="1904" b="14165"/>
          <a:stretch>
            <a:fillRect/>
          </a:stretch>
        </p:blipFill>
        <p:spPr bwMode="auto">
          <a:xfrm>
            <a:off x="142844" y="3714752"/>
            <a:ext cx="4500594" cy="2786082"/>
          </a:xfrm>
          <a:prstGeom prst="rect">
            <a:avLst/>
          </a:prstGeom>
          <a:noFill/>
        </p:spPr>
      </p:pic>
      <p:pic>
        <p:nvPicPr>
          <p:cNvPr id="13" name="Рисунок 12" descr="D:\фото\Новая папка (2)\111NIKON\DSCN2439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b="15486"/>
          <a:stretch>
            <a:fillRect/>
          </a:stretch>
        </p:blipFill>
        <p:spPr bwMode="auto">
          <a:xfrm>
            <a:off x="5072034" y="3629028"/>
            <a:ext cx="4071966" cy="2728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14291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 </a:t>
            </a:r>
          </a:p>
        </p:txBody>
      </p:sp>
      <p:pic>
        <p:nvPicPr>
          <p:cNvPr id="5" name="Picture 2" descr="C:\Users\ПК\Desktop\фото\DSCN2569.JPG"/>
          <p:cNvPicPr>
            <a:picLocks noChangeAspect="1" noChangeArrowheads="1"/>
          </p:cNvPicPr>
          <p:nvPr/>
        </p:nvPicPr>
        <p:blipFill>
          <a:blip r:embed="rId2" cstate="print"/>
          <a:srcRect r="-1771" b="11957"/>
          <a:stretch>
            <a:fillRect/>
          </a:stretch>
        </p:blipFill>
        <p:spPr bwMode="auto">
          <a:xfrm>
            <a:off x="214282" y="214290"/>
            <a:ext cx="4000528" cy="2571768"/>
          </a:xfrm>
          <a:prstGeom prst="rect">
            <a:avLst/>
          </a:prstGeom>
          <a:noFill/>
        </p:spPr>
      </p:pic>
      <p:pic>
        <p:nvPicPr>
          <p:cNvPr id="6" name="Рисунок 5" descr="D:\фото\Новая папка (2)\111NIKON\DSCN2519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r="-1237" b="11905"/>
          <a:stretch>
            <a:fillRect/>
          </a:stretch>
        </p:blipFill>
        <p:spPr bwMode="auto">
          <a:xfrm>
            <a:off x="4714876" y="285728"/>
            <a:ext cx="4286280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фото\Новая папка (2)\111NIKON\DSCN2508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r="1785" b="14351"/>
          <a:stretch>
            <a:fillRect/>
          </a:stretch>
        </p:blipFill>
        <p:spPr bwMode="auto">
          <a:xfrm>
            <a:off x="214282" y="3357562"/>
            <a:ext cx="3929090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C:\Users\ПК\Desktop\фото\DSCN2534.JPG"/>
          <p:cNvPicPr>
            <a:picLocks noChangeAspect="1" noChangeArrowheads="1"/>
          </p:cNvPicPr>
          <p:nvPr/>
        </p:nvPicPr>
        <p:blipFill>
          <a:blip r:embed="rId5" cstate="print"/>
          <a:srcRect r="688" b="13420"/>
          <a:stretch>
            <a:fillRect/>
          </a:stretch>
        </p:blipFill>
        <p:spPr bwMode="auto">
          <a:xfrm>
            <a:off x="4714876" y="3571876"/>
            <a:ext cx="4071966" cy="2428892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214314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Цель проекта</a:t>
            </a:r>
            <a:r>
              <a:rPr lang="ru-RU" sz="2000" dirty="0" smtClean="0"/>
              <a:t> - изучить профессию учителя; повысить интерес к школе и сформировать у детей дошкольного возраста положительное отношение к предстоящему обучению, подготовить к принятию новой социальной позиции «школьника», повысить грамотность и компетенцию родителей по вопросу подготовки детей к школе.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Задачи </a:t>
            </a:r>
            <a:r>
              <a:rPr lang="ru-RU" b="1" dirty="0" smtClean="0"/>
              <a:t>проекта:</a:t>
            </a:r>
            <a:endParaRPr lang="ru-RU" dirty="0" smtClean="0"/>
          </a:p>
          <a:p>
            <a:r>
              <a:rPr lang="ru-RU" i="1" dirty="0" smtClean="0"/>
              <a:t>Образовательные: </a:t>
            </a:r>
            <a:r>
              <a:rPr lang="ru-RU" dirty="0" smtClean="0"/>
              <a:t>закреплять знания детей о разнообразии профессий; активизировать словарь дошкольников; формирование эмоциональной заинтересованности в практической деятельности (игровой и трудовой).</a:t>
            </a:r>
          </a:p>
          <a:p>
            <a:r>
              <a:rPr lang="ru-RU" i="1" dirty="0" smtClean="0"/>
              <a:t>Развивающие:</a:t>
            </a:r>
            <a:r>
              <a:rPr lang="ru-RU" dirty="0" smtClean="0"/>
              <a:t> развивать представления о профессии учителя; способствовать в игре развитию взаимопонимания со сверстниками; снятию мышечного и эмоционального напряжения; способствовать сплочению детской группы; развивать познавательные процессы; сформировать познавательный интерес к людям, работающим в школе.</a:t>
            </a:r>
          </a:p>
          <a:p>
            <a:r>
              <a:rPr lang="ru-RU" i="1" dirty="0" smtClean="0"/>
              <a:t>Воспитывающие:</a:t>
            </a:r>
            <a:r>
              <a:rPr lang="ru-RU" dirty="0" smtClean="0"/>
              <a:t> формировать навыки сотрудничества, взаимопонимания, доброжелательности, самостоятельности.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5729"/>
            <a:ext cx="78581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>         Экскурсия в библиотеку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5122" name="Picture 2" descr="C:\Users\ARMATA12\Desktop\Новая папка (11)\DSCN1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4000528" cy="2893239"/>
          </a:xfrm>
          <a:prstGeom prst="rect">
            <a:avLst/>
          </a:prstGeom>
          <a:noFill/>
        </p:spPr>
      </p:pic>
      <p:pic>
        <p:nvPicPr>
          <p:cNvPr id="5123" name="Picture 3" descr="C:\Users\ARMATA12\Desktop\Новая папка (11)\DSCN1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785794"/>
            <a:ext cx="3714777" cy="2786082"/>
          </a:xfrm>
          <a:prstGeom prst="rect">
            <a:avLst/>
          </a:prstGeom>
          <a:noFill/>
        </p:spPr>
      </p:pic>
      <p:pic>
        <p:nvPicPr>
          <p:cNvPr id="5124" name="Picture 4" descr="C:\Users\ARMATA12\Desktop\Новая папка (11)\DSCN14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86190"/>
            <a:ext cx="3857620" cy="2893215"/>
          </a:xfrm>
          <a:prstGeom prst="rect">
            <a:avLst/>
          </a:prstGeom>
          <a:noFill/>
        </p:spPr>
      </p:pic>
      <p:pic>
        <p:nvPicPr>
          <p:cNvPr id="5125" name="Picture 5" descr="C:\Users\ARMATA12\Desktop\Новая папка (11)\DSCN14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14752"/>
            <a:ext cx="3714808" cy="2786106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RMATA12\Desktop\Новая папка (11)\DSCN1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190997" cy="3143248"/>
          </a:xfrm>
          <a:prstGeom prst="rect">
            <a:avLst/>
          </a:prstGeom>
          <a:noFill/>
        </p:spPr>
      </p:pic>
      <p:pic>
        <p:nvPicPr>
          <p:cNvPr id="6147" name="Picture 3" descr="C:\Users\ARMATA12\Desktop\Новая папка (11)\DSCN14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28"/>
            <a:ext cx="3905245" cy="3071834"/>
          </a:xfrm>
          <a:prstGeom prst="rect">
            <a:avLst/>
          </a:prstGeom>
          <a:noFill/>
        </p:spPr>
      </p:pic>
      <p:pic>
        <p:nvPicPr>
          <p:cNvPr id="6148" name="Picture 4" descr="C:\Users\ARMATA12\Desktop\Новая папка (11)\DSCN14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500438"/>
            <a:ext cx="4095779" cy="3071834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RMATA12\Desktop\Новая папка (11)\DSCN1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095779" cy="3071834"/>
          </a:xfrm>
          <a:prstGeom prst="rect">
            <a:avLst/>
          </a:prstGeom>
          <a:noFill/>
        </p:spPr>
      </p:pic>
      <p:pic>
        <p:nvPicPr>
          <p:cNvPr id="7171" name="Picture 3" descr="C:\Users\ARMATA12\Desktop\Новая папка (11)\DSCN14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52"/>
            <a:ext cx="4191029" cy="3143272"/>
          </a:xfrm>
          <a:prstGeom prst="rect">
            <a:avLst/>
          </a:prstGeom>
          <a:noFill/>
        </p:spPr>
      </p:pic>
      <p:pic>
        <p:nvPicPr>
          <p:cNvPr id="7172" name="Picture 4" descr="C:\Users\ARMATA12\Desktop\Новая папка (11)\DSCN14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4071966" cy="300039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57167"/>
            <a:ext cx="892971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>
                  <a:solidFill>
                    <a:schemeClr val="tx1"/>
                  </a:solidFill>
                </a:ln>
                <a:solidFill>
                  <a:srgbClr val="99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Создание макета </a:t>
            </a:r>
          </a:p>
          <a:p>
            <a:pPr algn="ctr"/>
            <a:r>
              <a:rPr lang="ru-RU" sz="3600" b="1" dirty="0" smtClean="0">
                <a:ln w="1905">
                  <a:solidFill>
                    <a:schemeClr val="tx1"/>
                  </a:solidFill>
                </a:ln>
                <a:solidFill>
                  <a:srgbClr val="99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« Дорога от детского сада до дома.»</a:t>
            </a:r>
            <a:endParaRPr lang="ru-RU" sz="3600" b="1" dirty="0" smtClean="0">
              <a:ln w="1905">
                <a:solidFill>
                  <a:schemeClr val="tx1"/>
                </a:solidFill>
              </a:ln>
              <a:solidFill>
                <a:srgbClr val="99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G:\Photos\IMG_2015_04_01_155741_0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9365">
            <a:off x="386646" y="2415284"/>
            <a:ext cx="4430400" cy="3566845"/>
          </a:xfrm>
          <a:prstGeom prst="rect">
            <a:avLst/>
          </a:prstGeom>
          <a:noFill/>
        </p:spPr>
      </p:pic>
      <p:pic>
        <p:nvPicPr>
          <p:cNvPr id="7" name="Picture 3" descr="G:\Photos\IMG_2015_04_01_155822_0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69349">
            <a:off x="3960185" y="2729346"/>
            <a:ext cx="4908130" cy="332913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04822" y="2967335"/>
            <a:ext cx="442456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0042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Встреча с инспектором ГИБДД</a:t>
            </a:r>
            <a:b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Беседа на тему « Дорога от детского сада до дома</a:t>
            </a:r>
            <a:endParaRPr lang="ru-RU" sz="2400" dirty="0"/>
          </a:p>
        </p:txBody>
      </p:sp>
      <p:pic>
        <p:nvPicPr>
          <p:cNvPr id="7" name="Picture 2" descr="E:\беседа пешеход\DSCN2722.JPG"/>
          <p:cNvPicPr>
            <a:picLocks noChangeAspect="1" noChangeArrowheads="1"/>
          </p:cNvPicPr>
          <p:nvPr/>
        </p:nvPicPr>
        <p:blipFill>
          <a:blip r:embed="rId2" cstate="print"/>
          <a:srcRect r="-834" b="12887"/>
          <a:stretch>
            <a:fillRect/>
          </a:stretch>
        </p:blipFill>
        <p:spPr bwMode="auto">
          <a:xfrm rot="21358943">
            <a:off x="419858" y="1785355"/>
            <a:ext cx="3025428" cy="1680258"/>
          </a:xfrm>
          <a:prstGeom prst="rect">
            <a:avLst/>
          </a:prstGeom>
          <a:noFill/>
        </p:spPr>
      </p:pic>
      <p:pic>
        <p:nvPicPr>
          <p:cNvPr id="8" name="Picture 3" descr="E:\беседа пешеход\DSCN2718.JPG"/>
          <p:cNvPicPr>
            <a:picLocks noChangeAspect="1" noChangeArrowheads="1"/>
          </p:cNvPicPr>
          <p:nvPr/>
        </p:nvPicPr>
        <p:blipFill>
          <a:blip r:embed="rId3" cstate="print"/>
          <a:srcRect r="-1022" b="12027"/>
          <a:stretch>
            <a:fillRect/>
          </a:stretch>
        </p:blipFill>
        <p:spPr bwMode="auto">
          <a:xfrm rot="224908">
            <a:off x="4794423" y="1787274"/>
            <a:ext cx="3269674" cy="1822548"/>
          </a:xfrm>
          <a:prstGeom prst="rect">
            <a:avLst/>
          </a:prstGeom>
          <a:noFill/>
        </p:spPr>
      </p:pic>
      <p:pic>
        <p:nvPicPr>
          <p:cNvPr id="9" name="Picture 4" descr="E:\беседа пешеход\DSCN2720.JPG"/>
          <p:cNvPicPr>
            <a:picLocks noChangeAspect="1" noChangeArrowheads="1"/>
          </p:cNvPicPr>
          <p:nvPr/>
        </p:nvPicPr>
        <p:blipFill>
          <a:blip r:embed="rId4" cstate="print"/>
          <a:srcRect r="-1434" b="11062"/>
          <a:stretch>
            <a:fillRect/>
          </a:stretch>
        </p:blipFill>
        <p:spPr bwMode="auto">
          <a:xfrm rot="21231130">
            <a:off x="606872" y="3939850"/>
            <a:ext cx="3072472" cy="2160214"/>
          </a:xfrm>
          <a:prstGeom prst="rect">
            <a:avLst/>
          </a:prstGeom>
          <a:noFill/>
        </p:spPr>
      </p:pic>
      <p:pic>
        <p:nvPicPr>
          <p:cNvPr id="10" name="Picture 5" descr="E:\беседа пешеход\DSCN2724.JPG"/>
          <p:cNvPicPr>
            <a:picLocks noChangeAspect="1" noChangeArrowheads="1"/>
          </p:cNvPicPr>
          <p:nvPr/>
        </p:nvPicPr>
        <p:blipFill>
          <a:blip r:embed="rId5" cstate="print"/>
          <a:srcRect r="-1596" b="15950"/>
          <a:stretch>
            <a:fillRect/>
          </a:stretch>
        </p:blipFill>
        <p:spPr bwMode="auto">
          <a:xfrm rot="434888">
            <a:off x="4362876" y="4141394"/>
            <a:ext cx="3483736" cy="1861360"/>
          </a:xfrm>
          <a:prstGeom prst="rect">
            <a:avLst/>
          </a:prstGeom>
          <a:noFill/>
        </p:spPr>
      </p:pic>
      <p:pic>
        <p:nvPicPr>
          <p:cNvPr id="11" name="Picture 6" descr="E:\беседа пешеход\DSCN2730.JPG"/>
          <p:cNvPicPr>
            <a:picLocks noChangeAspect="1" noChangeArrowheads="1"/>
          </p:cNvPicPr>
          <p:nvPr/>
        </p:nvPicPr>
        <p:blipFill>
          <a:blip r:embed="rId6" cstate="print"/>
          <a:srcRect b="11822"/>
          <a:stretch>
            <a:fillRect/>
          </a:stretch>
        </p:blipFill>
        <p:spPr bwMode="auto">
          <a:xfrm>
            <a:off x="2357422" y="2428868"/>
            <a:ext cx="4071966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00043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Bookman Old Style" pitchFamily="18" charset="0"/>
              </a:rPr>
              <a:t>Все области непосредственно образовательной деятельности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00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857364"/>
            <a:ext cx="6786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CC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Конструирование « Портфель</a:t>
            </a:r>
            <a:r>
              <a:rPr lang="ru-RU" b="1" dirty="0" smtClean="0">
                <a:ln w="1905"/>
                <a:solidFill>
                  <a:srgbClr val="CC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» </a:t>
            </a:r>
            <a:endParaRPr lang="ru-RU" b="1" dirty="0">
              <a:ln w="1905"/>
              <a:solidFill>
                <a:srgbClr val="CC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13" name="Рисунок 12" descr="IMG_66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57430"/>
            <a:ext cx="4191029" cy="314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66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357430"/>
            <a:ext cx="400052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J:\школа\занятия 30марта\DSCN3046.JPG"/>
          <p:cNvPicPr>
            <a:picLocks noChangeAspect="1" noChangeArrowheads="1"/>
          </p:cNvPicPr>
          <p:nvPr/>
        </p:nvPicPr>
        <p:blipFill>
          <a:blip r:embed="rId4" cstate="print"/>
          <a:srcRect r="255" b="12313"/>
          <a:stretch>
            <a:fillRect/>
          </a:stretch>
        </p:blipFill>
        <p:spPr bwMode="auto">
          <a:xfrm>
            <a:off x="2500298" y="3957366"/>
            <a:ext cx="3857652" cy="25434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857364"/>
            <a:ext cx="67866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CC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» </a:t>
            </a:r>
            <a:endParaRPr lang="ru-RU" b="1" dirty="0">
              <a:ln w="1905"/>
              <a:solidFill>
                <a:srgbClr val="CC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428605"/>
            <a:ext cx="5715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>Рисование на тему: </a:t>
            </a:r>
            <a:br>
              <a:rPr lang="ru-RU" sz="32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latin typeface="Bookman Old Style" pitchFamily="18" charset="0"/>
              </a:rPr>
              <a:t>«Зарисовки о  школе ».</a:t>
            </a:r>
            <a:endParaRPr lang="ru-RU" sz="3200" b="1" dirty="0">
              <a:ln w="10541" cmpd="sng">
                <a:solidFill>
                  <a:srgbClr val="00B050"/>
                </a:solidFill>
                <a:prstDash val="solid"/>
              </a:ln>
              <a:latin typeface="Bookman Old Style" pitchFamily="18" charset="0"/>
            </a:endParaRPr>
          </a:p>
        </p:txBody>
      </p:sp>
      <p:pic>
        <p:nvPicPr>
          <p:cNvPr id="16" name="Picture 1" descr="C:\Users\ARMATA12\Desktop\дет фото\IMG_2015_03_13_104038_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4214842" cy="2682172"/>
          </a:xfrm>
          <a:prstGeom prst="rect">
            <a:avLst/>
          </a:prstGeom>
          <a:noFill/>
        </p:spPr>
      </p:pic>
      <p:pic>
        <p:nvPicPr>
          <p:cNvPr id="17" name="Picture 3" descr="C:\Users\ARMATA12\Desktop\дет фото\IMG_2015_03_13_104124_0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43387" y="-14155"/>
            <a:ext cx="2774407" cy="3802801"/>
          </a:xfrm>
          <a:prstGeom prst="rect">
            <a:avLst/>
          </a:prstGeom>
          <a:noFill/>
        </p:spPr>
      </p:pic>
      <p:pic>
        <p:nvPicPr>
          <p:cNvPr id="18" name="Picture 2" descr="C:\Users\ARMATA12\Desktop\дет фото\IMG_2015_03_13_104812_0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3" y="3500438"/>
            <a:ext cx="4846777" cy="31281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10" descr="E:\фото для перезнтации по преемственности\CIMG1051.JPG"/>
          <p:cNvPicPr>
            <a:picLocks noChangeAspect="1" noChangeArrowheads="1"/>
          </p:cNvPicPr>
          <p:nvPr/>
        </p:nvPicPr>
        <p:blipFill>
          <a:blip r:embed="rId2" cstate="email">
            <a:lum bright="10000" contrast="40000"/>
          </a:blip>
          <a:srcRect/>
          <a:stretch>
            <a:fillRect/>
          </a:stretch>
        </p:blipFill>
        <p:spPr bwMode="auto">
          <a:xfrm rot="20758630">
            <a:off x="207297" y="707190"/>
            <a:ext cx="3147105" cy="209807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Picture 3" descr="E:\фото для перезнтации по преемственности\CIMG1041.JPG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/>
          <a:stretch>
            <a:fillRect/>
          </a:stretch>
        </p:blipFill>
        <p:spPr bwMode="auto">
          <a:xfrm rot="613065">
            <a:off x="5909555" y="684343"/>
            <a:ext cx="3071834" cy="210801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Picture 7" descr="E:\фото для перезнтации по преемственности\CIMG1046.JPG"/>
          <p:cNvPicPr>
            <a:picLocks noChangeAspect="1" noChangeArrowheads="1"/>
          </p:cNvPicPr>
          <p:nvPr/>
        </p:nvPicPr>
        <p:blipFill>
          <a:blip r:embed="rId4" cstate="email">
            <a:lum bright="10000" contrast="40000"/>
          </a:blip>
          <a:srcRect/>
          <a:stretch>
            <a:fillRect/>
          </a:stretch>
        </p:blipFill>
        <p:spPr bwMode="auto">
          <a:xfrm rot="20706626">
            <a:off x="204796" y="2991983"/>
            <a:ext cx="2973934" cy="198262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Picture 6" descr="E:\фото для перезнтации по преемственности\CIMG1045.JPG"/>
          <p:cNvPicPr>
            <a:picLocks noChangeAspect="1" noChangeArrowheads="1"/>
          </p:cNvPicPr>
          <p:nvPr/>
        </p:nvPicPr>
        <p:blipFill>
          <a:blip r:embed="rId5" cstate="email">
            <a:lum bright="10000" contrast="40000"/>
          </a:blip>
          <a:srcRect/>
          <a:stretch>
            <a:fillRect/>
          </a:stretch>
        </p:blipFill>
        <p:spPr bwMode="auto">
          <a:xfrm rot="781419">
            <a:off x="5889973" y="3221504"/>
            <a:ext cx="2810405" cy="187360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Picture 2" descr="E:\фото для перезнтации по преемственности\CIMG1040.JPG"/>
          <p:cNvPicPr>
            <a:picLocks noChangeAspect="1" noChangeArrowheads="1"/>
          </p:cNvPicPr>
          <p:nvPr/>
        </p:nvPicPr>
        <p:blipFill>
          <a:blip r:embed="rId6" cstate="email">
            <a:lum bright="10000" contrast="40000"/>
          </a:blip>
          <a:srcRect/>
          <a:stretch>
            <a:fillRect/>
          </a:stretch>
        </p:blipFill>
        <p:spPr bwMode="auto">
          <a:xfrm>
            <a:off x="2928926" y="500042"/>
            <a:ext cx="3429024" cy="228601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Picture 4" descr="E:\фото для перезнтации по преемственности\CIMG1042.JPG"/>
          <p:cNvPicPr>
            <a:picLocks noChangeAspect="1" noChangeArrowheads="1"/>
          </p:cNvPicPr>
          <p:nvPr/>
        </p:nvPicPr>
        <p:blipFill>
          <a:blip r:embed="rId7" cstate="email">
            <a:lum bright="10000" contrast="40000"/>
          </a:blip>
          <a:srcRect/>
          <a:stretch>
            <a:fillRect/>
          </a:stretch>
        </p:blipFill>
        <p:spPr bwMode="auto">
          <a:xfrm>
            <a:off x="3071802" y="3357562"/>
            <a:ext cx="3214710" cy="204788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Picture 8" descr="E:\фото для перезнтации по преемственности\CIMG1047.JPG"/>
          <p:cNvPicPr>
            <a:picLocks noChangeAspect="1" noChangeArrowheads="1"/>
          </p:cNvPicPr>
          <p:nvPr/>
        </p:nvPicPr>
        <p:blipFill>
          <a:blip r:embed="rId8" cstate="email">
            <a:lum bright="10000" contrast="40000"/>
          </a:blip>
          <a:srcRect/>
          <a:stretch>
            <a:fillRect/>
          </a:stretch>
        </p:blipFill>
        <p:spPr bwMode="auto">
          <a:xfrm rot="21428800">
            <a:off x="613165" y="4921646"/>
            <a:ext cx="2610116" cy="174007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11" descr="E:\фото для перезнтации по преемственности\CIMG1052.JPG"/>
          <p:cNvPicPr>
            <a:picLocks noChangeAspect="1" noChangeArrowheads="1"/>
          </p:cNvPicPr>
          <p:nvPr/>
        </p:nvPicPr>
        <p:blipFill>
          <a:blip r:embed="rId9" cstate="email">
            <a:lum bright="10000" contrast="40000"/>
          </a:blip>
          <a:srcRect/>
          <a:stretch>
            <a:fillRect/>
          </a:stretch>
        </p:blipFill>
        <p:spPr bwMode="auto">
          <a:xfrm>
            <a:off x="5643570" y="4714884"/>
            <a:ext cx="2928958" cy="195263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учитель1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428604"/>
            <a:ext cx="2505061" cy="2857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142852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hlink"/>
                </a:solidFill>
                <a:latin typeface="Bookman Old Style" pitchFamily="18" charset="0"/>
              </a:rPr>
              <a:t>     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9900FF"/>
                </a:solidFill>
                <a:latin typeface="Bookman Old Style" pitchFamily="18" charset="0"/>
              </a:rPr>
              <a:t>Рисование тема:</a:t>
            </a:r>
          </a:p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9900FF"/>
                </a:solidFill>
                <a:latin typeface="Bookman Old Style" pitchFamily="18" charset="0"/>
              </a:rPr>
              <a:t> «Я и мои учительница»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9900FF"/>
              </a:solidFill>
              <a:latin typeface="Bookman Old Style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643314"/>
            <a:ext cx="3314651" cy="3214686"/>
          </a:xfrm>
          <a:prstGeom prst="rect">
            <a:avLst/>
          </a:prstGeom>
        </p:spPr>
      </p:pic>
      <p:pic>
        <p:nvPicPr>
          <p:cNvPr id="9" name="Picture 6" descr="http://pochemu4ka.ru/_ph/51/2/289554017.jpg?14268376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643050"/>
            <a:ext cx="6072198" cy="41898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14290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Аппликация « Закладки для книг» 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16" name="Picture 1" descr="C:\Users\ARMATA12\Desktop\дет фото\IMG_2015_03_17_093906_0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3929090" cy="2619393"/>
          </a:xfrm>
          <a:prstGeom prst="rect">
            <a:avLst/>
          </a:prstGeom>
          <a:noFill/>
        </p:spPr>
      </p:pic>
      <p:pic>
        <p:nvPicPr>
          <p:cNvPr id="17" name="Picture 2" descr="C:\Users\ARMATA12\Desktop\дет фото\IMG_2015_03_17_093954_0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00042"/>
            <a:ext cx="4411276" cy="2786066"/>
          </a:xfrm>
          <a:prstGeom prst="rect">
            <a:avLst/>
          </a:prstGeom>
          <a:noFill/>
        </p:spPr>
      </p:pic>
      <p:pic>
        <p:nvPicPr>
          <p:cNvPr id="18" name="Picture 4" descr="C:\Users\ARMATA12\Desktop\дет фото\IMG_2015_03_17_095410_06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024340" cy="2786082"/>
          </a:xfrm>
          <a:prstGeom prst="rect">
            <a:avLst/>
          </a:prstGeom>
          <a:noFill/>
        </p:spPr>
      </p:pic>
      <p:pic>
        <p:nvPicPr>
          <p:cNvPr id="19" name="Picture 5" descr="C:\Users\ARMATA12\Desktop\дет фото\IMG_2015_03_17_154725_06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0438"/>
            <a:ext cx="4071966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1547664" y="116632"/>
            <a:ext cx="5976664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Monotype Corsiva" panose="03010101010201010101" pitchFamily="66" charset="0"/>
              </a:rPr>
              <a:t>Социальные партнёры</a:t>
            </a:r>
            <a:endParaRPr lang="ru-RU" b="1" dirty="0">
              <a:solidFill>
                <a:srgbClr val="0033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7238019"/>
              </p:ext>
            </p:extLst>
          </p:nvPr>
        </p:nvGraphicFramePr>
        <p:xfrm>
          <a:off x="251520" y="935657"/>
          <a:ext cx="8721575" cy="5922343"/>
        </p:xfrm>
        <a:graphic>
          <a:graphicData uri="http://schemas.openxmlformats.org/presentationml/2006/ole">
            <p:oleObj spid="_x0000_s2123" name="Документ" r:id="rId3" imgW="9454587" imgH="64199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3557601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28604"/>
            <a:ext cx="8358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Лепка « Школьные предметы»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« Буквы» « Цифры»</a:t>
            </a:r>
            <a:endParaRPr lang="ru-RU" sz="2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6" name="Picture 4" descr="G:\Photos\IMG_2015_03_31_094143_0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27029" y="259444"/>
            <a:ext cx="3003661" cy="4429156"/>
          </a:xfrm>
          <a:prstGeom prst="rect">
            <a:avLst/>
          </a:prstGeom>
          <a:noFill/>
        </p:spPr>
      </p:pic>
      <p:pic>
        <p:nvPicPr>
          <p:cNvPr id="18" name="Picture 5" descr="G:\Photos\IMG_2015_03_31_092548_0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143380"/>
            <a:ext cx="4343420" cy="2714620"/>
          </a:xfrm>
          <a:prstGeom prst="rect">
            <a:avLst/>
          </a:prstGeom>
          <a:noFill/>
        </p:spPr>
      </p:pic>
      <p:pic>
        <p:nvPicPr>
          <p:cNvPr id="19" name="Picture 6" descr="C:\Users\ARMATA12\Desktop\image_5871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142513"/>
            <a:ext cx="4034438" cy="2715487"/>
          </a:xfrm>
          <a:prstGeom prst="rect">
            <a:avLst/>
          </a:prstGeom>
          <a:noFill/>
        </p:spPr>
      </p:pic>
      <p:pic>
        <p:nvPicPr>
          <p:cNvPr id="20" name="Picture 8" descr="C:\Users\ARMATA12\Desktop\659009066c54b45ce044f1aa58a7a5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928671"/>
            <a:ext cx="4096698" cy="30431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42852"/>
            <a:ext cx="83582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Открытое занятие для учителей</a:t>
            </a:r>
            <a:endParaRPr lang="ru-RU" sz="4800" b="1" cap="none" spc="50" dirty="0">
              <a:ln w="11430">
                <a:solidFill>
                  <a:schemeClr val="tx1"/>
                </a:solidFill>
              </a:ln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098" name="Picture 2" descr="J:\школа\занятия 30марта\DSCN2972.JPG"/>
          <p:cNvPicPr>
            <a:picLocks noChangeAspect="1" noChangeArrowheads="1"/>
          </p:cNvPicPr>
          <p:nvPr/>
        </p:nvPicPr>
        <p:blipFill>
          <a:blip r:embed="rId2" cstate="print"/>
          <a:srcRect b="18954"/>
          <a:stretch>
            <a:fillRect/>
          </a:stretch>
        </p:blipFill>
        <p:spPr bwMode="auto">
          <a:xfrm>
            <a:off x="714348" y="1643050"/>
            <a:ext cx="3643338" cy="2214578"/>
          </a:xfrm>
          <a:prstGeom prst="rect">
            <a:avLst/>
          </a:prstGeom>
          <a:noFill/>
        </p:spPr>
      </p:pic>
      <p:pic>
        <p:nvPicPr>
          <p:cNvPr id="4099" name="Picture 3" descr="J:\школа\занятия 30марта\DSCN2975.JPG"/>
          <p:cNvPicPr>
            <a:picLocks noChangeAspect="1" noChangeArrowheads="1"/>
          </p:cNvPicPr>
          <p:nvPr/>
        </p:nvPicPr>
        <p:blipFill>
          <a:blip r:embed="rId3" cstate="print"/>
          <a:srcRect r="-1150" b="13685"/>
          <a:stretch>
            <a:fillRect/>
          </a:stretch>
        </p:blipFill>
        <p:spPr bwMode="auto">
          <a:xfrm>
            <a:off x="5143504" y="1285860"/>
            <a:ext cx="3571900" cy="2286016"/>
          </a:xfrm>
          <a:prstGeom prst="rect">
            <a:avLst/>
          </a:prstGeom>
          <a:noFill/>
        </p:spPr>
      </p:pic>
      <p:pic>
        <p:nvPicPr>
          <p:cNvPr id="4100" name="Picture 4" descr="J:\школа\занятия 30марта\DSCN3030.JPG"/>
          <p:cNvPicPr>
            <a:picLocks noChangeAspect="1" noChangeArrowheads="1"/>
          </p:cNvPicPr>
          <p:nvPr/>
        </p:nvPicPr>
        <p:blipFill>
          <a:blip r:embed="rId4" cstate="print"/>
          <a:srcRect r="3201" b="12235"/>
          <a:stretch>
            <a:fillRect/>
          </a:stretch>
        </p:blipFill>
        <p:spPr bwMode="auto">
          <a:xfrm>
            <a:off x="857224" y="3786190"/>
            <a:ext cx="3571900" cy="2428892"/>
          </a:xfrm>
          <a:prstGeom prst="rect">
            <a:avLst/>
          </a:prstGeom>
          <a:noFill/>
        </p:spPr>
      </p:pic>
      <p:pic>
        <p:nvPicPr>
          <p:cNvPr id="4101" name="Picture 5" descr="J:\школа\занятия 30марта\DSCN3034.JPG"/>
          <p:cNvPicPr>
            <a:picLocks noChangeAspect="1" noChangeArrowheads="1"/>
          </p:cNvPicPr>
          <p:nvPr/>
        </p:nvPicPr>
        <p:blipFill>
          <a:blip r:embed="rId5" cstate="print"/>
          <a:srcRect b="11055"/>
          <a:stretch>
            <a:fillRect/>
          </a:stretch>
        </p:blipFill>
        <p:spPr bwMode="auto">
          <a:xfrm>
            <a:off x="5395864" y="3857628"/>
            <a:ext cx="3748136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6" descr="J:\школа\занятия 30марта\DSCN3035.JPG"/>
          <p:cNvPicPr>
            <a:picLocks noChangeAspect="1" noChangeArrowheads="1"/>
          </p:cNvPicPr>
          <p:nvPr/>
        </p:nvPicPr>
        <p:blipFill>
          <a:blip r:embed="rId2" cstate="print"/>
          <a:srcRect r="-1" b="14985"/>
          <a:stretch>
            <a:fillRect/>
          </a:stretch>
        </p:blipFill>
        <p:spPr bwMode="auto">
          <a:xfrm>
            <a:off x="285720" y="214290"/>
            <a:ext cx="4143404" cy="2357454"/>
          </a:xfrm>
          <a:prstGeom prst="rect">
            <a:avLst/>
          </a:prstGeom>
          <a:noFill/>
        </p:spPr>
      </p:pic>
      <p:pic>
        <p:nvPicPr>
          <p:cNvPr id="11" name="Picture 7" descr="J:\школа\занятия 30марта\DSCN3042.JPG"/>
          <p:cNvPicPr>
            <a:picLocks noChangeAspect="1" noChangeArrowheads="1"/>
          </p:cNvPicPr>
          <p:nvPr/>
        </p:nvPicPr>
        <p:blipFill>
          <a:blip r:embed="rId3" cstate="print"/>
          <a:srcRect b="12820"/>
          <a:stretch>
            <a:fillRect/>
          </a:stretch>
        </p:blipFill>
        <p:spPr bwMode="auto">
          <a:xfrm>
            <a:off x="5072066" y="214290"/>
            <a:ext cx="3714776" cy="2428892"/>
          </a:xfrm>
          <a:prstGeom prst="rect">
            <a:avLst/>
          </a:prstGeom>
          <a:noFill/>
        </p:spPr>
      </p:pic>
      <p:pic>
        <p:nvPicPr>
          <p:cNvPr id="12" name="Picture 6" descr="J:\школа\занятия 30марта\DSCN3060.JPG"/>
          <p:cNvPicPr>
            <a:picLocks noChangeAspect="1" noChangeArrowheads="1"/>
          </p:cNvPicPr>
          <p:nvPr/>
        </p:nvPicPr>
        <p:blipFill>
          <a:blip r:embed="rId4" cstate="print"/>
          <a:srcRect b="13450"/>
          <a:stretch>
            <a:fillRect/>
          </a:stretch>
        </p:blipFill>
        <p:spPr bwMode="auto">
          <a:xfrm>
            <a:off x="357158" y="3357562"/>
            <a:ext cx="4071966" cy="2643206"/>
          </a:xfrm>
          <a:prstGeom prst="rect">
            <a:avLst/>
          </a:prstGeom>
          <a:noFill/>
        </p:spPr>
      </p:pic>
      <p:pic>
        <p:nvPicPr>
          <p:cNvPr id="1026" name="Picture 2" descr="E:\школа\занятия 30марта\DSCN2983.JPG"/>
          <p:cNvPicPr>
            <a:picLocks noChangeAspect="1" noChangeArrowheads="1"/>
          </p:cNvPicPr>
          <p:nvPr/>
        </p:nvPicPr>
        <p:blipFill>
          <a:blip r:embed="rId5" cstate="print"/>
          <a:srcRect r="554" b="13211"/>
          <a:stretch>
            <a:fillRect/>
          </a:stretch>
        </p:blipFill>
        <p:spPr bwMode="auto">
          <a:xfrm>
            <a:off x="4929190" y="3571876"/>
            <a:ext cx="3929090" cy="25717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J:\школа\занятия 30марта\DSCN3046.JPG"/>
          <p:cNvPicPr>
            <a:picLocks noChangeAspect="1" noChangeArrowheads="1"/>
          </p:cNvPicPr>
          <p:nvPr/>
        </p:nvPicPr>
        <p:blipFill>
          <a:blip r:embed="rId2" cstate="print"/>
          <a:srcRect r="246" b="11310"/>
          <a:stretch>
            <a:fillRect/>
          </a:stretch>
        </p:blipFill>
        <p:spPr bwMode="auto">
          <a:xfrm rot="20661525">
            <a:off x="355976" y="695783"/>
            <a:ext cx="3335043" cy="2223847"/>
          </a:xfrm>
          <a:prstGeom prst="rect">
            <a:avLst/>
          </a:prstGeom>
          <a:noFill/>
        </p:spPr>
      </p:pic>
      <p:pic>
        <p:nvPicPr>
          <p:cNvPr id="5123" name="Picture 3" descr="J:\школа\занятия 30марта\DSCN3047.JPG"/>
          <p:cNvPicPr>
            <a:picLocks noChangeAspect="1" noChangeArrowheads="1"/>
          </p:cNvPicPr>
          <p:nvPr/>
        </p:nvPicPr>
        <p:blipFill>
          <a:blip r:embed="rId3" cstate="print"/>
          <a:srcRect r="-1955" b="14915"/>
          <a:stretch>
            <a:fillRect/>
          </a:stretch>
        </p:blipFill>
        <p:spPr bwMode="auto">
          <a:xfrm rot="710074">
            <a:off x="5393222" y="472924"/>
            <a:ext cx="3204737" cy="2005828"/>
          </a:xfrm>
          <a:prstGeom prst="rect">
            <a:avLst/>
          </a:prstGeom>
          <a:noFill/>
        </p:spPr>
      </p:pic>
      <p:pic>
        <p:nvPicPr>
          <p:cNvPr id="5124" name="Picture 4" descr="J:\школа\занятия 30марта\DSCN3051.JPG"/>
          <p:cNvPicPr>
            <a:picLocks noChangeAspect="1" noChangeArrowheads="1"/>
          </p:cNvPicPr>
          <p:nvPr/>
        </p:nvPicPr>
        <p:blipFill>
          <a:blip r:embed="rId4" cstate="print"/>
          <a:srcRect r="1964" b="11084"/>
          <a:stretch>
            <a:fillRect/>
          </a:stretch>
        </p:blipFill>
        <p:spPr bwMode="auto">
          <a:xfrm rot="20766467">
            <a:off x="848149" y="3727809"/>
            <a:ext cx="3222108" cy="2191756"/>
          </a:xfrm>
          <a:prstGeom prst="rect">
            <a:avLst/>
          </a:prstGeom>
          <a:noFill/>
        </p:spPr>
      </p:pic>
      <p:pic>
        <p:nvPicPr>
          <p:cNvPr id="5125" name="Picture 5" descr="J:\школа\занятия 30марта\DSCN3053.JPG"/>
          <p:cNvPicPr>
            <a:picLocks noChangeAspect="1" noChangeArrowheads="1"/>
          </p:cNvPicPr>
          <p:nvPr/>
        </p:nvPicPr>
        <p:blipFill>
          <a:blip r:embed="rId5" cstate="print"/>
          <a:srcRect r="-1681" b="13628"/>
          <a:stretch>
            <a:fillRect/>
          </a:stretch>
        </p:blipFill>
        <p:spPr bwMode="auto">
          <a:xfrm rot="662923">
            <a:off x="4963377" y="3814961"/>
            <a:ext cx="3497915" cy="22284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214290"/>
            <a:ext cx="735811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E32DCD"/>
                </a:solidFill>
                <a:latin typeface="Bookman Old Style" pitchFamily="18" charset="0"/>
              </a:rPr>
              <a:t>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E32DCD"/>
                </a:solidFill>
                <a:latin typeface="Bookman Old Style" pitchFamily="18" charset="0"/>
              </a:rPr>
              <a:t>Словесные и дидактические игры на школьную тематику</a:t>
            </a:r>
            <a:r>
              <a:rPr lang="ru-RU" sz="3200" b="1" dirty="0" smtClean="0">
                <a:solidFill>
                  <a:srgbClr val="E32DCD"/>
                </a:solidFill>
                <a:latin typeface="Bookman Old Style" pitchFamily="18" charset="0"/>
              </a:rPr>
              <a:t>. </a:t>
            </a:r>
          </a:p>
          <a:p>
            <a:r>
              <a:rPr lang="ru-RU" b="1" dirty="0" smtClean="0">
                <a:ln w="1905"/>
                <a:solidFill>
                  <a:srgbClr val="E32DC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 </a:t>
            </a:r>
          </a:p>
        </p:txBody>
      </p:sp>
      <p:pic>
        <p:nvPicPr>
          <p:cNvPr id="12" name="Picture 2" descr="G:\Photos\IMG_2015_04_01_160046_0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821859" y="463969"/>
            <a:ext cx="2788209" cy="3717611"/>
          </a:xfrm>
          <a:prstGeom prst="rect">
            <a:avLst/>
          </a:prstGeom>
          <a:noFill/>
        </p:spPr>
      </p:pic>
      <p:pic>
        <p:nvPicPr>
          <p:cNvPr id="13" name="Picture 5" descr="G:\Photos\IMG_2015_04_10_080629_1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00108"/>
            <a:ext cx="3714744" cy="2786058"/>
          </a:xfrm>
          <a:prstGeom prst="rect">
            <a:avLst/>
          </a:prstGeom>
          <a:noFill/>
        </p:spPr>
      </p:pic>
      <p:pic>
        <p:nvPicPr>
          <p:cNvPr id="14" name="Picture 5" descr="G:\Photos\IMG_2015_04_03_091614_08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3857652" cy="2732504"/>
          </a:xfrm>
          <a:prstGeom prst="rect">
            <a:avLst/>
          </a:prstGeom>
          <a:noFill/>
        </p:spPr>
      </p:pic>
      <p:pic>
        <p:nvPicPr>
          <p:cNvPr id="1026" name="Picture 2" descr="E:\Новая папка (9)\DSCN13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929066"/>
            <a:ext cx="3643338" cy="2732504"/>
          </a:xfrm>
          <a:prstGeom prst="rect">
            <a:avLst/>
          </a:prstGeom>
          <a:noFill/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4" name="Picture 2" descr="C:\Users\ARMATA12\Desktop\Новая папка (11)\DSCN1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4167217" cy="3125413"/>
          </a:xfrm>
          <a:prstGeom prst="rect">
            <a:avLst/>
          </a:prstGeom>
          <a:noFill/>
        </p:spPr>
      </p:pic>
      <p:pic>
        <p:nvPicPr>
          <p:cNvPr id="8195" name="Picture 3" descr="C:\Users\ARMATA12\Desktop\Новая папка (11)\DSCN14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5" y="285728"/>
            <a:ext cx="3813413" cy="3000396"/>
          </a:xfrm>
          <a:prstGeom prst="rect">
            <a:avLst/>
          </a:prstGeom>
          <a:noFill/>
        </p:spPr>
      </p:pic>
      <p:pic>
        <p:nvPicPr>
          <p:cNvPr id="8196" name="Picture 4" descr="C:\Users\ARMATA12\Desktop\Новая папка (11)\DSCN1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143404" cy="3071834"/>
          </a:xfrm>
          <a:prstGeom prst="rect">
            <a:avLst/>
          </a:prstGeom>
          <a:noFill/>
        </p:spPr>
      </p:pic>
      <p:pic>
        <p:nvPicPr>
          <p:cNvPr id="8197" name="Picture 5" descr="C:\Users\ARMATA12\Desktop\Новая папка (11)\DSCN15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500438"/>
            <a:ext cx="4000528" cy="2928958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18" name="Picture 2" descr="C:\Users\ARMATA12\Desktop\Новая папка (11)\DSCN1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352"/>
            <a:ext cx="4500594" cy="2951726"/>
          </a:xfrm>
          <a:prstGeom prst="rect">
            <a:avLst/>
          </a:prstGeom>
          <a:noFill/>
        </p:spPr>
      </p:pic>
      <p:pic>
        <p:nvPicPr>
          <p:cNvPr id="9219" name="Picture 3" descr="C:\Users\ARMATA12\Desktop\Новая папка (11)\DSCN1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52"/>
            <a:ext cx="3876668" cy="3056724"/>
          </a:xfrm>
          <a:prstGeom prst="rect">
            <a:avLst/>
          </a:prstGeom>
          <a:noFill/>
        </p:spPr>
      </p:pic>
      <p:pic>
        <p:nvPicPr>
          <p:cNvPr id="9220" name="Picture 4" descr="C:\Users\ARMATA12\Desktop\Новая папка (11)\DSCN14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143248"/>
            <a:ext cx="4476781" cy="3357586"/>
          </a:xfrm>
          <a:prstGeom prst="rect">
            <a:avLst/>
          </a:prstGeom>
          <a:noFill/>
        </p:spPr>
      </p:pic>
      <p:pic>
        <p:nvPicPr>
          <p:cNvPr id="9221" name="Picture 5" descr="C:\Users\ARMATA12\Desktop\Новая папка (11)\DSCN14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286124"/>
            <a:ext cx="4095779" cy="321471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85728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rgbClr val="E32DCD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Работа с родителями </a:t>
            </a:r>
            <a:endParaRPr lang="ru-RU" sz="4000" b="1" spc="50" dirty="0">
              <a:ln w="11430">
                <a:solidFill>
                  <a:schemeClr val="tx1"/>
                </a:solidFill>
              </a:ln>
              <a:solidFill>
                <a:srgbClr val="E32DCD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2" descr="E:\P3251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3786214" cy="2839662"/>
          </a:xfrm>
          <a:prstGeom prst="rect">
            <a:avLst/>
          </a:prstGeom>
          <a:noFill/>
        </p:spPr>
      </p:pic>
      <p:pic>
        <p:nvPicPr>
          <p:cNvPr id="10" name="Picture 3" descr="E:\P3252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071546"/>
            <a:ext cx="3542381" cy="2656786"/>
          </a:xfrm>
          <a:prstGeom prst="rect">
            <a:avLst/>
          </a:prstGeom>
          <a:noFill/>
        </p:spPr>
      </p:pic>
      <p:pic>
        <p:nvPicPr>
          <p:cNvPr id="11" name="Picture 4" descr="E:\P3252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14752"/>
            <a:ext cx="4000495" cy="3000372"/>
          </a:xfrm>
          <a:prstGeom prst="rect">
            <a:avLst/>
          </a:prstGeom>
          <a:noFill/>
        </p:spPr>
      </p:pic>
      <p:pic>
        <p:nvPicPr>
          <p:cNvPr id="12" name="Picture 5" descr="E:\P3252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929066"/>
            <a:ext cx="3571868" cy="2678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6" descr="E:\P3252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4071966" cy="3053975"/>
          </a:xfrm>
          <a:prstGeom prst="rect">
            <a:avLst/>
          </a:prstGeom>
          <a:noFill/>
        </p:spPr>
      </p:pic>
      <p:pic>
        <p:nvPicPr>
          <p:cNvPr id="9" name="Picture 2" descr="E:\P3252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57166"/>
            <a:ext cx="3664174" cy="2998006"/>
          </a:xfrm>
          <a:prstGeom prst="rect">
            <a:avLst/>
          </a:prstGeom>
          <a:noFill/>
        </p:spPr>
      </p:pic>
      <p:pic>
        <p:nvPicPr>
          <p:cNvPr id="10" name="Picture 3" descr="E:\P32520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876"/>
            <a:ext cx="4143404" cy="3107555"/>
          </a:xfrm>
          <a:prstGeom prst="rect">
            <a:avLst/>
          </a:prstGeom>
          <a:noFill/>
        </p:spPr>
      </p:pic>
      <p:pic>
        <p:nvPicPr>
          <p:cNvPr id="11" name="Picture 5" descr="E:\P32520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000628" y="3286126"/>
            <a:ext cx="328614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6" descr="E:\P3252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4143404" cy="3107553"/>
          </a:xfrm>
          <a:prstGeom prst="rect">
            <a:avLst/>
          </a:prstGeom>
          <a:noFill/>
        </p:spPr>
      </p:pic>
      <p:pic>
        <p:nvPicPr>
          <p:cNvPr id="9" name="Picture 3" descr="E:\P3252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000496" cy="3000372"/>
          </a:xfrm>
          <a:prstGeom prst="rect">
            <a:avLst/>
          </a:prstGeom>
          <a:noFill/>
        </p:spPr>
      </p:pic>
      <p:pic>
        <p:nvPicPr>
          <p:cNvPr id="10" name="Picture 4" descr="E:\P3252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429000"/>
            <a:ext cx="4286280" cy="3214710"/>
          </a:xfrm>
          <a:prstGeom prst="rect">
            <a:avLst/>
          </a:prstGeom>
          <a:noFill/>
        </p:spPr>
      </p:pic>
      <p:pic>
        <p:nvPicPr>
          <p:cNvPr id="11" name="Picture 6" descr="E:\P32520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172270" y="3114482"/>
            <a:ext cx="3300053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345677"/>
              </p:ext>
            </p:extLst>
          </p:nvPr>
        </p:nvGraphicFramePr>
        <p:xfrm>
          <a:off x="251520" y="935657"/>
          <a:ext cx="8721575" cy="5922343"/>
        </p:xfrm>
        <a:graphic>
          <a:graphicData uri="http://schemas.openxmlformats.org/presentationml/2006/ole">
            <p:oleObj spid="_x0000_s5174" name="Документ" r:id="rId3" imgW="9454587" imgH="6419910" progId="Word.Document.12">
              <p:embed/>
            </p:oleObj>
          </a:graphicData>
        </a:graphic>
      </p:graphicFrame>
      <p:sp>
        <p:nvSpPr>
          <p:cNvPr id="4" name="Овал 3"/>
          <p:cNvSpPr/>
          <p:nvPr/>
        </p:nvSpPr>
        <p:spPr>
          <a:xfrm>
            <a:off x="2483768" y="2708920"/>
            <a:ext cx="4611527" cy="1738273"/>
          </a:xfrm>
          <a:prstGeom prst="ellipse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4F6228"/>
                </a:solidFill>
                <a:effectLst/>
                <a:latin typeface="Monotype Corsiva" panose="03010101010201010101" pitchFamily="66" charset="0"/>
                <a:ea typeface="Times New Roman"/>
              </a:rPr>
              <a:t>МБОУ </a:t>
            </a:r>
            <a:endParaRPr lang="ru-RU" sz="3200" b="1" dirty="0" smtClean="0">
              <a:solidFill>
                <a:srgbClr val="4F6228"/>
              </a:solidFill>
              <a:effectLst/>
              <a:latin typeface="Monotype Corsiva" panose="03010101010201010101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4F6228"/>
                </a:solidFill>
                <a:effectLst/>
                <a:latin typeface="Monotype Corsiva" panose="03010101010201010101" pitchFamily="66" charset="0"/>
                <a:ea typeface="Times New Roman"/>
              </a:rPr>
              <a:t>«Еткульская СОШ»</a:t>
            </a:r>
            <a:endParaRPr lang="ru-RU" sz="3200" b="1" dirty="0">
              <a:effectLst/>
              <a:latin typeface="Monotype Corsiva" panose="03010101010201010101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421367247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42" name="Picture 2" descr="C:\Users\ARMATA12\Desktop\Новая папка (11)\DSCN1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4357686" cy="3268265"/>
          </a:xfrm>
          <a:prstGeom prst="rect">
            <a:avLst/>
          </a:prstGeom>
          <a:noFill/>
        </p:spPr>
      </p:pic>
      <p:pic>
        <p:nvPicPr>
          <p:cNvPr id="10243" name="Picture 3" descr="C:\Users\ARMATA12\Desktop\Новая папка (11)\DSCN1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1" y="285728"/>
            <a:ext cx="4476749" cy="3357562"/>
          </a:xfrm>
          <a:prstGeom prst="rect">
            <a:avLst/>
          </a:prstGeom>
          <a:noFill/>
        </p:spPr>
      </p:pic>
      <p:pic>
        <p:nvPicPr>
          <p:cNvPr id="10244" name="Picture 4" descr="C:\Users\ARMATA12\Desktop\Новая папка (11)\DSCN14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3290"/>
            <a:ext cx="4286281" cy="3214710"/>
          </a:xfrm>
          <a:prstGeom prst="rect">
            <a:avLst/>
          </a:prstGeom>
          <a:noFill/>
        </p:spPr>
      </p:pic>
      <p:pic>
        <p:nvPicPr>
          <p:cNvPr id="11" name="Picture 2" descr="C:\Users\88\Desktop\выпуск\IMG_02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73" b="20560"/>
          <a:stretch>
            <a:fillRect/>
          </a:stretch>
        </p:blipFill>
        <p:spPr bwMode="auto">
          <a:xfrm>
            <a:off x="4643438" y="3786190"/>
            <a:ext cx="433919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4" descr="C:\Users\88\Desktop\выпуск\IMG_02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53" b="11440"/>
          <a:stretch>
            <a:fillRect/>
          </a:stretch>
        </p:blipFill>
        <p:spPr bwMode="auto">
          <a:xfrm>
            <a:off x="214282" y="214290"/>
            <a:ext cx="4714908" cy="330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88\Desktop\выпуск\IMG_02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93" b="14777"/>
          <a:stretch>
            <a:fillRect/>
          </a:stretch>
        </p:blipFill>
        <p:spPr bwMode="auto">
          <a:xfrm>
            <a:off x="3714744" y="3643314"/>
            <a:ext cx="5080301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RMATA12\Desktop\330026694634_cfae3f6c309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B20A6A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85729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C0099"/>
                </a:solidFill>
                <a:latin typeface="Bookman Old Style" pitchFamily="18" charset="0"/>
              </a:rPr>
              <a:t>Оформление газеты :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C0099"/>
                </a:solidFill>
                <a:latin typeface="Bookman Old Style" pitchFamily="18" charset="0"/>
              </a:rPr>
              <a:t>«Мои родители 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C0099"/>
                </a:solidFill>
                <a:effectLst>
                  <a:innerShdw blurRad="114300">
                    <a:prstClr val="black"/>
                  </a:innerShdw>
                </a:effectLst>
                <a:latin typeface="Bookman Old Style" pitchFamily="18" charset="0"/>
              </a:rPr>
              <a:t>школьники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C0099"/>
                </a:solidFill>
                <a:latin typeface="Bookman Old Style" pitchFamily="18" charset="0"/>
              </a:rPr>
              <a:t>».</a:t>
            </a:r>
            <a:endParaRPr lang="ru-RU" sz="2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C0099"/>
              </a:solidFill>
              <a:latin typeface="Bookman Old Style" pitchFamily="18" charset="0"/>
            </a:endParaRPr>
          </a:p>
        </p:txBody>
      </p:sp>
      <p:pic>
        <p:nvPicPr>
          <p:cNvPr id="12" name="Picture 4" descr="E:\P3252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3500462" cy="2625347"/>
          </a:xfrm>
          <a:prstGeom prst="rect">
            <a:avLst/>
          </a:prstGeom>
          <a:noFill/>
        </p:spPr>
      </p:pic>
      <p:pic>
        <p:nvPicPr>
          <p:cNvPr id="13" name="Picture 5" descr="E:\P3252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42984"/>
            <a:ext cx="3567945" cy="2675959"/>
          </a:xfrm>
          <a:prstGeom prst="rect">
            <a:avLst/>
          </a:prstGeom>
          <a:noFill/>
        </p:spPr>
      </p:pic>
      <p:pic>
        <p:nvPicPr>
          <p:cNvPr id="14" name="Picture 6" descr="E:\P32520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86190"/>
            <a:ext cx="4163458" cy="2928934"/>
          </a:xfrm>
          <a:prstGeom prst="rect">
            <a:avLst/>
          </a:prstGeom>
          <a:noFill/>
        </p:spPr>
      </p:pic>
      <p:pic>
        <p:nvPicPr>
          <p:cNvPr id="15" name="Picture 8" descr="E:\P32520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193801" y="3556653"/>
            <a:ext cx="2888513" cy="356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61555" y="2967335"/>
            <a:ext cx="18473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Заключение</a:t>
            </a:r>
            <a:endParaRPr kumimoji="0" lang="ru-RU" sz="5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FF0066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66FF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Подводя итоги работы по разработке проекта «Скоро</a:t>
            </a:r>
            <a:r>
              <a:rPr kumimoji="0" lang="ru-RU" sz="2400" b="0" i="0" u="none" strike="noStrike" cap="none" normalizeH="0" dirty="0" smtClean="0">
                <a:ln>
                  <a:solidFill>
                    <a:schemeClr val="tx1"/>
                  </a:solidFill>
                </a:ln>
                <a:solidFill>
                  <a:srgbClr val="0066FF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в школу мы пойдём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66FF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», можно отметить, что работа по данному направлению действительно необходима и приносит результаты. В проекте показана система работы с детьми и раскрыто содержание основных форм взаимодействия с семьей.</a:t>
            </a: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66FF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0066FF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связи с тем, что в последнее время достаточно много уделяется внимания подготовки к школе детей, но это внимание направленно в основном только на интеллектуальную сферу. В данном  проекте, в первую очередь уделяется внимание личностной и мотивационной готовности к школе. Я с удовольствием буду продолжать работать в этом направлении с родителями, воспитателями и детьми.</a:t>
            </a: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66FF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Ncy;&amp;acy;&amp;tcy;&amp;yucy;&amp;rcy;&amp;mcy;&amp;ocy;&amp;rcy;&amp;tcy;&amp;ycy; &amp;scy; &amp;ocy;&amp;dcy;&amp;ucy;&amp;vcy;&amp;acy;&amp;ncy;&amp;chcy;&amp;icy;&amp;kcy;&amp;acy;&amp;mcy;&amp;icy;. &amp;Ocy;&amp;bcy;&amp;scy;&amp;ucy;&amp;zhcy;&amp;dcy;&amp;iecy;&amp;ncy;&amp;icy;&amp;iecy; &amp;ncy;&amp;acy; LiveInternet - &amp;Rcy;&amp;ocy;&amp;scy;&amp;scy;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437112"/>
            <a:ext cx="2364423" cy="25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&amp;Ncy;&amp;acy;&amp;tcy;&amp;yucy;&amp;rcy;&amp;mcy;&amp;ocy;&amp;rcy;&amp;tcy;&amp;ycy; &amp;scy; &amp;ocy;&amp;dcy;&amp;ucy;&amp;vcy;&amp;acy;&amp;ncy;&amp;chcy;&amp;icy;&amp;kcy;&amp;acy;&amp;mcy;&amp;icy;. &amp;Ocy;&amp;bcy;&amp;scy;&amp;ucy;&amp;zhcy;&amp;dcy;&amp;iecy;&amp;ncy;&amp;icy;&amp;iecy; &amp;ncy;&amp;acy; LiveInternet - &amp;Rcy;&amp;ocy;&amp;scy;&amp;scy;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2364423" cy="25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&amp;Ncy;&amp;acy;&amp;tcy;&amp;yucy;&amp;rcy;&amp;mcy;&amp;ocy;&amp;rcy;&amp;tcy;&amp;ycy; &amp;scy; &amp;ocy;&amp;dcy;&amp;ucy;&amp;vcy;&amp;acy;&amp;ncy;&amp;chcy;&amp;icy;&amp;kcy;&amp;acy;&amp;mcy;&amp;icy;. &amp;Ocy;&amp;bcy;&amp;scy;&amp;ucy;&amp;zhcy;&amp;dcy;&amp;iecy;&amp;ncy;&amp;icy;&amp;iecy; &amp;ncy;&amp;acy; LiveInternet - &amp;Rcy;&amp;ocy;&amp;scy;&amp;scy;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48918"/>
            <a:ext cx="2364423" cy="25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&amp;Ncy;&amp;acy;&amp;tcy;&amp;yucy;&amp;rcy;&amp;mcy;&amp;ocy;&amp;rcy;&amp;tcy;&amp;ycy; &amp;scy; &amp;ocy;&amp;dcy;&amp;ucy;&amp;vcy;&amp;acy;&amp;ncy;&amp;chcy;&amp;icy;&amp;kcy;&amp;acy;&amp;mcy;&amp;icy;. &amp;Ocy;&amp;bcy;&amp;scy;&amp;ucy;&amp;zhcy;&amp;dcy;&amp;iecy;&amp;ncy;&amp;icy;&amp;iecy; &amp;ncy;&amp;acy; LiveInternet - &amp;Rcy;&amp;ocy;&amp;scy;&amp;scy;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88355"/>
            <a:ext cx="2364423" cy="25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&amp;Ncy;&amp;acy;&amp;tcy;&amp;yucy;&amp;rcy;&amp;mcy;&amp;ocy;&amp;rcy;&amp;tcy;&amp;ycy; &amp;scy; &amp;ocy;&amp;dcy;&amp;ucy;&amp;vcy;&amp;acy;&amp;ncy;&amp;chcy;&amp;icy;&amp;kcy;&amp;acy;&amp;mcy;&amp;icy;. &amp;Ocy;&amp;bcy;&amp;scy;&amp;ucy;&amp;zhcy;&amp;dcy;&amp;iecy;&amp;ncy;&amp;icy;&amp;iecy; &amp;ncy;&amp;acy; LiveInternet - &amp;Rcy;&amp;ocy;&amp;scy;&amp;scy;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288355"/>
            <a:ext cx="2364423" cy="25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&amp;Tcy;&amp;icy;&amp;pcy; &amp;pcy;&amp;rcy;&amp;ocy;&amp;iecy;&amp;kcy;&amp;tcy;&amp;acy;: &amp;icy;&amp;ncy;&amp;fcy;&amp;ocy;&amp;rcy;&amp;mcy;&amp;acy;&amp;tscy;&amp;icy;&amp;ocy;&amp;ncy;&amp;ncy;&amp;ocy;-&amp;pcy;&amp;rcy;&amp;acy;&amp;kcy;&amp;tcy;&amp;icy;&amp;kcy;&amp;ocy;-&amp;ocy;&amp;rcy;&amp;icy;&amp;iecy;&amp;ncy;&amp;tcy;&amp;icy;&amp;rcy;&amp;ocy;&amp;vcy;&amp;acy;&amp;ncy;&amp;ncy;&amp;ycy;&amp;jcy;. . &amp;Tcy;&amp;icy;&amp;pcy; &amp;pcy;&amp;rcy;&amp;ocy;&amp;iecy;&amp;kcy;&amp;tcy;&amp;acy;: &amp;icy;&amp;ncy;&amp;fcy;&amp;ocy;&amp;rcy;&amp;mcy;&amp;acy;&amp;tscy;&amp;icy;&amp;ocy;&amp;ncy;&amp;ncy;&amp;ocy;-&amp;pcy;&amp;rcy;&amp;acy;&amp;kcy;&amp;tcy;&amp;icy;&amp;kcy;&amp;ocy;-&amp;ocy;&amp;rcy;&amp;icy;&amp;iecy;&amp;ncy;&amp;tcy;&amp;icy;&amp;rcy;&amp;ocy;&amp;vcy;&amp;acy;&amp;ncy;&amp;ncy;&amp;ycy;&amp;j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22" t="52218" r="13127" b="16438"/>
          <a:stretch/>
        </p:blipFill>
        <p:spPr bwMode="auto">
          <a:xfrm>
            <a:off x="2311886" y="1772816"/>
            <a:ext cx="4980393" cy="1889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&amp;Kcy;&amp;acy;&amp;rcy;&amp;tcy;&amp;icy;&amp;n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308" y="0"/>
            <a:ext cx="2894140" cy="303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33b.ru &quot; &amp;Gcy;&amp;ocy;&amp;lcy;&amp;ucy;&amp;bcy;&amp;icy;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51336"/>
            <a:ext cx="9334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 descr="33b.ru &quot; &amp;Gcy;&amp;ocy;&amp;lcy;&amp;ucy;&amp;bcy;&amp;icy;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5017" y="1412776"/>
            <a:ext cx="9334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562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i="1" dirty="0" smtClean="0"/>
              <a:t>Учитель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Он учит решать нас любые задачи.</a:t>
            </a:r>
          </a:p>
          <a:p>
            <a:pPr algn="ctr">
              <a:buNone/>
            </a:pPr>
            <a:r>
              <a:rPr lang="ru-RU" dirty="0" smtClean="0"/>
              <a:t>Терпенье и знанья его велики.</a:t>
            </a:r>
          </a:p>
          <a:p>
            <a:pPr algn="ctr">
              <a:buNone/>
            </a:pPr>
            <a:r>
              <a:rPr lang="ru-RU" dirty="0" smtClean="0"/>
              <a:t>Хороший учитель – большая удача,</a:t>
            </a:r>
          </a:p>
          <a:p>
            <a:pPr algn="ctr">
              <a:buNone/>
            </a:pPr>
            <a:r>
              <a:rPr lang="ru-RU" dirty="0" smtClean="0"/>
              <a:t>Всю жизнь его помнят ученики.</a:t>
            </a:r>
          </a:p>
          <a:p>
            <a:pPr algn="ctr">
              <a:buNone/>
            </a:pPr>
            <a:r>
              <a:rPr lang="ru-RU" dirty="0" smtClean="0"/>
              <a:t>Шахтер и шофер, шахматист и штангист –</a:t>
            </a:r>
          </a:p>
          <a:p>
            <a:pPr algn="ctr">
              <a:buNone/>
            </a:pPr>
            <a:r>
              <a:rPr lang="ru-RU" dirty="0" smtClean="0"/>
              <a:t>Все в школе когда-то учились,</a:t>
            </a:r>
          </a:p>
          <a:p>
            <a:pPr algn="ctr">
              <a:buNone/>
            </a:pPr>
            <a:r>
              <a:rPr lang="ru-RU" dirty="0" smtClean="0"/>
              <a:t>И в классы бежали вприпрыжку они,</a:t>
            </a:r>
          </a:p>
          <a:p>
            <a:pPr algn="ctr">
              <a:buNone/>
            </a:pPr>
            <a:r>
              <a:rPr lang="ru-RU" dirty="0" smtClean="0"/>
              <a:t>И также контрольных страшились.</a:t>
            </a:r>
          </a:p>
          <a:p>
            <a:pPr algn="ctr">
              <a:buNone/>
            </a:pPr>
            <a:r>
              <a:rPr lang="ru-RU" dirty="0" smtClean="0"/>
              <a:t>Но школьные дни все быстрее бегут,</a:t>
            </a:r>
          </a:p>
          <a:p>
            <a:pPr algn="ctr">
              <a:buNone/>
            </a:pPr>
            <a:r>
              <a:rPr lang="ru-RU" dirty="0" smtClean="0"/>
              <a:t>И в прошлом учеба осталась…</a:t>
            </a:r>
          </a:p>
          <a:p>
            <a:pPr algn="ctr">
              <a:buNone/>
            </a:pPr>
            <a:r>
              <a:rPr lang="ru-RU" dirty="0" smtClean="0"/>
              <a:t>А в школу их дети сегодня идут –</a:t>
            </a:r>
          </a:p>
          <a:p>
            <a:pPr algn="ctr">
              <a:buNone/>
            </a:pPr>
            <a:r>
              <a:rPr lang="ru-RU" dirty="0" smtClean="0"/>
              <a:t>И все повторится сначала.</a:t>
            </a:r>
          </a:p>
          <a:p>
            <a:pPr algn="ctr">
              <a:buNone/>
            </a:pPr>
            <a:r>
              <a:rPr lang="ru-RU" b="1" i="1" dirty="0" smtClean="0"/>
              <a:t>Пословица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Не стыдно не знать, стыдно не учиться.</a:t>
            </a:r>
          </a:p>
          <a:p>
            <a:pPr algn="ctr">
              <a:buNone/>
            </a:pPr>
            <a:r>
              <a:rPr lang="ru-RU" dirty="0" smtClean="0"/>
              <a:t>Кто говорит, тот сеет; кто слушает – тот собирает.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61555" y="2967335"/>
            <a:ext cx="18473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281615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0066FF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66"/>
            <a:ext cx="850112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A50021"/>
                </a:solidFill>
                <a:latin typeface="Bookman Old Style" pitchFamily="18" charset="0"/>
                <a:cs typeface="Times New Roman" pitchFamily="18" charset="0"/>
              </a:rPr>
              <a:t>План реализации проекта проходит в три этапа:</a:t>
            </a:r>
          </a:p>
          <a:p>
            <a:pPr algn="ctr"/>
            <a:endParaRPr lang="ru-RU" sz="3200" b="1" i="1" dirty="0" smtClean="0">
              <a:solidFill>
                <a:srgbClr val="A50021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0" hangingPunct="0">
              <a:buFontTx/>
              <a:buChar char="•"/>
            </a:pPr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008000"/>
                </a:solidFill>
                <a:latin typeface="Bookman Old Style" pitchFamily="18" charset="0"/>
                <a:cs typeface="Times New Roman" pitchFamily="18" charset="0"/>
              </a:rPr>
              <a:t>Подготовительный этап - </a:t>
            </a:r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008000"/>
                </a:solidFill>
                <a:latin typeface="Bookman Old Style" pitchFamily="18" charset="0"/>
              </a:rPr>
              <a:t>«Круг проблем».</a:t>
            </a:r>
          </a:p>
          <a:p>
            <a:pPr algn="ctr" eaLnBrk="0" hangingPunct="0">
              <a:buFontTx/>
              <a:buChar char="•"/>
            </a:pPr>
            <a:endParaRPr lang="ru-RU" sz="3200" b="1" dirty="0" smtClean="0">
              <a:solidFill>
                <a:srgbClr val="006600"/>
              </a:solidFill>
              <a:latin typeface="Bookman Old Style" pitchFamily="18" charset="0"/>
            </a:endParaRPr>
          </a:p>
          <a:p>
            <a:pPr algn="ctr">
              <a:buFontTx/>
              <a:buChar char="•"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  <a:cs typeface="Times New Roman" pitchFamily="18" charset="0"/>
              </a:rPr>
              <a:t>Основной этап - </a:t>
            </a: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</a:rPr>
              <a:t>«Копилка идей» </a:t>
            </a: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  <a:cs typeface="Times New Roman" pitchFamily="18" charset="0"/>
              </a:rPr>
              <a:t>(реализация проекта).</a:t>
            </a:r>
          </a:p>
          <a:p>
            <a:pPr algn="ctr">
              <a:buFontTx/>
              <a:buChar char="•"/>
            </a:pPr>
            <a:endParaRPr lang="ru-RU" sz="3200" b="1" i="1" dirty="0" smtClean="0">
              <a:ln>
                <a:solidFill>
                  <a:srgbClr val="FFFF00"/>
                </a:solidFill>
              </a:ln>
              <a:solidFill>
                <a:srgbClr val="006600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</a:rPr>
              <a:t> </a:t>
            </a: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  <a:cs typeface="Times New Roman" pitchFamily="18" charset="0"/>
              </a:rPr>
              <a:t> Заключительный</a:t>
            </a:r>
            <a:r>
              <a:rPr lang="ru-RU" b="1" i="1" dirty="0" smtClean="0">
                <a:ln>
                  <a:solidFill>
                    <a:srgbClr val="FFFF00"/>
                  </a:solidFill>
                </a:ln>
                <a:solidFill>
                  <a:srgbClr val="006600"/>
                </a:solidFill>
                <a:latin typeface="Bookman Old Style" pitchFamily="18" charset="0"/>
                <a:cs typeface="Times New Roman" pitchFamily="18" charset="0"/>
              </a:rPr>
              <a:t>.</a:t>
            </a:r>
            <a:endParaRPr lang="ru-RU" b="1" i="1" dirty="0" smtClean="0">
              <a:ln>
                <a:solidFill>
                  <a:srgbClr val="FFFF00"/>
                </a:solidFill>
              </a:ln>
              <a:solidFill>
                <a:srgbClr val="006600"/>
              </a:solidFill>
              <a:latin typeface="Bookman Old Style" pitchFamily="18" charset="0"/>
            </a:endParaRPr>
          </a:p>
          <a:p>
            <a:pPr algn="ctr" eaLnBrk="0" hangingPunct="0">
              <a:buFontTx/>
              <a:buChar char="•"/>
            </a:pPr>
            <a:endParaRPr lang="ru-RU" b="1" dirty="0" smtClean="0">
              <a:solidFill>
                <a:srgbClr val="006600"/>
              </a:solidFill>
            </a:endParaRPr>
          </a:p>
          <a:p>
            <a:pPr algn="ctr" eaLnBrk="0" hangingPunct="0">
              <a:buFontTx/>
              <a:buChar char="•"/>
            </a:pPr>
            <a:endParaRPr lang="ru-RU" b="1" dirty="0" smtClean="0">
              <a:solidFill>
                <a:srgbClr val="006600"/>
              </a:solidFill>
            </a:endParaRPr>
          </a:p>
          <a:p>
            <a:pPr algn="ctr" eaLnBrk="0" hangingPunct="0">
              <a:buFontTx/>
              <a:buChar char="•"/>
            </a:pP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У </a:t>
            </a:r>
            <a:r>
              <a:rPr lang="ru-RU" dirty="0" smtClean="0"/>
              <a:t>старших дошкольников проходит активное освоение мира вещей, форм позитивного общения с людьми, формирование позиции школьника. Поэтому на первом этапе важно познакомить старших дошкольников с пространством школы, привлечь их внимание к современному оборудованию, сформировать первоначальное представление позиции школьника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3723" b="14894"/>
          <a:stretch>
            <a:fillRect/>
          </a:stretch>
        </p:blipFill>
        <p:spPr>
          <a:xfrm>
            <a:off x="214282" y="214290"/>
            <a:ext cx="4643470" cy="2857520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60" b="13156"/>
          <a:stretch>
            <a:fillRect/>
          </a:stretch>
        </p:blipFill>
        <p:spPr>
          <a:xfrm>
            <a:off x="4800066" y="3500438"/>
            <a:ext cx="3986776" cy="2643206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731" b="8638"/>
          <a:stretch>
            <a:fillRect/>
          </a:stretch>
        </p:blipFill>
        <p:spPr>
          <a:xfrm>
            <a:off x="569072" y="3683604"/>
            <a:ext cx="4288680" cy="2888668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67" r="6970" b="36091"/>
          <a:stretch/>
        </p:blipFill>
        <p:spPr>
          <a:xfrm>
            <a:off x="4429124" y="642918"/>
            <a:ext cx="442915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5148405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115328" cy="548324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/>
              <a:t> </a:t>
            </a:r>
            <a:r>
              <a:rPr lang="ru-RU" sz="1800" dirty="0" smtClean="0"/>
              <a:t>Э</a:t>
            </a:r>
            <a:r>
              <a:rPr lang="ru-RU" sz="1800" dirty="0" smtClean="0"/>
              <a:t>кскурсия </a:t>
            </a:r>
            <a:r>
              <a:rPr lang="ru-RU" sz="1800" dirty="0" smtClean="0"/>
              <a:t>для детей детского сада в начальную школу старшим воспитателем Потаповой Татьяной Николаевной и завучем школы </a:t>
            </a:r>
            <a:r>
              <a:rPr lang="ru-RU" sz="1800" dirty="0" err="1" smtClean="0"/>
              <a:t>Букреевой</a:t>
            </a:r>
            <a:r>
              <a:rPr lang="ru-RU" sz="1800" dirty="0" smtClean="0"/>
              <a:t> Натальей Евгеньевной. </a:t>
            </a:r>
            <a:r>
              <a:rPr lang="ru-RU" sz="1800" u="sng" dirty="0" smtClean="0"/>
              <a:t>Дети вместе с родителями и воспитателями</a:t>
            </a:r>
            <a:r>
              <a:rPr lang="ru-RU" sz="1800" dirty="0" smtClean="0"/>
              <a:t> посетили школу.</a:t>
            </a:r>
          </a:p>
          <a:p>
            <a:pPr algn="ctr">
              <a:buNone/>
            </a:pPr>
            <a:r>
              <a:rPr lang="ru-RU" sz="1800" dirty="0" smtClean="0"/>
              <a:t>Администрацией школы был организован очень теплый и радушный прием, а в роли экскурсовода выступала завуч </a:t>
            </a:r>
            <a:r>
              <a:rPr lang="ru-RU" sz="1800" dirty="0" err="1" smtClean="0"/>
              <a:t>Букреева</a:t>
            </a:r>
            <a:r>
              <a:rPr lang="ru-RU" sz="1800" dirty="0" smtClean="0"/>
              <a:t> Наталья Евгеньевна. Перед детьми открылся новый мир удивительной школьной жизни с ее длинными большими коридорами, светлыми уютными классами, приветливыми педагогами.</a:t>
            </a:r>
          </a:p>
          <a:p>
            <a:pPr algn="ctr">
              <a:buNone/>
            </a:pPr>
            <a:r>
              <a:rPr lang="ru-RU" sz="1800" dirty="0" smtClean="0"/>
              <a:t>Дети узнали, </a:t>
            </a:r>
            <a:r>
              <a:rPr lang="ru-RU" sz="1800" dirty="0" smtClean="0"/>
              <a:t>что </a:t>
            </a:r>
            <a:r>
              <a:rPr lang="ru-RU" sz="1800" dirty="0" smtClean="0"/>
              <a:t>в уютном </a:t>
            </a:r>
            <a:r>
              <a:rPr lang="ru-RU" sz="1800" dirty="0" smtClean="0"/>
              <a:t>зале проводятся занятия музыки, театральная деятельность и различные выступления, праздники. Воспитанники детского сада посетили учебные классы.</a:t>
            </a:r>
          </a:p>
          <a:p>
            <a:pPr algn="ctr">
              <a:buNone/>
            </a:pPr>
            <a:r>
              <a:rPr lang="ru-RU" sz="1800" dirty="0" smtClean="0"/>
              <a:t>Дети с огромным удовольствием посидели за школьными партами, познакомились с работой интерактивной доски. Дети посетили класс информатики, школьную библиотеку, гардеробную, медицинский кабинет, и конечно же зашли в просторную школьную столовую, где Наталья Евгеньевна познакомила детей с правилами размещения школьников, что у каждого класса свой стол.</a:t>
            </a:r>
          </a:p>
          <a:p>
            <a:pPr algn="ctr">
              <a:buNone/>
            </a:pPr>
            <a:r>
              <a:rPr lang="ru-RU" sz="1800" dirty="0" smtClean="0"/>
              <a:t>На уроке воспитанники посетили 4 класс </a:t>
            </a:r>
            <a:r>
              <a:rPr lang="ru-RU" sz="1800" i="1" dirty="0" smtClean="0"/>
              <a:t>(Рязанова Алёна Владимировна)</a:t>
            </a:r>
            <a:r>
              <a:rPr lang="ru-RU" sz="1800" dirty="0" smtClean="0"/>
              <a:t>, 2 класс </a:t>
            </a:r>
            <a:r>
              <a:rPr lang="ru-RU" sz="1800" i="1" dirty="0" smtClean="0"/>
              <a:t>(Пискун Татьяна Геннадьевна)</a:t>
            </a:r>
            <a:r>
              <a:rPr lang="ru-RU" sz="1800" dirty="0" smtClean="0"/>
              <a:t>. Воспитанники увидели наглядно, какие школьные принадлежности на </a:t>
            </a:r>
            <a:r>
              <a:rPr lang="ru-RU" sz="1800" dirty="0" smtClean="0"/>
              <a:t>партах</a:t>
            </a:r>
            <a:r>
              <a:rPr lang="ru-RU" sz="1800" dirty="0" smtClean="0"/>
              <a:t> </a:t>
            </a:r>
            <a:r>
              <a:rPr lang="ru-RU" sz="1800" dirty="0" smtClean="0"/>
              <a:t>и познакомились с профессией учитель. </a:t>
            </a: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</TotalTime>
  <Words>633</Words>
  <Application>Microsoft Office PowerPoint</Application>
  <PresentationFormat>Экран (4:3)</PresentationFormat>
  <Paragraphs>87</Paragraphs>
  <Slides>44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Тема Office</vt:lpstr>
      <vt:lpstr>2_Тема Office</vt:lpstr>
      <vt:lpstr>5_Тема Office</vt:lpstr>
      <vt:lpstr>6_Тема Office</vt:lpstr>
      <vt:lpstr>7_Тема Office</vt:lpstr>
      <vt:lpstr>Документ</vt:lpstr>
      <vt:lpstr>Слайд 1</vt:lpstr>
      <vt:lpstr>Цель проекта - изучить профессию учителя; повысить интерес к школе и сформировать у детей дошкольного возраста положительное отношение к предстоящему обучению, подготовить к принятию новой социальной позиции «школьника», повысить грамотность и компетенцию родителей по вопросу подготовки детей к школе. </vt:lpstr>
      <vt:lpstr>Социальные партнёры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Таня Кирилл</dc:creator>
  <cp:lastModifiedBy>User</cp:lastModifiedBy>
  <cp:revision>114</cp:revision>
  <dcterms:created xsi:type="dcterms:W3CDTF">2015-04-20T18:05:33Z</dcterms:created>
  <dcterms:modified xsi:type="dcterms:W3CDTF">2021-10-11T10:51:52Z</dcterms:modified>
</cp:coreProperties>
</file>