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1"/>
  </p:notesMasterIdLst>
  <p:sldIdLst>
    <p:sldId id="257" r:id="rId2"/>
    <p:sldId id="259" r:id="rId3"/>
    <p:sldId id="261" r:id="rId4"/>
    <p:sldId id="263" r:id="rId5"/>
    <p:sldId id="281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8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D4AA-E4A3-4F34-B5B2-C8285F04142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C76D29-C994-4719-AC90-2ADF50BCF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Экология городов России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5373216"/>
            <a:ext cx="3008313" cy="86409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Ткачук Н.Г.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Вадим\Desktop\Экология\2021-2022\город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139952" y="404664"/>
            <a:ext cx="4625975" cy="3083983"/>
          </a:xfrm>
          <a:prstGeom prst="rect">
            <a:avLst/>
          </a:prstGeom>
          <a:noFill/>
        </p:spPr>
      </p:pic>
      <p:pic>
        <p:nvPicPr>
          <p:cNvPr id="1028" name="Picture 4" descr="C:\Users\Вадим\Desktop\Экология\2021-2022\город 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636912"/>
            <a:ext cx="4968552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85169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Липецк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4114800" cy="469106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Главные причины проблем: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cs typeface="Times New Roman" pitchFamily="18" charset="0"/>
              </a:rPr>
              <a:t>предприятия черной металлургии;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cs typeface="Times New Roman" pitchFamily="18" charset="0"/>
              </a:rPr>
              <a:t>это мощный транспортный узел, расположенный между двумя трассами федерального значения, а также центр разветвленной сети железнодорожного сообщения.</a:t>
            </a:r>
          </a:p>
          <a:p>
            <a:endParaRPr lang="ru-RU" sz="2000" dirty="0" smtClean="0">
              <a:cs typeface="Times New Roman" pitchFamily="18" charset="0"/>
            </a:endParaRPr>
          </a:p>
          <a:p>
            <a:r>
              <a:rPr lang="ru-RU" sz="2000" b="1" dirty="0" smtClean="0">
                <a:cs typeface="Times New Roman" pitchFamily="18" charset="0"/>
              </a:rPr>
              <a:t>Решение:</a:t>
            </a:r>
            <a:r>
              <a:rPr lang="ru-RU" sz="2000" dirty="0" smtClean="0">
                <a:cs typeface="Times New Roman" pitchFamily="18" charset="0"/>
              </a:rPr>
              <a:t> участие в программе «Чистый воздух»</a:t>
            </a:r>
          </a:p>
          <a:p>
            <a:r>
              <a:rPr lang="ru-RU" sz="2000" b="1" dirty="0" smtClean="0">
                <a:cs typeface="Times New Roman" pitchFamily="18" charset="0"/>
              </a:rPr>
              <a:t>Результат:</a:t>
            </a:r>
            <a:r>
              <a:rPr lang="ru-RU" sz="2000" dirty="0" smtClean="0">
                <a:cs typeface="Times New Roman" pitchFamily="18" charset="0"/>
              </a:rPr>
              <a:t> за последние 17 лет индекс загрязненности воздуха упал практически в 10 раз (с 25 всего до 2,6 баллов)!</a:t>
            </a:r>
            <a:endParaRPr lang="ru-RU" sz="2000" dirty="0">
              <a:cs typeface="Times New Roman" pitchFamily="18" charset="0"/>
            </a:endParaRPr>
          </a:p>
        </p:txBody>
      </p:sp>
      <p:pic>
        <p:nvPicPr>
          <p:cNvPr id="6146" name="Picture 2" descr="C:\Users\Вадим\Desktop\Экология\2021-2022\липец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27984" y="2060849"/>
            <a:ext cx="4548685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85169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Череповец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682752" cy="469106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Причины загрязнения воздуха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здесь расположен второй по величине сталелитейный комбинат в стране,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действуют еще два индустриальных завода, категория экологической опасности которых наивысшая, первая,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еще около 300 заводов.</a:t>
            </a:r>
          </a:p>
          <a:p>
            <a:pPr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 городе на втором месте по числу заболеваний находится  рак легких.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Вадим\Desktop\Экология\2021-2022\череповец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27984" y="1916832"/>
            <a:ext cx="4443641" cy="3992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Красноярск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98776" cy="46910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+mj-lt"/>
                <a:cs typeface="Times New Roman" pitchFamily="18" charset="0"/>
              </a:rPr>
              <a:t>«Черное небо» </a:t>
            </a:r>
            <a:r>
              <a:rPr lang="ru-RU" sz="2000" dirty="0" smtClean="0">
                <a:latin typeface="+mj-lt"/>
                <a:cs typeface="Times New Roman" pitchFamily="18" charset="0"/>
              </a:rPr>
              <a:t>над городом </a:t>
            </a:r>
            <a:r>
              <a:rPr lang="ru-RU" sz="2000" dirty="0" smtClean="0">
                <a:latin typeface="+mj-lt"/>
                <a:cs typeface="Times New Roman" pitchFamily="18" charset="0"/>
              </a:rPr>
              <a:t>– явление, которое возникает</a:t>
            </a:r>
            <a:r>
              <a:rPr lang="ru-RU" sz="2000" dirty="0" smtClean="0">
                <a:latin typeface="+mj-lt"/>
                <a:cs typeface="Times New Roman" pitchFamily="18" charset="0"/>
              </a:rPr>
              <a:t>, когда стоит сухая безветренная погода, в воздухе повисает мелкодисперсная пыль, разбавленная автомобильными выхлопами и вредными выбросами от многочисленных промышленных предприятий города  (большинство которых было основано еще в 50-х годах, когда об экологии не задумывались).</a:t>
            </a:r>
            <a:endParaRPr lang="ru-RU" sz="2000" dirty="0">
              <a:latin typeface="+mj-lt"/>
              <a:cs typeface="Times New Roman" pitchFamily="18" charset="0"/>
            </a:endParaRPr>
          </a:p>
        </p:txBody>
      </p:sp>
      <p:pic>
        <p:nvPicPr>
          <p:cNvPr id="8194" name="Picture 2" descr="C:\Users\Вадим\Desktop\Экология\2021-2022\красноярс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55976" y="1844824"/>
            <a:ext cx="4530861" cy="3992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Омск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682752" cy="469106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 smtClean="0">
                <a:latin typeface="+mj-lt"/>
                <a:cs typeface="Times New Roman" pitchFamily="18" charset="0"/>
              </a:rPr>
              <a:t>За весь прошлый год прокуратурой Омска было зафиксировано более </a:t>
            </a:r>
            <a:r>
              <a:rPr lang="ru-RU" sz="2000" b="1" dirty="0" smtClean="0">
                <a:latin typeface="+mj-lt"/>
                <a:cs typeface="Times New Roman" pitchFamily="18" charset="0"/>
              </a:rPr>
              <a:t>700 нарушений </a:t>
            </a:r>
            <a:r>
              <a:rPr lang="ru-RU" sz="2000" dirty="0" smtClean="0">
                <a:latin typeface="+mj-lt"/>
                <a:cs typeface="Times New Roman" pitchFamily="18" charset="0"/>
              </a:rPr>
              <a:t>закона о загрязнении воздуха.</a:t>
            </a:r>
          </a:p>
          <a:p>
            <a:pPr algn="just"/>
            <a:r>
              <a:rPr lang="ru-RU" sz="2000" dirty="0" smtClean="0">
                <a:latin typeface="+mj-lt"/>
                <a:cs typeface="Times New Roman" pitchFamily="18" charset="0"/>
              </a:rPr>
              <a:t>Предприятия осуществляли </a:t>
            </a:r>
            <a:r>
              <a:rPr lang="ru-RU" sz="2000" b="1" dirty="0" smtClean="0">
                <a:latin typeface="+mj-lt"/>
                <a:cs typeface="Times New Roman" pitchFamily="18" charset="0"/>
              </a:rPr>
              <a:t>несанкционированные выбросы </a:t>
            </a:r>
            <a:r>
              <a:rPr lang="ru-RU" sz="2000" dirty="0" smtClean="0">
                <a:latin typeface="+mj-lt"/>
                <a:cs typeface="Times New Roman" pitchFamily="18" charset="0"/>
              </a:rPr>
              <a:t>или не стояли на учете как потенциальные источники загрязнения.</a:t>
            </a:r>
          </a:p>
          <a:p>
            <a:pPr algn="just"/>
            <a:r>
              <a:rPr lang="ru-RU" sz="2000" b="1" dirty="0" smtClean="0">
                <a:latin typeface="+mj-lt"/>
                <a:cs typeface="Times New Roman" pitchFamily="18" charset="0"/>
              </a:rPr>
              <a:t>Недобросовестное отношение предприятий к  требованиям </a:t>
            </a:r>
            <a:r>
              <a:rPr lang="ru-RU" sz="2000" dirty="0" smtClean="0">
                <a:latin typeface="+mj-lt"/>
                <a:cs typeface="Times New Roman" pitchFamily="18" charset="0"/>
              </a:rPr>
              <a:t>по снижению числа выбросов в случае неблагоприятных погодных условий.</a:t>
            </a:r>
            <a:endParaRPr lang="ru-RU" sz="2000" dirty="0">
              <a:latin typeface="+mj-lt"/>
              <a:cs typeface="Times New Roman" pitchFamily="18" charset="0"/>
            </a:endParaRPr>
          </a:p>
        </p:txBody>
      </p:sp>
      <p:pic>
        <p:nvPicPr>
          <p:cNvPr id="9218" name="Picture 2" descr="C:\Users\Вадим\Desktop\Экология\2021-2022\омс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11960" y="1700808"/>
            <a:ext cx="4355976" cy="384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Норильск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754760" cy="4691063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Зона экологического бедствия: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конце мая из бака с дизельным топливом на ТЭЦ вылилось в окружающую среду около 21 тыс. тонн дизельного топлива;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гигантском количестве выброса от металлургических предприятий, ТЭЦ, автотранспорта, частных котельных и печного отопления;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год выброшено в атмосферу около 1,7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тонн.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Вадим\Desktop\Экология\2021-2022\норильс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55976" y="1484784"/>
            <a:ext cx="3964434" cy="3992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322712" cy="5636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Новокузнецк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39552" y="836712"/>
            <a:ext cx="4248472" cy="519511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Главные загрязнители: 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 промышленные предприятия,  специализирующихся на металлургии, машиностроении, добыче угля и энергетике.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Действия: 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контроля за деятельностью основных четырех «загрязнителей»;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автобусов и троллейбусов на природном газе.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Результат: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по сравнению с 2021 годом удалось снизить число выбросов всего на 8%. Планируется, что к 2024 году благодаря программе «Чистый воздух» получится улучшить качество воздуха еще на 12%</a:t>
            </a:r>
          </a:p>
          <a:p>
            <a:endParaRPr lang="ru-RU" sz="2000" dirty="0"/>
          </a:p>
        </p:txBody>
      </p:sp>
      <p:pic>
        <p:nvPicPr>
          <p:cNvPr id="11266" name="Picture 2" descr="C:\Users\Вадим\Desktop\Экология\2021-2022\новокузнец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0" y="1772816"/>
            <a:ext cx="4145288" cy="3992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14800" cy="77968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Магнитогорск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196752"/>
            <a:ext cx="4618856" cy="492941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Причины загрязнения: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Магнитогорский </a:t>
            </a:r>
            <a:r>
              <a:rPr lang="ru-RU" sz="2000" dirty="0" err="1" smtClean="0">
                <a:latin typeface="+mj-lt"/>
                <a:cs typeface="Times New Roman" pitchFamily="18" charset="0"/>
              </a:rPr>
              <a:t>меткомбинат</a:t>
            </a:r>
            <a:r>
              <a:rPr lang="ru-RU" sz="2000" dirty="0" smtClean="0">
                <a:latin typeface="+mj-lt"/>
                <a:cs typeface="Times New Roman" pitchFamily="18" charset="0"/>
              </a:rPr>
              <a:t>;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плохая циркуляция воздуха из-за географического положения города.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Действия: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 Магнитогорский </a:t>
            </a:r>
            <a:r>
              <a:rPr lang="ru-RU" sz="2000" dirty="0" err="1" smtClean="0">
                <a:latin typeface="+mj-lt"/>
                <a:cs typeface="Times New Roman" pitchFamily="18" charset="0"/>
              </a:rPr>
              <a:t>меткомбинат</a:t>
            </a:r>
            <a:r>
              <a:rPr lang="ru-RU" sz="2000" dirty="0" smtClean="0">
                <a:latin typeface="+mj-lt"/>
                <a:cs typeface="Times New Roman" pitchFamily="18" charset="0"/>
              </a:rPr>
              <a:t>, постепенно переходит на новое оборудование, соответствующее последним экологическим стандартам.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Результат: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экологи присвоили воздуху Магнитогорска просто «высокий» уровень загрязнения, тогда как все предыдущие годы он был «очень высокий».</a:t>
            </a:r>
          </a:p>
          <a:p>
            <a:endParaRPr lang="ru-RU" sz="2000" dirty="0"/>
          </a:p>
        </p:txBody>
      </p:sp>
      <p:pic>
        <p:nvPicPr>
          <p:cNvPr id="12290" name="Picture 2" descr="C:\Users\Вадим\Desktop\Экология\2021-2022\магнитогорс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16016" y="1700808"/>
            <a:ext cx="4139952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3672408" cy="70767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Нижний Тагил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052736"/>
            <a:ext cx="3466728" cy="507342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 </a:t>
            </a:r>
            <a:r>
              <a:rPr lang="ru-RU" sz="1900" dirty="0" smtClean="0">
                <a:cs typeface="Times New Roman" pitchFamily="18" charset="0"/>
              </a:rPr>
              <a:t>В советские времена, когда было построено </a:t>
            </a:r>
            <a:r>
              <a:rPr lang="ru-RU" sz="2100" dirty="0" smtClean="0">
                <a:cs typeface="Times New Roman" pitchFamily="18" charset="0"/>
              </a:rPr>
              <a:t>подавляющее</a:t>
            </a:r>
            <a:r>
              <a:rPr lang="ru-RU" sz="1900" dirty="0" smtClean="0">
                <a:cs typeface="Times New Roman" pitchFamily="18" charset="0"/>
              </a:rPr>
              <a:t> большинство «тяжелых» местных предприятий, об экологии не слишком пеклись, так что ежегодно в воздух выбрасывалось огромное количество пыли и вредных выбросов.</a:t>
            </a:r>
          </a:p>
          <a:p>
            <a:r>
              <a:rPr lang="ru-RU" sz="1900" dirty="0" smtClean="0">
                <a:cs typeface="Times New Roman" pitchFamily="18" charset="0"/>
              </a:rPr>
              <a:t>Приезжих удивляют как разноцветные полосы в небе, так и цветной слоистый снег.</a:t>
            </a:r>
          </a:p>
          <a:p>
            <a:r>
              <a:rPr lang="ru-RU" sz="1900" dirty="0" smtClean="0">
                <a:cs typeface="Times New Roman" pitchFamily="18" charset="0"/>
              </a:rPr>
              <a:t>Уменьшению числа выбросов способствовало закрытие нескольких «тяжелых» предприятий в начале 2000-х годов. </a:t>
            </a:r>
          </a:p>
          <a:p>
            <a:r>
              <a:rPr lang="ru-RU" sz="1900" b="1" dirty="0" smtClean="0">
                <a:cs typeface="Times New Roman" pitchFamily="18" charset="0"/>
              </a:rPr>
              <a:t>Решение:</a:t>
            </a:r>
            <a:r>
              <a:rPr lang="ru-RU" sz="1900" dirty="0" smtClean="0">
                <a:cs typeface="Times New Roman" pitchFamily="18" charset="0"/>
              </a:rPr>
              <a:t> участие в программе «Чистый воздух».</a:t>
            </a:r>
            <a:endParaRPr lang="ru-RU" sz="1900" dirty="0">
              <a:cs typeface="Times New Roman" pitchFamily="18" charset="0"/>
            </a:endParaRPr>
          </a:p>
        </p:txBody>
      </p:sp>
      <p:pic>
        <p:nvPicPr>
          <p:cNvPr id="13314" name="Picture 2" descr="C:\Users\Вадим\Desktop\Экология\2021-2022\нижнийй тагил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51920" y="1844824"/>
            <a:ext cx="5048275" cy="3992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Челябинск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67544" y="1484784"/>
            <a:ext cx="3538736" cy="4691063"/>
          </a:xfrm>
        </p:spPr>
        <p:txBody>
          <a:bodyPr>
            <a:normAutofit fontScale="92500" lnSpcReduction="10000"/>
          </a:bodyPr>
          <a:lstStyle/>
          <a:p>
            <a:r>
              <a:rPr lang="ru-RU" sz="2200" b="1" dirty="0" smtClean="0">
                <a:cs typeface="Times New Roman" pitchFamily="18" charset="0"/>
              </a:rPr>
              <a:t>Главные причины проблем</a:t>
            </a:r>
            <a:r>
              <a:rPr lang="ru-RU" sz="2200" dirty="0" smtClean="0"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 smtClean="0">
                <a:cs typeface="Times New Roman" pitchFamily="18" charset="0"/>
              </a:rPr>
              <a:t>предприятия машиностроения и металлургии;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 smtClean="0">
                <a:cs typeface="Times New Roman" pitchFamily="18" charset="0"/>
              </a:rPr>
              <a:t>метеоусловия ( слабое движение воздуха);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 smtClean="0">
                <a:cs typeface="Times New Roman" pitchFamily="18" charset="0"/>
              </a:rPr>
              <a:t>плохая работа коммунальных служб;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 smtClean="0">
                <a:cs typeface="Times New Roman" pitchFamily="18" charset="0"/>
              </a:rPr>
              <a:t>отсутствие ливневой канализации в новых районах города;</a:t>
            </a:r>
          </a:p>
          <a:p>
            <a:pPr>
              <a:buFont typeface="Wingdings" pitchFamily="2" charset="2"/>
              <a:buChar char="§"/>
            </a:pPr>
            <a:r>
              <a:rPr lang="ru-RU" sz="2200" dirty="0" smtClean="0">
                <a:cs typeface="Times New Roman" pitchFamily="18" charset="0"/>
              </a:rPr>
              <a:t>городская свалка в черте города.</a:t>
            </a:r>
          </a:p>
          <a:p>
            <a:endParaRPr lang="ru-RU" sz="2200" dirty="0" smtClean="0">
              <a:cs typeface="Times New Roman" pitchFamily="18" charset="0"/>
            </a:endParaRPr>
          </a:p>
          <a:p>
            <a:r>
              <a:rPr lang="ru-RU" sz="2200" b="1" dirty="0" smtClean="0">
                <a:cs typeface="Times New Roman" pitchFamily="18" charset="0"/>
              </a:rPr>
              <a:t>Действия</a:t>
            </a:r>
            <a:r>
              <a:rPr lang="ru-RU" sz="2200" dirty="0" smtClean="0">
                <a:cs typeface="Times New Roman" pitchFamily="18" charset="0"/>
              </a:rPr>
              <a:t>: </a:t>
            </a:r>
          </a:p>
          <a:p>
            <a:r>
              <a:rPr lang="ru-RU" sz="2200" dirty="0" smtClean="0">
                <a:cs typeface="Times New Roman" pitchFamily="18" charset="0"/>
              </a:rPr>
              <a:t>«пятилетка благоустройства»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4338" name="Picture 2" descr="C:\Users\Вадим\Desktop\Экология\2021-2022\челябинс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23928" y="1772816"/>
            <a:ext cx="4976267" cy="3992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Национальный проект «Чистый воздух» характеризуется следующим: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sz="3100" dirty="0" smtClean="0"/>
              <a:t>Действует в течение 5 лет – с 2019 по 2024 год;</a:t>
            </a:r>
          </a:p>
          <a:p>
            <a:r>
              <a:rPr lang="ru-RU" sz="3100" dirty="0" smtClean="0"/>
              <a:t>За этот период планируется снизить совокупный объем выбросов на 22%;</a:t>
            </a:r>
          </a:p>
          <a:p>
            <a:r>
              <a:rPr lang="ru-RU" sz="3100" dirty="0" smtClean="0"/>
              <a:t>На финансирование проекта запланировано 577 </a:t>
            </a:r>
            <a:r>
              <a:rPr lang="ru-RU" sz="3100" dirty="0" err="1" smtClean="0"/>
              <a:t>млрд</a:t>
            </a:r>
            <a:r>
              <a:rPr lang="ru-RU" sz="3100" dirty="0" smtClean="0"/>
              <a:t> р.;</a:t>
            </a:r>
          </a:p>
          <a:p>
            <a:r>
              <a:rPr lang="ru-RU" sz="3100" dirty="0" smtClean="0"/>
              <a:t>По итогу из 12 городов с высоким и очень высоким уровнем загрязнения атмосферного воздуха все должны выйти из этой категории.</a:t>
            </a:r>
          </a:p>
          <a:p>
            <a:r>
              <a:rPr lang="ru-RU" sz="3100" dirty="0" smtClean="0"/>
              <a:t>Наибольшие показатели планируется достичь на последних двух годах действия проекта. Положительный эффект достигается за счет суммарного эффекта от всех мероприятий, которые будут проводится в течение 2019-2024 годов.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528" y="-1328575"/>
            <a:ext cx="78867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7300" y="476672"/>
            <a:ext cx="7347148" cy="309634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cs typeface="Times New Roman" pitchFamily="18" charset="0"/>
              </a:rPr>
              <a:t>Рост величины и численности населения укрупняет экологические проблемы городов.</a:t>
            </a:r>
          </a:p>
          <a:p>
            <a:r>
              <a:rPr lang="ru-RU" dirty="0" smtClean="0">
                <a:cs typeface="Times New Roman" pitchFamily="18" charset="0"/>
              </a:rPr>
              <a:t>Ситуация становится тяжелее, под влиянием научно-технической революции и ускоренного развития промышленности. В городах превышены допустимые значения вредных веществ, что разрушает экологию, несет вред человеческому здоровью.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21687"/>
            <a:ext cx="4464496" cy="3143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501008"/>
            <a:ext cx="3312368" cy="2836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84103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900954"/>
            <a:ext cx="1080120" cy="4545107"/>
          </a:xfrm>
        </p:spPr>
        <p:txBody>
          <a:bodyPr vert="vert270">
            <a:normAutofit fontScale="90000"/>
          </a:bodyPr>
          <a:lstStyle/>
          <a:p>
            <a:pPr algn="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Экологические проблемы города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228601"/>
            <a:ext cx="6217568" cy="644475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Деградация природы</a:t>
            </a:r>
            <a:r>
              <a:rPr lang="ru-RU" sz="1400" dirty="0"/>
              <a:t>. </a:t>
            </a:r>
            <a:r>
              <a:rPr lang="ru-RU" sz="1600" dirty="0"/>
              <a:t>Флора и фауна гибнет, их сменяет однообразная «городская» среда. Разновидность растений, количество «зеленых» местностей снижается. </a:t>
            </a:r>
            <a:endParaRPr lang="ru-RU" sz="1600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Изменение 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рельефа</a:t>
            </a:r>
            <a:r>
              <a:rPr lang="ru-RU" sz="1400" dirty="0"/>
              <a:t>. </a:t>
            </a:r>
            <a:r>
              <a:rPr lang="ru-RU" sz="1600" dirty="0"/>
              <a:t>Это происходит из-за серьезного давления на литосферу, территории становятся пустынными, непригодными для флоры и фауны</a:t>
            </a:r>
            <a:r>
              <a:rPr lang="ru-RU" sz="1600" dirty="0" smtClean="0"/>
              <a:t>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800" b="1" u="sng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Загрязнение воздуха</a:t>
            </a:r>
            <a:r>
              <a:rPr lang="ru-RU" sz="1400" dirty="0"/>
              <a:t>. </a:t>
            </a:r>
            <a:r>
              <a:rPr lang="ru-RU" sz="1600" dirty="0" smtClean="0"/>
              <a:t>Запыленность </a:t>
            </a:r>
            <a:r>
              <a:rPr lang="ru-RU" sz="1600" dirty="0"/>
              <a:t>воздуха, кислотные дожди влияют на человеческое здоровье и окружающую среду. Растения способны перерабатывать углекислый газ, но из-за массовой вырубки лесов их становится меньше</a:t>
            </a:r>
            <a:r>
              <a:rPr lang="ru-RU" sz="1600" dirty="0" smtClean="0"/>
              <a:t>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dirty="0" smtClean="0"/>
              <a:t> 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Нарушение процесса водоснабжения</a:t>
            </a:r>
            <a:r>
              <a:rPr lang="ru-RU" sz="1400" dirty="0"/>
              <a:t>. </a:t>
            </a:r>
            <a:r>
              <a:rPr lang="ru-RU" sz="1400" dirty="0" smtClean="0"/>
              <a:t>Страдают подземные воды, реки, озера, Мировой океан. Такие загрязнения приведут к острому дефициту питьевой воды и станут причиной гибели сотен тысяч людей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Бытовые 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отходы</a:t>
            </a:r>
            <a:r>
              <a:rPr lang="ru-RU" sz="1400" dirty="0"/>
              <a:t>. </a:t>
            </a:r>
            <a:r>
              <a:rPr lang="ru-RU" sz="1600" dirty="0"/>
              <a:t>Мусор загрязняет почву, воду и воздух. </a:t>
            </a:r>
            <a:r>
              <a:rPr lang="ru-RU" sz="1600" dirty="0" smtClean="0"/>
              <a:t>Процесс разложения некоторых его видов требует сотни лет. </a:t>
            </a:r>
            <a:endParaRPr lang="ru-RU" sz="1600" dirty="0"/>
          </a:p>
        </p:txBody>
      </p:sp>
      <p:sp>
        <p:nvSpPr>
          <p:cNvPr id="7" name="Стрелка влево 6"/>
          <p:cNvSpPr/>
          <p:nvPr/>
        </p:nvSpPr>
        <p:spPr>
          <a:xfrm flipH="1">
            <a:off x="1691680" y="2780928"/>
            <a:ext cx="975415" cy="61367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608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232" y="255495"/>
            <a:ext cx="7514035" cy="1344705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Решение экологических проблем города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81282" y="2272553"/>
            <a:ext cx="3872989" cy="407001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Формирование экологической культуры</a:t>
            </a:r>
          </a:p>
          <a:p>
            <a:pPr algn="just"/>
            <a:r>
              <a:rPr lang="ru-RU" sz="2000" dirty="0" smtClean="0"/>
              <a:t>Важнейшим аспектом деятельности по формированию экологической культуры является активное участие широких слоёв населения, общественных организаций и объединений в реализации природоохранных программ и проектов</a:t>
            </a:r>
            <a:endParaRPr lang="ru-RU" sz="20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1994235" y="1237131"/>
            <a:ext cx="345554" cy="535686"/>
          </a:xfrm>
          <a:prstGeom prst="downArrow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804248" y="1268761"/>
            <a:ext cx="432048" cy="504055"/>
          </a:xfrm>
          <a:prstGeom prst="downArrow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08828" y="1547608"/>
            <a:ext cx="1867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043608" y="1988840"/>
            <a:ext cx="3482678" cy="46856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 smtClean="0"/>
              <a:t>перепланировка структуры городов и расположения зданий;</a:t>
            </a:r>
          </a:p>
          <a:p>
            <a:pPr algn="just"/>
            <a:r>
              <a:rPr lang="ru-RU" sz="2000" dirty="0" smtClean="0"/>
              <a:t>оптимизация расположения строящихся автодорог;</a:t>
            </a:r>
          </a:p>
          <a:p>
            <a:pPr algn="just"/>
            <a:r>
              <a:rPr lang="ru-RU" sz="2000" dirty="0" smtClean="0"/>
              <a:t>переход на экологически безопасное топливо;</a:t>
            </a:r>
          </a:p>
          <a:p>
            <a:pPr algn="just"/>
            <a:r>
              <a:rPr lang="ru-RU" sz="2000" dirty="0" smtClean="0"/>
              <a:t>более совершенные способы очистки вод и переработки отходов;</a:t>
            </a:r>
          </a:p>
          <a:p>
            <a:pPr algn="just"/>
            <a:r>
              <a:rPr lang="ru-RU" sz="2000" dirty="0" smtClean="0"/>
              <a:t> ужесточение системы штрафов за выбросы в воду или атмосферу.</a:t>
            </a:r>
          </a:p>
        </p:txBody>
      </p:sp>
    </p:spTree>
    <p:extLst>
      <p:ext uri="{BB962C8B-B14F-4D97-AF65-F5344CB8AC3E}">
        <p14:creationId xmlns="" xmlns:p14="http://schemas.microsoft.com/office/powerpoint/2010/main" val="63323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Федеральный проект «Чистый воздух» национального проекта «Экология»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780928"/>
            <a:ext cx="4038600" cy="3345235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Основная задача </a:t>
            </a:r>
            <a:r>
              <a:rPr lang="ru-RU" dirty="0" smtClean="0"/>
              <a:t>проекта – до 2024 года снизить выбросы в атмосферу на 22% от текущих на 2019 год показателей.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32856"/>
            <a:ext cx="4038600" cy="3993307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В проект включены следующие города: </a:t>
            </a:r>
            <a:r>
              <a:rPr lang="ru-RU" i="1" dirty="0" smtClean="0"/>
              <a:t>Братск, Красноярск, Липецк, Магнитогорск, Медногорск, Нижний Тагил, Новокузнецк, Норильск, Омск, Челябинск, Череповец и Чита.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Самые «грязные» города России (2021 год)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Вадим\Desktop\Экология\2021-2022\город 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86124" y="1447800"/>
            <a:ext cx="7197301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3312368" cy="70767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Медногорск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610744" cy="4691063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cs typeface="Times New Roman" pitchFamily="18" charset="0"/>
              </a:rPr>
              <a:t>Вырос вокруг медно-колчеданного месторождения, на котором в 30-е годы был возведен </a:t>
            </a:r>
            <a:r>
              <a:rPr lang="ru-RU" sz="1900" b="1" dirty="0" smtClean="0">
                <a:cs typeface="Times New Roman" pitchFamily="18" charset="0"/>
              </a:rPr>
              <a:t>медно-серный комбинат.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900" dirty="0" smtClean="0">
                <a:cs typeface="Times New Roman" pitchFamily="18" charset="0"/>
              </a:rPr>
              <a:t>В городе есть еще один крупный завод, оставшийся еще с советских времен – «</a:t>
            </a:r>
            <a:r>
              <a:rPr lang="ru-RU" sz="1900" b="1" dirty="0" err="1" smtClean="0">
                <a:cs typeface="Times New Roman" pitchFamily="18" charset="0"/>
              </a:rPr>
              <a:t>Уралэлектро</a:t>
            </a:r>
            <a:r>
              <a:rPr lang="ru-RU" sz="1900" b="1" dirty="0" smtClean="0">
                <a:cs typeface="Times New Roman" pitchFamily="18" charset="0"/>
              </a:rPr>
              <a:t>»</a:t>
            </a:r>
            <a:r>
              <a:rPr lang="ru-RU" sz="1900" dirty="0" smtClean="0">
                <a:cs typeface="Times New Roman" pitchFamily="18" charset="0"/>
              </a:rPr>
              <a:t>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900" dirty="0" smtClean="0">
                <a:cs typeface="Times New Roman" pitchFamily="18" charset="0"/>
              </a:rPr>
              <a:t>Главная проблема - «промышленный» воздух.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900" dirty="0" smtClean="0">
                <a:cs typeface="Times New Roman" pitchFamily="18" charset="0"/>
              </a:rPr>
              <a:t>В карьер рудника за полвека натекла вода, которая окрасилась в ядовито-зеленый цвет и начала просачиваться в грунтовые воды, постепенно их отравляя.</a:t>
            </a:r>
            <a:endParaRPr lang="ru-RU" sz="1900" dirty="0">
              <a:cs typeface="Times New Roman" pitchFamily="18" charset="0"/>
            </a:endParaRPr>
          </a:p>
        </p:txBody>
      </p:sp>
      <p:pic>
        <p:nvPicPr>
          <p:cNvPr id="3074" name="Picture 2" descr="C:\Users\Вадим\Desktop\Экология\2021-2022\медногорс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196752"/>
            <a:ext cx="4474840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Чита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916832"/>
            <a:ext cx="3810000" cy="324036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+mj-lt"/>
                <a:cs typeface="Times New Roman" pitchFamily="18" charset="0"/>
              </a:rPr>
              <a:t>Главные причины загрязнения воздуха: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latin typeface="+mj-lt"/>
                <a:cs typeface="Times New Roman" pitchFamily="18" charset="0"/>
              </a:rPr>
              <a:t>камвольный комбинат 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latin typeface="+mj-lt"/>
                <a:cs typeface="Times New Roman" pitchFamily="18" charset="0"/>
              </a:rPr>
              <a:t>ТЭЦ;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latin typeface="+mj-lt"/>
                <a:cs typeface="Times New Roman" pitchFamily="18" charset="0"/>
              </a:rPr>
              <a:t>расположен  в котловине, со всех сторон его окружают сопки, что препятствует естественному движению воздуха.</a:t>
            </a:r>
            <a:endParaRPr lang="ru-RU" sz="2000" dirty="0">
              <a:latin typeface="+mj-lt"/>
              <a:cs typeface="Times New Roman" pitchFamily="18" charset="0"/>
            </a:endParaRPr>
          </a:p>
        </p:txBody>
      </p:sp>
      <p:pic>
        <p:nvPicPr>
          <p:cNvPr id="4098" name="Picture 2" descr="C:\Users\Вадим\Desktop\Экология\2021-2022\чит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11960" y="1268761"/>
            <a:ext cx="4764709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3008313" cy="7200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Братск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052737"/>
            <a:ext cx="8003232" cy="208823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Главные причины проблем: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cs typeface="Times New Roman" pitchFamily="18" charset="0"/>
              </a:rPr>
              <a:t>цветная металлургия, металлообработка, ГЭС и ТЭЦ, деревообрабатывающий комбинат;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cs typeface="Times New Roman" pitchFamily="18" charset="0"/>
              </a:rPr>
              <a:t>недобросовестное отношение предприятий к вопросам экологии: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cs typeface="Times New Roman" pitchFamily="18" charset="0"/>
              </a:rPr>
              <a:t>газоочистные сооружения работают вполсилы;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cs typeface="Times New Roman" pitchFamily="18" charset="0"/>
              </a:rPr>
              <a:t>меры по очистке воздуха не выполняются;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cs typeface="Times New Roman" pitchFamily="18" charset="0"/>
              </a:rPr>
              <a:t>электролизеры (устройства для получения газа) стоят открытые и беспрепятственно выбрасывают </a:t>
            </a:r>
            <a:r>
              <a:rPr lang="ru-RU" sz="2000" dirty="0" smtClean="0"/>
              <a:t>вредные вещества в атмосферу.</a:t>
            </a:r>
            <a:endParaRPr lang="ru-RU" sz="2000" dirty="0"/>
          </a:p>
        </p:txBody>
      </p:sp>
      <p:pic>
        <p:nvPicPr>
          <p:cNvPr id="5122" name="Picture 2" descr="C:\Users\Вадим\Desktop\Экология\2021-2022\братс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779912" y="3717032"/>
            <a:ext cx="5052741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240</TotalTime>
  <Words>846</Words>
  <Application>Microsoft Office PowerPoint</Application>
  <PresentationFormat>Экран (4:3)</PresentationFormat>
  <Paragraphs>103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Экология городов России</vt:lpstr>
      <vt:lpstr>Слайд 2</vt:lpstr>
      <vt:lpstr>Экологические проблемы города</vt:lpstr>
      <vt:lpstr>Решение экологических проблем города </vt:lpstr>
      <vt:lpstr>Федеральный проект «Чистый воздух» национального проекта «Экология» </vt:lpstr>
      <vt:lpstr> Самые «грязные» города России (2021 год) </vt:lpstr>
      <vt:lpstr>Медногорск</vt:lpstr>
      <vt:lpstr>Чита</vt:lpstr>
      <vt:lpstr>Братск</vt:lpstr>
      <vt:lpstr>Липецк</vt:lpstr>
      <vt:lpstr>Череповец</vt:lpstr>
      <vt:lpstr>Красноярск</vt:lpstr>
      <vt:lpstr>Омск</vt:lpstr>
      <vt:lpstr>Норильск</vt:lpstr>
      <vt:lpstr>Новокузнецк</vt:lpstr>
      <vt:lpstr>Магнитогорск</vt:lpstr>
      <vt:lpstr>Нижний Тагил</vt:lpstr>
      <vt:lpstr>Челябинск</vt:lpstr>
      <vt:lpstr>Национальный проект «Чистый воздух» характеризуется следующим: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 самых грязных городов России</dc:title>
  <dc:creator>Вадим</dc:creator>
  <cp:lastModifiedBy>Вадим</cp:lastModifiedBy>
  <cp:revision>60</cp:revision>
  <dcterms:created xsi:type="dcterms:W3CDTF">2022-01-28T06:41:05Z</dcterms:created>
  <dcterms:modified xsi:type="dcterms:W3CDTF">2022-05-17T05:16:46Z</dcterms:modified>
</cp:coreProperties>
</file>