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329" r:id="rId3"/>
    <p:sldId id="260" r:id="rId4"/>
    <p:sldId id="261" r:id="rId5"/>
    <p:sldId id="262" r:id="rId6"/>
    <p:sldId id="263" r:id="rId7"/>
    <p:sldId id="267" r:id="rId8"/>
    <p:sldId id="270" r:id="rId9"/>
    <p:sldId id="271" r:id="rId10"/>
    <p:sldId id="272" r:id="rId11"/>
    <p:sldId id="343" r:id="rId12"/>
    <p:sldId id="302" r:id="rId13"/>
    <p:sldId id="358" r:id="rId14"/>
    <p:sldId id="304" r:id="rId15"/>
    <p:sldId id="310" r:id="rId16"/>
    <p:sldId id="330" r:id="rId17"/>
    <p:sldId id="311" r:id="rId18"/>
    <p:sldId id="317" r:id="rId19"/>
    <p:sldId id="312" r:id="rId20"/>
    <p:sldId id="319" r:id="rId21"/>
    <p:sldId id="313" r:id="rId22"/>
    <p:sldId id="321" r:id="rId23"/>
    <p:sldId id="314" r:id="rId24"/>
    <p:sldId id="324" r:id="rId25"/>
    <p:sldId id="332" r:id="rId26"/>
    <p:sldId id="371" r:id="rId27"/>
    <p:sldId id="334" r:id="rId28"/>
    <p:sldId id="335" r:id="rId29"/>
    <p:sldId id="367" r:id="rId30"/>
    <p:sldId id="359" r:id="rId31"/>
    <p:sldId id="362" r:id="rId32"/>
    <p:sldId id="360" r:id="rId33"/>
    <p:sldId id="361" r:id="rId34"/>
    <p:sldId id="333" r:id="rId35"/>
    <p:sldId id="331" r:id="rId36"/>
    <p:sldId id="323" r:id="rId37"/>
    <p:sldId id="341" r:id="rId38"/>
    <p:sldId id="340" r:id="rId39"/>
    <p:sldId id="305" r:id="rId40"/>
    <p:sldId id="348" r:id="rId41"/>
    <p:sldId id="347" r:id="rId42"/>
    <p:sldId id="345" r:id="rId43"/>
    <p:sldId id="307" r:id="rId44"/>
    <p:sldId id="293" r:id="rId45"/>
    <p:sldId id="309" r:id="rId46"/>
    <p:sldId id="355" r:id="rId47"/>
    <p:sldId id="363" r:id="rId48"/>
    <p:sldId id="366" r:id="rId49"/>
    <p:sldId id="349" r:id="rId50"/>
    <p:sldId id="351" r:id="rId51"/>
    <p:sldId id="353" r:id="rId52"/>
    <p:sldId id="356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FF00FF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F638D-F9E4-411F-81DE-F63E75B7247E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85CC0-6F23-4482-A775-3789791D5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56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85CC0-6F23-4482-A775-3789791D5F99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774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214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202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195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25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20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11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121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700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753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190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61D13-EB4B-49F4-BD62-C65F9D25014A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5C19-5CA4-4347-B42B-83C294C53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45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7.png"/><Relationship Id="rId7" Type="http://schemas.openxmlformats.org/officeDocument/2006/relationships/image" Target="../media/image13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7.png"/><Relationship Id="rId7" Type="http://schemas.openxmlformats.org/officeDocument/2006/relationships/image" Target="../media/image5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7.png"/><Relationship Id="rId9" Type="http://schemas.openxmlformats.org/officeDocument/2006/relationships/image" Target="../media/image6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7.png"/><Relationship Id="rId7" Type="http://schemas.openxmlformats.org/officeDocument/2006/relationships/image" Target="../media/image7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8.emf"/><Relationship Id="rId5" Type="http://schemas.openxmlformats.org/officeDocument/2006/relationships/package" Target="../embeddings/______Microsoft_PowerPoint1.sldx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catherineasquithgallery.com/uploads/posts/2021-02/1613647996_2-p-foni-dlya-prezentatsii-sportivnie-detskie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94" y="7707"/>
            <a:ext cx="9144000" cy="697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285728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Bookman Old Style" panose="02050604050505020204" pitchFamily="18" charset="0"/>
                <a:ea typeface="+mj-ea"/>
                <a:cs typeface="+mj-cs"/>
              </a:rPr>
              <a:t>Муниципальное казённое дошкольное образовательное </a:t>
            </a:r>
            <a:r>
              <a:rPr lang="ru-RU" sz="2000" b="1">
                <a:solidFill>
                  <a:srgbClr val="7030A0"/>
                </a:solidFill>
                <a:latin typeface="Bookman Old Style" panose="02050604050505020204" pitchFamily="18" charset="0"/>
                <a:ea typeface="+mj-ea"/>
                <a:cs typeface="+mj-cs"/>
              </a:rPr>
              <a:t>учреждение </a:t>
            </a:r>
            <a:r>
              <a:rPr lang="ru-RU" sz="2000" b="1" smtClean="0">
                <a:solidFill>
                  <a:srgbClr val="7030A0"/>
                </a:solidFill>
                <a:latin typeface="Bookman Old Style" panose="02050604050505020204" pitchFamily="18" charset="0"/>
                <a:ea typeface="+mj-ea"/>
                <a:cs typeface="+mj-cs"/>
              </a:rPr>
              <a:t>«Еткульский </a:t>
            </a:r>
            <a:r>
              <a:rPr lang="ru-RU" sz="2000" b="1" dirty="0">
                <a:solidFill>
                  <a:srgbClr val="7030A0"/>
                </a:solidFill>
                <a:latin typeface="Bookman Old Style" panose="02050604050505020204" pitchFamily="18" charset="0"/>
                <a:ea typeface="+mj-ea"/>
                <a:cs typeface="+mj-cs"/>
              </a:rPr>
              <a:t>детский </a:t>
            </a:r>
            <a:r>
              <a:rPr lang="ru-RU" sz="2000" b="1">
                <a:solidFill>
                  <a:srgbClr val="7030A0"/>
                </a:solidFill>
                <a:latin typeface="Bookman Old Style" panose="02050604050505020204" pitchFamily="18" charset="0"/>
                <a:ea typeface="+mj-ea"/>
                <a:cs typeface="+mj-cs"/>
              </a:rPr>
              <a:t>сад </a:t>
            </a:r>
            <a:r>
              <a:rPr lang="ru-RU" sz="2000" b="1" smtClean="0">
                <a:solidFill>
                  <a:srgbClr val="7030A0"/>
                </a:solidFill>
                <a:latin typeface="Bookman Old Style" panose="02050604050505020204" pitchFamily="18" charset="0"/>
                <a:ea typeface="+mj-ea"/>
                <a:cs typeface="+mj-cs"/>
              </a:rPr>
              <a:t>«Одуванчик</a:t>
            </a:r>
            <a:r>
              <a:rPr lang="ru-RU" sz="2000" b="1" dirty="0">
                <a:solidFill>
                  <a:srgbClr val="7030A0"/>
                </a:solidFill>
                <a:latin typeface="Bookman Old Style" panose="02050604050505020204" pitchFamily="18" charset="0"/>
                <a:ea typeface="+mj-ea"/>
                <a:cs typeface="+mj-cs"/>
              </a:rPr>
              <a:t>»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484784"/>
            <a:ext cx="8318158" cy="321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rgbClr val="CC00CC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CC00CC"/>
                </a:solidFill>
                <a:latin typeface="Times New Roman"/>
                <a:ea typeface="Calibri"/>
                <a:cs typeface="Times New Roman"/>
              </a:rPr>
              <a:t>  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CC00CC"/>
                </a:solidFill>
                <a:effectLst/>
                <a:latin typeface="Bookman Old Style" panose="02050604050505020204" pitchFamily="18" charset="0"/>
                <a:ea typeface="Calibri"/>
                <a:cs typeface="Times New Roman"/>
              </a:rPr>
              <a:t>ПРОЕКТ</a:t>
            </a:r>
            <a:endParaRPr lang="ru-RU" sz="4400" dirty="0" smtClean="0">
              <a:ln>
                <a:solidFill>
                  <a:schemeClr val="tx1"/>
                </a:solidFill>
              </a:ln>
              <a:latin typeface="Bookman Old Style" panose="02050604050505020204" pitchFamily="18" charset="0"/>
              <a:ea typeface="Calibri"/>
              <a:cs typeface="Times New Roman"/>
            </a:endParaRPr>
          </a:p>
          <a:p>
            <a:pPr algn="ctr"/>
            <a:r>
              <a:rPr lang="ru-RU" sz="4400" b="1" i="1" dirty="0" smtClean="0">
                <a:solidFill>
                  <a:srgbClr val="FF00FF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 </a:t>
            </a:r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  <a:latin typeface="Bookman Old Style" panose="02050604050505020204" pitchFamily="18" charset="0"/>
                <a:ea typeface="Times New Roman"/>
                <a:cs typeface="Times New Roman"/>
              </a:rPr>
              <a:t>«</a:t>
            </a:r>
            <a:r>
              <a:rPr lang="ru-RU" sz="4400" b="1" dirty="0" smtClean="0"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FF"/>
                </a:solidFill>
                <a:latin typeface="Bookman Old Style" panose="02050604050505020204" pitchFamily="18" charset="0"/>
              </a:rPr>
              <a:t>ГТО </a:t>
            </a:r>
            <a:r>
              <a:rPr lang="ru-RU" sz="4400" b="1" dirty="0" smtClean="0"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FF"/>
                </a:solidFill>
                <a:latin typeface="Bookman Old Style" panose="02050604050505020204" pitchFamily="18" charset="0"/>
              </a:rPr>
              <a:t>ШАГАЕТ В ДЕТСКИЙ САД</a:t>
            </a:r>
            <a:r>
              <a:rPr lang="ru-RU" sz="4400" b="1" dirty="0" smtClean="0"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FF"/>
                </a:solidFill>
                <a:latin typeface="Bookman Old Style" panose="02050604050505020204" pitchFamily="18" charset="0"/>
              </a:rPr>
              <a:t>» </a:t>
            </a:r>
            <a:endParaRPr lang="ru-RU" sz="4400" dirty="0"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FF"/>
              </a:solidFill>
              <a:latin typeface="Bookman Old Style" panose="02050604050505020204" pitchFamily="18" charset="0"/>
            </a:endParaRPr>
          </a:p>
          <a:p>
            <a:r>
              <a:rPr lang="ru-RU" sz="3200" b="1" dirty="0"/>
              <a:t> </a:t>
            </a:r>
            <a:endParaRPr lang="ru-RU" sz="3200" dirty="0"/>
          </a:p>
          <a:p>
            <a:pPr indent="594360" algn="ctr">
              <a:spcAft>
                <a:spcPts val="0"/>
              </a:spcAft>
            </a:pPr>
            <a:endParaRPr lang="ru-RU" sz="3200" dirty="0">
              <a:effectLst/>
              <a:latin typeface="Bookman Old Style" panose="02050604050505020204" pitchFamily="18" charset="0"/>
              <a:ea typeface="Times New Roman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2" y="3789040"/>
            <a:ext cx="5248275" cy="108011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827584" y="5661248"/>
            <a:ext cx="576064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effectLst/>
                <a:latin typeface="Bookman Old Style" panose="02050604050505020204" pitchFamily="18" charset="0"/>
                <a:ea typeface="Calibri"/>
                <a:cs typeface="Times New Roman"/>
              </a:rPr>
              <a:t> Выполнил:</a:t>
            </a:r>
            <a:endParaRPr lang="ru-RU" sz="1400" b="1" dirty="0">
              <a:solidFill>
                <a:srgbClr val="7030A0"/>
              </a:solidFill>
              <a:latin typeface="Bookman Old Style" panose="02050604050505020204" pitchFamily="18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effectLst/>
                <a:latin typeface="Bookman Old Style" panose="02050604050505020204" pitchFamily="18" charset="0"/>
                <a:ea typeface="Calibri"/>
                <a:cs typeface="Times New Roman"/>
              </a:rPr>
              <a:t>        Инструктор по физической культуре: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effectLst/>
                <a:latin typeface="Bookman Old Style" panose="02050604050505020204" pitchFamily="18" charset="0"/>
                <a:ea typeface="Calibri"/>
                <a:cs typeface="Times New Roman"/>
              </a:rPr>
              <a:t> Гаврилястая Е.В.</a:t>
            </a: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18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2/1613647996_2-p-foni-dlya-prezentatsii-sportivnie-detskie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" y="-16633"/>
            <a:ext cx="91428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187624" y="620688"/>
            <a:ext cx="6768752" cy="914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836712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997839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4623"/>
            <a:ext cx="86409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Нормативно-правовые основания внедрения Всероссийского</a:t>
            </a:r>
            <a:endParaRPr lang="ru-RU" dirty="0"/>
          </a:p>
          <a:p>
            <a:r>
              <a:rPr lang="ru-RU" dirty="0"/>
              <a:t>физкультурно-спортивного комплекса «ГТО»</a:t>
            </a:r>
          </a:p>
          <a:p>
            <a:r>
              <a:rPr lang="ru-RU" dirty="0"/>
              <a:t>Нормативно-правовая база проекта выстраивается на основе законодательных,</a:t>
            </a:r>
          </a:p>
          <a:p>
            <a:r>
              <a:rPr lang="ru-RU" dirty="0"/>
              <a:t>программных документов федерального, регионального и муниципального уровней. К наиболее значимым документам, определяющим условия и механизмы внедрения модели воспитательной компоненты на федеральном уровне, относятся:</a:t>
            </a:r>
          </a:p>
          <a:p>
            <a:r>
              <a:rPr lang="ru-RU" dirty="0"/>
              <a:t>- Конвенция о правах ребенка.</a:t>
            </a:r>
          </a:p>
          <a:p>
            <a:r>
              <a:rPr lang="ru-RU" dirty="0"/>
              <a:t>- Конституция Российской Федерации (принята всенародным голосованием</a:t>
            </a:r>
          </a:p>
          <a:p>
            <a:r>
              <a:rPr lang="ru-RU" dirty="0"/>
              <a:t>12.12.1993) (с учетом поправок, внесенных Законами РФ о поправках к</a:t>
            </a:r>
          </a:p>
          <a:p>
            <a:r>
              <a:rPr lang="ru-RU" dirty="0"/>
              <a:t>Конституции РФ от 30.12.2008 N 6-ФКЗ, от 30.12.2008 N 7-ФКЗ).</a:t>
            </a:r>
          </a:p>
          <a:p>
            <a:r>
              <a:rPr lang="ru-RU" dirty="0"/>
              <a:t>- Указ Президента Российской Федерации от 24 марта 2014 г. № 172</a:t>
            </a:r>
          </a:p>
          <a:p>
            <a:r>
              <a:rPr lang="ru-RU" dirty="0"/>
              <a:t>«О Всероссийском физкультурно-спортивном комплексе «Готов к</a:t>
            </a:r>
          </a:p>
          <a:p>
            <a:r>
              <a:rPr lang="ru-RU" dirty="0"/>
              <a:t>труду и обороне» (ГТО)».</a:t>
            </a:r>
          </a:p>
          <a:p>
            <a:r>
              <a:rPr lang="ru-RU" dirty="0"/>
              <a:t>- Проект Постановления Правительства Российской Федерации от 2014г.</a:t>
            </a:r>
          </a:p>
          <a:p>
            <a:r>
              <a:rPr lang="ru-RU" dirty="0"/>
              <a:t>«Об утверждении Положения о Всероссийском физкультурно - спортивном</a:t>
            </a:r>
          </a:p>
          <a:p>
            <a:r>
              <a:rPr lang="ru-RU" dirty="0"/>
              <a:t>комплексе «Готов к труду и обороне» (ГТО)».</a:t>
            </a:r>
          </a:p>
          <a:p>
            <a:r>
              <a:rPr lang="ru-RU" dirty="0"/>
              <a:t>- Государственная программа Российской Федерации «Развитие</a:t>
            </a:r>
          </a:p>
          <a:p>
            <a:r>
              <a:rPr lang="ru-RU" dirty="0"/>
              <a:t>образования» на 2013-2020 гг., утвержденная распоряжением Правительства</a:t>
            </a:r>
          </a:p>
          <a:p>
            <a:r>
              <a:rPr lang="ru-RU" dirty="0"/>
              <a:t>Российской Федерации от 22 ноября 2012 г. № 2148.</a:t>
            </a:r>
          </a:p>
        </p:txBody>
      </p:sp>
      <p:pic>
        <p:nvPicPr>
          <p:cNvPr id="9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7" t="5113" r="3007"/>
          <a:stretch>
            <a:fillRect/>
          </a:stretch>
        </p:blipFill>
        <p:spPr bwMode="auto">
          <a:xfrm>
            <a:off x="0" y="0"/>
            <a:ext cx="9358346" cy="6858048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409402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88371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0"/>
            <a:ext cx="9144064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F:\Воспитатель года\Картинки презентация\g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714488"/>
            <a:ext cx="8728997" cy="492922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pic>
        <p:nvPicPr>
          <p:cNvPr id="12" name="Picture 1" descr="F:\Воспитатель года\Картинки презентация\stock-drawing-childrens-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5434013"/>
            <a:ext cx="4745037" cy="1423987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428596" y="285728"/>
            <a:ext cx="7786742" cy="12858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Знак отличия комплекса ГТО — награда, вручаемая участникам за успешное выполнение нормативов испытаний</a:t>
            </a:r>
            <a:endParaRPr lang="ru-RU" sz="2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0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1472" y="357166"/>
            <a:ext cx="821537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</a:rPr>
              <a:t>  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Bookman Old Style" pitchFamily="18" charset="0"/>
              </a:rPr>
              <a:t>Этапы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Bookman Old Style" pitchFamily="18" charset="0"/>
              </a:rPr>
              <a:t>реализации проекта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1214422"/>
            <a:ext cx="5786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>
                <a:solidFill>
                  <a:srgbClr val="FF0000"/>
                </a:solidFill>
              </a:rPr>
              <a:t>Подготовительный этап: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4076374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500034" y="2028611"/>
            <a:ext cx="7500990" cy="4539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Знакомство и изучение нормативов испытаний (тестов)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Всероссийского физкультурно-спортивного комплекса «Готов к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труду и обороне» (ГТО) I ступень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Составление проекта;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Определение целей и задач проекта;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Создание условий по внедрению проекта;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Подборка оборудования, спортивного инвентаря для проведения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нормативных испытаний, физкультурных занятий и спортивных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праздников.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Подбор методической, научно-популярной литературы,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иллюстративного материала по теме проекта;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Информирование воспитанников и их родителей (законных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представителей), сотрудников в области здоровьесбережения и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основ безопасного образа жизни;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«Подбор материала и оборудования для бесед, презентаций,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спортивных праздников, спортивных игр, эстафет;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Сотрудничество с родителями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77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Всероссийский физкультурно-спортивный комплекс «Готов к труду и обороне» (ГТО) – путь к здоровью и физическому совершенству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642918"/>
            <a:ext cx="2120584" cy="300039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Паршикова, Виноградов, Бабкин - Всероссийский физкультурно-спортивный комплекс &quot;Готов к труду и обороне&quot; (ГТО). Документы обложка книги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571480"/>
            <a:ext cx="2099310" cy="2949575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1986" name="Picture 2" descr="https://sun9-32.userapi.com/c844722/v844722564/19d3c9/Awec8hkzhF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2786058"/>
            <a:ext cx="3458153" cy="3429024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pic>
        <p:nvPicPr>
          <p:cNvPr id="11" name="Рисунок 10" descr="https://thumbs.gfycat.com/PeriodicIllinformedGrebe-max-1mb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214818"/>
            <a:ext cx="218705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6" descr="https://avatars.mds.yandex.net/get-pdb/1352825/198a437f-40b1-4d39-b8e8-80582ec78b8b/orig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81722" y="4357694"/>
            <a:ext cx="2762278" cy="1878350"/>
          </a:xfrm>
          <a:prstGeom prst="rect">
            <a:avLst/>
          </a:prstGeom>
          <a:noFill/>
        </p:spPr>
      </p:pic>
      <p:sp>
        <p:nvSpPr>
          <p:cNvPr id="41992" name="AutoShape 8" descr="https://i.gifer.com/XqyM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 descr="https://i.gifer.com/XqyM.gif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68" y="785794"/>
            <a:ext cx="178595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901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371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F:\Воспитатель года\Картинки презентация\risunok1_p8Asme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7567" y="1928802"/>
            <a:ext cx="8174962" cy="4572032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857224" y="714356"/>
            <a:ext cx="714380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57150">
                  <a:noFill/>
                </a:ln>
                <a:solidFill>
                  <a:srgbClr val="C00000"/>
                </a:solidFill>
                <a:latin typeface="Bookman Old Style" pitchFamily="18" charset="0"/>
              </a:rPr>
              <a:t>Основной этап </a:t>
            </a:r>
            <a:endParaRPr lang="ru-RU" sz="5400" b="1" dirty="0">
              <a:ln w="57150">
                <a:noFill/>
              </a:ln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81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F:\Воспитатель года\Без назван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000240"/>
            <a:ext cx="4143404" cy="3255033"/>
          </a:xfrm>
          <a:prstGeom prst="roundRect">
            <a:avLst/>
          </a:prstGeom>
          <a:noFill/>
          <a:ln w="57150">
            <a:solidFill>
              <a:srgbClr val="7030A0"/>
            </a:solidFill>
          </a:ln>
        </p:spPr>
      </p:pic>
      <p:pic>
        <p:nvPicPr>
          <p:cNvPr id="10" name="Picture 14" descr="F:\Воспитатель года\Картинки презентация\97729007b7c5a2323b549f6e42c2b26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786166"/>
            <a:ext cx="4481217" cy="3071834"/>
          </a:xfrm>
          <a:prstGeom prst="roundRect">
            <a:avLst/>
          </a:prstGeom>
          <a:noFill/>
          <a:ln w="57150">
            <a:solidFill>
              <a:srgbClr val="7030A0"/>
            </a:solidFill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714348" y="714356"/>
            <a:ext cx="7643866" cy="10572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ГТО – это комплекс упражнений, направленный на повышение физической подготовки человека 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65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Воспитатель\AppData\Local\Microsoft\Windows\INetCache\Content.Word\img5.jpg"/>
          <p:cNvPicPr/>
          <p:nvPr/>
        </p:nvPicPr>
        <p:blipFill>
          <a:blip r:embed="rId4" cstate="print"/>
          <a:srcRect l="3280" t="2564" r="4869" b="5128"/>
          <a:stretch>
            <a:fillRect/>
          </a:stretch>
        </p:blipFill>
        <p:spPr bwMode="auto">
          <a:xfrm>
            <a:off x="214282" y="1785926"/>
            <a:ext cx="4357718" cy="2786082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857628"/>
            <a:ext cx="4350959" cy="2705107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/>
        </p:spPr>
      </p:pic>
      <p:sp>
        <p:nvSpPr>
          <p:cNvPr id="11" name="Скругленный прямоугольник 10"/>
          <p:cNvSpPr/>
          <p:nvPr/>
        </p:nvSpPr>
        <p:spPr>
          <a:xfrm>
            <a:off x="642910" y="642918"/>
            <a:ext cx="821537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Как мы готовимся к сдачи ГТО</a:t>
            </a:r>
            <a:r>
              <a:rPr lang="ru-RU" sz="3200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endParaRPr lang="ru-RU" sz="32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151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2910" y="428604"/>
            <a:ext cx="8127195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Испытания (тесты) комплекса ГТО</a:t>
            </a:r>
          </a:p>
        </p:txBody>
      </p:sp>
      <p:pic>
        <p:nvPicPr>
          <p:cNvPr id="10" name="Picture 6" descr="F:\Воспитатель года\Картинки презентация\310db9b81c969720b39dba8df22e0db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3500438"/>
            <a:ext cx="3500462" cy="321058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857752" y="1000108"/>
            <a:ext cx="395332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Black" pitchFamily="34" charset="0"/>
              </a:rPr>
              <a:t>Челночный бег 3х10 м (с)</a:t>
            </a:r>
            <a:endParaRPr lang="ru-RU" sz="2000" dirty="0">
              <a:solidFill>
                <a:schemeClr val="accent5">
                  <a:lumMod val="40000"/>
                  <a:lumOff val="6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2" name="Picture 7" descr="F:\Воспитатель года\Картинки презентация\computer-icons-running-symbol-track-field-sport-runn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714488"/>
            <a:ext cx="3714776" cy="4000496"/>
          </a:xfrm>
          <a:prstGeom prst="round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8" descr="F:\Воспитатель года\Картинки презентация\FabulousAmusedHarpseal-size_restricted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214422"/>
            <a:ext cx="2114548" cy="2114548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9521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F:\ГТО\РМО\шшшшш\IMG-20211125-WA0012.jpg"/>
          <p:cNvPicPr/>
          <p:nvPr/>
        </p:nvPicPr>
        <p:blipFill>
          <a:blip r:embed="rId4" cstate="print"/>
          <a:srcRect t="25818"/>
          <a:stretch>
            <a:fillRect/>
          </a:stretch>
        </p:blipFill>
        <p:spPr bwMode="auto">
          <a:xfrm>
            <a:off x="4500562" y="3357562"/>
            <a:ext cx="4171464" cy="3220818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8" name="Рисунок 7" descr="F:\ГТО\РМО\шшшшш\IMG-20211125-WA0010.jpg"/>
          <p:cNvPicPr/>
          <p:nvPr/>
        </p:nvPicPr>
        <p:blipFill>
          <a:blip r:embed="rId5" cstate="print"/>
          <a:srcRect r="1618" b="55026"/>
          <a:stretch>
            <a:fillRect/>
          </a:stretch>
        </p:blipFill>
        <p:spPr bwMode="auto">
          <a:xfrm>
            <a:off x="357158" y="428604"/>
            <a:ext cx="4071966" cy="3143272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71473" y="428604"/>
            <a:ext cx="8215369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Испытания (тесты) комплекса ГТО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00430" y="1071547"/>
            <a:ext cx="5000660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Arial Black" pitchFamily="34" charset="0"/>
              </a:rPr>
              <a:t>Прыжок в длину с места 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толчком двумя ногами (см)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11" name="Picture 2" descr="F:\Воспитатель года\Картинки презентация\1122021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5214950"/>
            <a:ext cx="3143272" cy="1429696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2" name="Picture 3" descr="F:\Воспитатель года\Картинки презентация\f_obj_bbce0ec7-3a49-45d1-b65b-4ff43ea3c4d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928802"/>
            <a:ext cx="4143403" cy="3107552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3" name="Picture 1" descr="F:\Воспитатель года\Картинки презентация\long-jump-jumping-computer-icons-high-jump-long-jum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2786058"/>
            <a:ext cx="3857652" cy="3857652"/>
          </a:xfrm>
          <a:prstGeom prst="round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520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https://catherineasquithgallery.com/uploads/posts/2021-02/1613647996_2-p-foni-dlya-prezentatsii-sportivnie-detskie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76"/>
            <a:ext cx="9144000" cy="714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jpgazeta.ru/wp-content/uploads/2017/07/ee9866c7a71367908a1b7931d1e1be78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0"/>
            <a:ext cx="3929090" cy="20717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10" name="Picture 2" descr="https://im0-tub-ru.yandex.net/i?id=fb6abc35b4f6fc680572d79350effbb7-l&amp;ref=rim&amp;n=13&amp;w=968&amp;h=9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0"/>
            <a:ext cx="2067431" cy="20717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357158" y="2214554"/>
            <a:ext cx="80724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 соответствии с Указом Президента Российской Федерации в нашей стране</a:t>
            </a:r>
            <a:r>
              <a:rPr lang="ru-RU" b="1" dirty="0" smtClean="0">
                <a:latin typeface="Bookman Old Style" pitchFamily="18" charset="0"/>
                <a:cs typeface="Arial" pitchFamily="34" charset="0"/>
              </a:rPr>
              <a:t>  </a:t>
            </a:r>
            <a:r>
              <a:rPr lang="ru-RU" b="1" dirty="0" smtClean="0"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вводится Всероссийский физкультурно-спортивный комплекс «Готов к труду и</a:t>
            </a:r>
            <a:r>
              <a:rPr lang="ru-RU" b="1" dirty="0" smtClean="0">
                <a:latin typeface="Bookman Old Style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обороне» (ГТО) для решения проблемы продвижения ценностей здорового</a:t>
            </a:r>
            <a:r>
              <a:rPr lang="ru-RU" b="1" dirty="0" smtClean="0">
                <a:latin typeface="Bookman Old Style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образа жизни и укрепления здоровья детей. Комплекс ГТО направлен на</a:t>
            </a:r>
            <a:r>
              <a:rPr lang="ru-RU" b="1" dirty="0" smtClean="0">
                <a:latin typeface="Bookman Old Style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физическое развитие и укрепления здоровья подрастающего поколения, является</a:t>
            </a:r>
            <a:r>
              <a:rPr lang="ru-RU" b="1" dirty="0" smtClean="0">
                <a:latin typeface="Bookman Old Style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основой системы физического воспитания и призван способствовать развитию</a:t>
            </a:r>
            <a:r>
              <a:rPr lang="ru-RU" b="1" dirty="0" smtClean="0">
                <a:latin typeface="Bookman Old Style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массового физкультурного движения в стране.</a:t>
            </a:r>
            <a:endParaRPr lang="ru-RU" b="1" dirty="0" smtClean="0">
              <a:latin typeface="Bookman Old Style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В.В.Путин предложил воссоздать систему ГТО в новом формате с современными</a:t>
            </a:r>
            <a:r>
              <a:rPr lang="ru-RU" b="1" dirty="0" smtClean="0">
                <a:latin typeface="Bookman Old Style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нормативами. Обновленная расшифровка ГТО звучит как: «Горжусь тобой, Отечество!» Это название-призыв оказалось более личным, более теплым, в нем напрямую  упоминается святое для русского человека слово «Отечество».</a:t>
            </a:r>
            <a:endParaRPr lang="ru-RU" b="1" dirty="0" smtClean="0">
              <a:latin typeface="Bookman Old Style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46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F:\ГТО\РМО\Фото\3gOJ-Q1pQtc.jpg"/>
          <p:cNvPicPr/>
          <p:nvPr/>
        </p:nvPicPr>
        <p:blipFill>
          <a:blip r:embed="rId4" cstate="print"/>
          <a:srcRect l="19555" r="5486" b="25640"/>
          <a:stretch>
            <a:fillRect/>
          </a:stretch>
        </p:blipFill>
        <p:spPr bwMode="auto">
          <a:xfrm>
            <a:off x="357158" y="285728"/>
            <a:ext cx="3357586" cy="2857520"/>
          </a:xfrm>
          <a:prstGeom prst="roundRect">
            <a:avLst/>
          </a:prstGeom>
          <a:noFill/>
          <a:ln w="57150">
            <a:solidFill>
              <a:srgbClr val="7030A0"/>
            </a:solidFill>
          </a:ln>
        </p:spPr>
      </p:pic>
      <p:pic>
        <p:nvPicPr>
          <p:cNvPr id="9" name="Рисунок 8" descr="F:\ГТО\РМО\Фото\a0MGAU9ShS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57166"/>
            <a:ext cx="3357586" cy="2786082"/>
          </a:xfrm>
          <a:prstGeom prst="round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6146" name="Picture 2" descr="F:\ГТО\РМО\Фото\2530uEEr9G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3429000"/>
            <a:ext cx="4095683" cy="3071762"/>
          </a:xfrm>
          <a:prstGeom prst="roundRect">
            <a:avLst/>
          </a:prstGeom>
          <a:noFill/>
          <a:ln w="57150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-88371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00034" y="459658"/>
            <a:ext cx="8270071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Испытания (тесты) комплекса ГТО</a:t>
            </a:r>
          </a:p>
        </p:txBody>
      </p:sp>
      <p:pic>
        <p:nvPicPr>
          <p:cNvPr id="16" name="Picture 1" descr="F:\Воспитатель года\Картинки презентация\0010-007-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4143380"/>
            <a:ext cx="2643206" cy="2714620"/>
          </a:xfrm>
          <a:prstGeom prst="round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7" name="Picture 2" descr="F:\Воспитатель года\Картинки презентация\Наклон-вперед-ГТО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tx1">
                <a:tint val="45000"/>
                <a:satMod val="400000"/>
              </a:schemeClr>
            </a:duotone>
            <a:lum bright="-40000" contrast="40000"/>
          </a:blip>
          <a:srcRect/>
          <a:stretch>
            <a:fillRect/>
          </a:stretch>
        </p:blipFill>
        <p:spPr bwMode="auto">
          <a:xfrm>
            <a:off x="4929190" y="1928802"/>
            <a:ext cx="3789412" cy="378941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8" name="Picture 3" descr="F:\Воспитатель года\Картинки презентация\v4-728px-Prepare-for-a-Run-Step-17.jpg"/>
          <p:cNvPicPr>
            <a:picLocks noChangeAspect="1" noChangeArrowheads="1"/>
          </p:cNvPicPr>
          <p:nvPr/>
        </p:nvPicPr>
        <p:blipFill>
          <a:blip r:embed="rId6" cstate="print"/>
          <a:srcRect l="5688" r="15719"/>
          <a:stretch>
            <a:fillRect/>
          </a:stretch>
        </p:blipFill>
        <p:spPr bwMode="auto">
          <a:xfrm>
            <a:off x="357158" y="1142984"/>
            <a:ext cx="2857520" cy="2673164"/>
          </a:xfrm>
          <a:prstGeom prst="round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2959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88371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F:\ГТО\РМО\Фото\BepUUycdqh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66"/>
            <a:ext cx="4429124" cy="3500462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8" name="Рисунок 7" descr="F:\ГТО\РМО\Фото\ECWdPMDTwpY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3286124"/>
            <a:ext cx="4786346" cy="3571876"/>
          </a:xfrm>
          <a:prstGeom prst="round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371"/>
            <a:ext cx="8963472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371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71538" y="428604"/>
            <a:ext cx="7698567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Испытания (тесты) комплекса ГТО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14612" y="1071546"/>
            <a:ext cx="6051657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itchFamily="34" charset="0"/>
              </a:rPr>
              <a:t>Метание теннисного мяча в цель,</a:t>
            </a:r>
            <a:br>
              <a:rPr lang="ru-RU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itchFamily="34" charset="0"/>
              </a:rPr>
              <a:t> дистанция 6 м (количество попаданий) </a:t>
            </a:r>
            <a:endParaRPr lang="ru-RU" sz="2000" dirty="0">
              <a:solidFill>
                <a:schemeClr val="accent3">
                  <a:lumMod val="40000"/>
                  <a:lumOff val="6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7" name="Picture 1" descr="F:\Воспитатель года\Картинки презентация\METANIE-MYACHA-VESOM-150-GRAMM-METANIE-SPORTIVNOGO-SNARYADA-VESOM-500-700-GRAMM.pn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4929190" y="2000240"/>
            <a:ext cx="3900510" cy="390051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8" name="Picture 2" descr="F:\Воспитатель года\Картинки презентация\hello_html_34a00e0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643182"/>
            <a:ext cx="4200270" cy="2787277"/>
          </a:xfrm>
          <a:prstGeom prst="round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169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F:\ГТО\РМО\Фото\4U-7BKPvGN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00042"/>
            <a:ext cx="3929090" cy="3000396"/>
          </a:xfrm>
          <a:prstGeom prst="roundRect">
            <a:avLst/>
          </a:prstGeom>
          <a:noFill/>
          <a:ln w="57150">
            <a:solidFill>
              <a:srgbClr val="CC00CC"/>
            </a:solidFill>
            <a:miter lim="800000"/>
            <a:headEnd/>
            <a:tailEnd/>
          </a:ln>
        </p:spPr>
      </p:pic>
      <p:pic>
        <p:nvPicPr>
          <p:cNvPr id="4" name="Picture 2" descr="F:\ГТО\РМО\Фото\4gGzwxH9vb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857752" y="500042"/>
            <a:ext cx="3571900" cy="3039372"/>
          </a:xfrm>
          <a:prstGeom prst="roundRect">
            <a:avLst/>
          </a:prstGeom>
          <a:noFill/>
          <a:ln w="57150">
            <a:solidFill>
              <a:srgbClr val="CC00CC"/>
            </a:solidFill>
          </a:ln>
        </p:spPr>
      </p:pic>
      <p:pic>
        <p:nvPicPr>
          <p:cNvPr id="10" name="Рисунок 9" descr="F:\ГТО\РМО\222\Фото\-r36-_08DR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22" y="3857628"/>
            <a:ext cx="3429024" cy="2675170"/>
          </a:xfrm>
          <a:prstGeom prst="roundRect">
            <a:avLst/>
          </a:prstGeom>
          <a:noFill/>
          <a:ln w="57150">
            <a:solidFill>
              <a:srgbClr val="CC00CC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s://1.bp.blogspot.com/-Muecdss2AR4/Xw-5-aYHaoI/AAAAAAAAANs/hC_fs7iLccwwU1fUR68XUiCxpa8nN12bgCLcBGAsYHQ/s1600/zaryadka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642918"/>
            <a:ext cx="7717000" cy="564360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971600" y="226992"/>
            <a:ext cx="6984776" cy="7537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« Будь готов! Всегда готов!»</a:t>
            </a:r>
            <a:endParaRPr lang="ru-RU" sz="32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58" y="1214422"/>
            <a:ext cx="3786214" cy="521497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Быть здоровым – это модно!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Дружно, весело, задорно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Становитесь на зарядку.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Организму – подзарядка!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Знают взрослые и дети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Пользу витаминов этих: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Фрукты, овощи на грядке –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Со здоровьем все в порядке!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Также нужно закаляться,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Контрастным душем обливаться,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Больше бегать и гулять,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Не ленится, в меру спать!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Ну а с вредными привычками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Мы простимся навсегда!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Организм отблагодарит –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Будет самый лучший вид!</a:t>
            </a:r>
            <a:endParaRPr lang="ru-RU" sz="1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6" r="11813" b="16309"/>
          <a:stretch/>
        </p:blipFill>
        <p:spPr bwMode="auto">
          <a:xfrm>
            <a:off x="4643438" y="1357298"/>
            <a:ext cx="4153430" cy="5072277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371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Воспитатель\AppData\Local\Microsoft\Windows\INetCache\Content.Word\IMG-75ede2fe8c03a83e4034d3a6de0e3345-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071834" cy="3857652"/>
          </a:xfrm>
          <a:prstGeom prst="rect">
            <a:avLst/>
          </a:prstGeom>
          <a:noFill/>
          <a:ln w="57150">
            <a:solidFill>
              <a:srgbClr val="CC00CC"/>
            </a:solidFill>
            <a:miter lim="800000"/>
            <a:headEnd/>
            <a:tailEnd/>
          </a:ln>
        </p:spPr>
      </p:pic>
      <p:pic>
        <p:nvPicPr>
          <p:cNvPr id="15" name="Рисунок 14" descr="C:\Users\Воспитатель\AppData\Local\Microsoft\Windows\INetCache\Content.Word\IMG-b980ae5c143c67ff46b936b427aa4919-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214290"/>
            <a:ext cx="3259138" cy="3857652"/>
          </a:xfrm>
          <a:prstGeom prst="rect">
            <a:avLst/>
          </a:prstGeom>
          <a:noFill/>
          <a:ln w="57150">
            <a:solidFill>
              <a:srgbClr val="CC00CC"/>
            </a:solidFill>
            <a:miter lim="800000"/>
            <a:headEnd/>
            <a:tailEnd/>
          </a:ln>
        </p:spPr>
      </p:pic>
      <p:pic>
        <p:nvPicPr>
          <p:cNvPr id="11" name="Рисунок 10" descr="C:\Users\Воспитатель\AppData\Local\Microsoft\Windows\INetCache\Content.Word\IMG-6aad20781033d8d8782977d70fa13fc2-V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2786058"/>
            <a:ext cx="2928958" cy="3717484"/>
          </a:xfrm>
          <a:prstGeom prst="rect">
            <a:avLst/>
          </a:prstGeom>
          <a:noFill/>
          <a:ln w="57150">
            <a:solidFill>
              <a:srgbClr val="CC00CC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Воспитатель\AppData\Local\Microsoft\Windows\INetCache\Content.Word\IMG-726f1684080aecebfbfcc42373f1310b-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66"/>
            <a:ext cx="3714776" cy="3929090"/>
          </a:xfrm>
          <a:prstGeom prst="rect">
            <a:avLst/>
          </a:prstGeom>
          <a:noFill/>
          <a:ln w="57150">
            <a:solidFill>
              <a:srgbClr val="CC00CC"/>
            </a:solidFill>
            <a:miter lim="800000"/>
            <a:headEnd/>
            <a:tailEnd/>
          </a:ln>
        </p:spPr>
      </p:pic>
      <p:pic>
        <p:nvPicPr>
          <p:cNvPr id="9" name="Рисунок 8" descr="C:\Users\Воспитатель\AppData\Local\Microsoft\Windows\INetCache\Content.Word\IMG-4b179c6db81f8376f7543a1d76a6f1b2-V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85728"/>
            <a:ext cx="3643338" cy="4000528"/>
          </a:xfrm>
          <a:prstGeom prst="rect">
            <a:avLst/>
          </a:prstGeom>
          <a:noFill/>
          <a:ln w="57150">
            <a:solidFill>
              <a:srgbClr val="CC00FF"/>
            </a:solidFill>
            <a:miter lim="800000"/>
            <a:headEnd/>
            <a:tailEnd/>
          </a:ln>
        </p:spPr>
      </p:pic>
      <p:pic>
        <p:nvPicPr>
          <p:cNvPr id="10" name="Рисунок 9" descr="C:\Users\Воспитатель\AppData\Local\Microsoft\Windows\INetCache\Content.Word\IMG-f6516c8c65105fbae9b22a7800a4927b-V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3357562"/>
            <a:ext cx="4286280" cy="3214686"/>
          </a:xfrm>
          <a:prstGeom prst="rect">
            <a:avLst/>
          </a:prstGeom>
          <a:noFill/>
          <a:ln w="57150">
            <a:solidFill>
              <a:srgbClr val="CC00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F:\ГТО\РМО\шшшшш\IMG-20211125-WA00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642918"/>
            <a:ext cx="4357718" cy="292895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9" name="Рисунок 8" descr="F:\ГТО\РМО\шшшшш\IMG-20211125-WA000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1071546"/>
            <a:ext cx="3556921" cy="4432997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" name="Рисунок 9" descr="F:\ГТО\РМО\шшшшш\IMG-20211125-WA000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714752"/>
            <a:ext cx="4429156" cy="292895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catherineasquithgallery.com/uploads/posts/2021-02/1613647996_2-p-foni-dlya-prezentatsii-sportivnie-detskie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12845"/>
            <a:ext cx="8964488" cy="610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FF0000"/>
                </a:solidFill>
                <a:latin typeface="Bookman Old Style" panose="02050604050505020204" pitchFamily="18" charset="0"/>
              </a:rPr>
              <a:t>Название </a:t>
            </a:r>
            <a:r>
              <a:rPr lang="ru-RU" sz="2400" b="1" i="1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проекта </a:t>
            </a:r>
            <a:r>
              <a:rPr lang="ru-RU" sz="23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«ГТО нам нужно сдать, чтоб здоровыми всем стать»</a:t>
            </a:r>
            <a:endParaRPr lang="ru-RU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r>
              <a:rPr lang="ru-RU" sz="2300" b="1" i="1" u="sng" dirty="0">
                <a:solidFill>
                  <a:srgbClr val="FF0000"/>
                </a:solidFill>
                <a:latin typeface="Bookman Old Style" panose="02050604050505020204" pitchFamily="18" charset="0"/>
              </a:rPr>
              <a:t>Образовательная область: </a:t>
            </a:r>
            <a:r>
              <a:rPr lang="ru-RU" sz="2300" dirty="0">
                <a:latin typeface="Bookman Old Style" panose="02050604050505020204" pitchFamily="18" charset="0"/>
              </a:rPr>
              <a:t>«Познавательное развитие»,</a:t>
            </a:r>
          </a:p>
          <a:p>
            <a:r>
              <a:rPr lang="ru-RU" sz="2300" dirty="0">
                <a:latin typeface="Bookman Old Style" panose="02050604050505020204" pitchFamily="18" charset="0"/>
              </a:rPr>
              <a:t>«Речевое развитие»,</a:t>
            </a:r>
          </a:p>
          <a:p>
            <a:r>
              <a:rPr lang="ru-RU" sz="2300" dirty="0">
                <a:latin typeface="Bookman Old Style" panose="02050604050505020204" pitchFamily="18" charset="0"/>
              </a:rPr>
              <a:t>«Художественно-эстетическое развитие»,</a:t>
            </a:r>
          </a:p>
          <a:p>
            <a:r>
              <a:rPr lang="ru-RU" sz="2300" dirty="0">
                <a:latin typeface="Bookman Old Style" panose="02050604050505020204" pitchFamily="18" charset="0"/>
              </a:rPr>
              <a:t>«Физическое развитие»,</a:t>
            </a:r>
          </a:p>
          <a:p>
            <a:r>
              <a:rPr lang="ru-RU" sz="2300" dirty="0">
                <a:latin typeface="Bookman Old Style" panose="02050604050505020204" pitchFamily="18" charset="0"/>
              </a:rPr>
              <a:t>«Социально-коммуникативное развитие».</a:t>
            </a:r>
          </a:p>
          <a:p>
            <a:r>
              <a:rPr lang="ru-RU" sz="2300" b="1" i="1" u="sng" dirty="0">
                <a:solidFill>
                  <a:srgbClr val="FF0000"/>
                </a:solidFill>
                <a:latin typeface="Bookman Old Style" panose="02050604050505020204" pitchFamily="18" charset="0"/>
              </a:rPr>
              <a:t>Тип проекта:</a:t>
            </a:r>
            <a:r>
              <a:rPr lang="ru-RU" sz="23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ru-RU" sz="2300" dirty="0">
                <a:latin typeface="Bookman Old Style" panose="02050604050505020204" pitchFamily="18" charset="0"/>
              </a:rPr>
              <a:t>информационный, познавательно-оздоровительный, практико-ориентированный, краткосрочный. </a:t>
            </a:r>
          </a:p>
          <a:p>
            <a:r>
              <a:rPr lang="ru-RU" sz="2300" b="1" i="1" u="sng" dirty="0">
                <a:solidFill>
                  <a:srgbClr val="C00000"/>
                </a:solidFill>
                <a:latin typeface="Bookman Old Style" panose="02050604050505020204" pitchFamily="18" charset="0"/>
              </a:rPr>
              <a:t>Участники проекта:</a:t>
            </a:r>
          </a:p>
          <a:p>
            <a:pPr lvl="0"/>
            <a:r>
              <a:rPr lang="ru-RU" sz="2300" dirty="0">
                <a:latin typeface="Bookman Old Style" panose="02050604050505020204" pitchFamily="18" charset="0"/>
              </a:rPr>
              <a:t>Инструктор по физической культуре</a:t>
            </a:r>
          </a:p>
          <a:p>
            <a:pPr lvl="0"/>
            <a:r>
              <a:rPr lang="ru-RU" sz="2300" dirty="0">
                <a:latin typeface="Bookman Old Style" panose="02050604050505020204" pitchFamily="18" charset="0"/>
              </a:rPr>
              <a:t> Воспитанники подготовительных к школе групп</a:t>
            </a:r>
          </a:p>
          <a:p>
            <a:pPr lvl="0"/>
            <a:r>
              <a:rPr lang="ru-RU" sz="2300" dirty="0">
                <a:latin typeface="Bookman Old Style" panose="02050604050505020204" pitchFamily="18" charset="0"/>
              </a:rPr>
              <a:t>Воспитатели и узкие специалисты ДОУ</a:t>
            </a:r>
          </a:p>
          <a:p>
            <a:pPr lvl="0"/>
            <a:r>
              <a:rPr lang="ru-RU" sz="2300" dirty="0">
                <a:latin typeface="Bookman Old Style" panose="02050604050505020204" pitchFamily="18" charset="0"/>
              </a:rPr>
              <a:t> Родители (законные представители) воспитанников</a:t>
            </a:r>
          </a:p>
          <a:p>
            <a:pPr lvl="0"/>
            <a:r>
              <a:rPr lang="ru-RU" sz="2300" dirty="0">
                <a:latin typeface="Bookman Old Style" panose="02050604050505020204" pitchFamily="18" charset="0"/>
              </a:rPr>
              <a:t>Медицинский работник.</a:t>
            </a:r>
            <a:r>
              <a:rPr lang="ru-RU" sz="2300" i="1" dirty="0">
                <a:latin typeface="Bookman Old Style" panose="02050604050505020204" pitchFamily="18" charset="0"/>
              </a:rPr>
              <a:t> </a:t>
            </a:r>
            <a:r>
              <a:rPr lang="ru-RU" sz="2300" dirty="0">
                <a:latin typeface="Bookman Old Style" panose="02050604050505020204" pitchFamily="18" charset="0"/>
              </a:rPr>
              <a:t>Его роль в проекте заключается в контроле над состоянием здоровья детей.</a:t>
            </a:r>
          </a:p>
        </p:txBody>
      </p:sp>
    </p:spTree>
    <p:extLst>
      <p:ext uri="{BB962C8B-B14F-4D97-AF65-F5344CB8AC3E}">
        <p14:creationId xmlns:p14="http://schemas.microsoft.com/office/powerpoint/2010/main" val="148671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57224" y="571480"/>
            <a:ext cx="7286676" cy="8572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Знакомили детей с художественной литературой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2290" name="AutoShape 2" descr="https://www.megatoys24.ru/uploads/all/9b/1c/fd/9b1cfda617e8c7d28b8cf89cb860ef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www.megatoys24.ru/uploads/all/9b/1c/fd/9b1cfda617e8c7d28b8cf89cb860ef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https://toystown.ru/upload/iblock/bb6/bb6ae37a7662a7205a65597cdbac44c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https://toystown.ru/upload/iblock/bb6/bb6ae37a7662a7205a65597cdbac44c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8" name="AutoShape 10" descr="https://cdn1.ozone.ru/s3/multimedia-0/6010243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https://static.rcvostok.ru/images/product/3/8/6/38600b7ba47bc02de2adc8399109fa38/600x600_521176ba-3c08-11e5-80d3-001e6726d72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1643050"/>
            <a:ext cx="2000264" cy="221457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2300" name="AutoShape 12" descr="https://cdn1.ozone.ru/s3/multimedia-i/60111667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302" name="Picture 14" descr="https://bibliotekagrina.ru/assets/images/resources/1185/0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571612"/>
            <a:ext cx="1857388" cy="2410889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pic>
        <p:nvPicPr>
          <p:cNvPr id="12304" name="Picture 16" descr="https://img2.wbstatic.net/big/new/11820000/11820166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2071678"/>
            <a:ext cx="2678943" cy="3571924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pic>
        <p:nvPicPr>
          <p:cNvPr id="12306" name="Picture 18" descr="https://sun9-65.userapi.com/impg/cZjeYovQjAo1pT3uUj8S2cDLw0UqJCnX5KYlog/GZI-N0VHneQ.jpg?size=440x604&amp;quality=96&amp;sign=c11d93a0fbf8a2d4a3ca2c8d3db1bdc7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4071942"/>
            <a:ext cx="1912250" cy="2624998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sp>
        <p:nvSpPr>
          <p:cNvPr id="12308" name="AutoShape 20" descr="https://cdn1.ozone.ru/s3/multimedia-0/6010243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" name="Рисунок 17" descr="https://knigamir.com/upload/iblock/edd/edd00b4ffcb8f188ca2bbe3a635fb7fc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4214818"/>
            <a:ext cx="1928826" cy="242886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1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785786" y="428604"/>
            <a:ext cx="7500990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Наглядные пособия</a:t>
            </a:r>
            <a:endParaRPr lang="ru-RU" sz="3200" dirty="0"/>
          </a:p>
        </p:txBody>
      </p:sp>
      <p:pic>
        <p:nvPicPr>
          <p:cNvPr id="13" name="Рисунок 12" descr="C:\Users\Воспитатель\AppData\Local\Microsoft\Windows\INetCache\Content.Word\1014385798.jpg"/>
          <p:cNvPicPr/>
          <p:nvPr/>
        </p:nvPicPr>
        <p:blipFill>
          <a:blip r:embed="rId5" cstate="print"/>
          <a:srcRect t="2540" r="4203" b="4127"/>
          <a:stretch>
            <a:fillRect/>
          </a:stretch>
        </p:blipFill>
        <p:spPr bwMode="auto">
          <a:xfrm>
            <a:off x="6786578" y="4357694"/>
            <a:ext cx="1928826" cy="2318801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4" name="Рисунок 13" descr="C:\Users\Воспитатель\AppData\Local\Microsoft\Windows\INetCache\Content.Word\101438631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480" y="1643050"/>
            <a:ext cx="1815518" cy="2421254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4572008"/>
            <a:ext cx="2733645" cy="1978003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/>
        </p:spPr>
      </p:pic>
      <p:sp>
        <p:nvSpPr>
          <p:cNvPr id="10242" name="AutoShape 2" descr="https://www.ukazka.ru/img/g/uk5686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 descr="https://olov-biblioteka.ru/ssl/u/01/8afe16f3c511eab2f5bab0873260ac/-/%D0%A1%D0%BF%D0%BE%D1%80%D1%82%20%282%29_0000003.jpg"/>
          <p:cNvPicPr/>
          <p:nvPr/>
        </p:nvPicPr>
        <p:blipFill>
          <a:blip r:embed="rId8" cstate="print"/>
          <a:srcRect l="23604" t="3977" r="28873" b="3784"/>
          <a:stretch>
            <a:fillRect/>
          </a:stretch>
        </p:blipFill>
        <p:spPr bwMode="auto">
          <a:xfrm>
            <a:off x="428596" y="4214818"/>
            <a:ext cx="2071702" cy="242886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7" name="Рисунок 16" descr="https://slovo-shop.ru/image/cache/data/product/1201014-800x800.jpg"/>
          <p:cNvPicPr/>
          <p:nvPr/>
        </p:nvPicPr>
        <p:blipFill>
          <a:blip r:embed="rId9" cstate="print"/>
          <a:srcRect l="19254" r="15766" b="8546"/>
          <a:stretch>
            <a:fillRect/>
          </a:stretch>
        </p:blipFill>
        <p:spPr bwMode="auto">
          <a:xfrm>
            <a:off x="4929190" y="1714488"/>
            <a:ext cx="2000264" cy="2428892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765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371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/>
          <p:nvPr/>
        </p:nvPicPr>
        <p:blipFill>
          <a:blip r:embed="rId4" cstate="print"/>
          <a:srcRect l="5508" t="4975" r="4312" b="3949"/>
          <a:stretch>
            <a:fillRect/>
          </a:stretch>
        </p:blipFill>
        <p:spPr bwMode="auto">
          <a:xfrm>
            <a:off x="785786" y="1571612"/>
            <a:ext cx="3000396" cy="221457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/>
        </p:spPr>
      </p:pic>
      <p:pic>
        <p:nvPicPr>
          <p:cNvPr id="11" name="Рисунок 10" descr="C:\Users\Воспитатель\AppData\Local\Microsoft\Windows\INetCache\Content.Word\detsad-311566-1470582170.jpg"/>
          <p:cNvPicPr/>
          <p:nvPr/>
        </p:nvPicPr>
        <p:blipFill>
          <a:blip r:embed="rId5" cstate="print"/>
          <a:srcRect l="3672" r="4301" b="4804"/>
          <a:stretch>
            <a:fillRect/>
          </a:stretch>
        </p:blipFill>
        <p:spPr bwMode="auto">
          <a:xfrm>
            <a:off x="4929190" y="1643050"/>
            <a:ext cx="3251373" cy="2143140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4143380"/>
            <a:ext cx="3143235" cy="2356010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4214818"/>
            <a:ext cx="3116976" cy="2330426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/>
        </p:spPr>
      </p:pic>
      <p:sp>
        <p:nvSpPr>
          <p:cNvPr id="13" name="Скругленный прямоугольник 12"/>
          <p:cNvSpPr/>
          <p:nvPr/>
        </p:nvSpPr>
        <p:spPr>
          <a:xfrm>
            <a:off x="714348" y="357166"/>
            <a:ext cx="7429552" cy="10572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Настольные и дидактические игры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116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Воспитатель\AppData\Local\Microsoft\Windows\INetCache\Content.Word\IMG-242065159bd8e01ea15632a62ee767e1-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14686"/>
            <a:ext cx="4000528" cy="3290897"/>
          </a:xfrm>
          <a:prstGeom prst="roundRect">
            <a:avLst/>
          </a:prstGeom>
          <a:noFill/>
          <a:ln w="57150">
            <a:solidFill>
              <a:srgbClr val="CC00FF"/>
            </a:solidFill>
            <a:miter lim="800000"/>
            <a:headEnd/>
            <a:tailEnd/>
          </a:ln>
        </p:spPr>
      </p:pic>
      <p:pic>
        <p:nvPicPr>
          <p:cNvPr id="9" name="Рисунок 8" descr="C:\Users\Воспитатель\AppData\Local\Microsoft\Windows\INetCache\Content.Word\IMG-7a9e66593956d6254411cb055e918934-V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857232"/>
            <a:ext cx="3929090" cy="2857520"/>
          </a:xfrm>
          <a:prstGeom prst="roundRect">
            <a:avLst/>
          </a:prstGeom>
          <a:noFill/>
          <a:ln w="57150">
            <a:solidFill>
              <a:srgbClr val="CC00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8" name="AutoShape 2" descr="https://bel.cultreg.ru/uploads/d698f9b6fba7ed1bf0aad695ac83749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s://bel.cultreg.ru/uploads/d698f9b6fba7ed1bf0aad695ac83749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2" name="Picture 6" descr="https://bel.cultreg.ru/uploads/d698f9b6fba7ed1bf0aad695ac837498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357158" y="214290"/>
            <a:ext cx="8501122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Bookman Old Style" pitchFamily="18" charset="0"/>
              </a:rPr>
              <a:t>Досуги и развлечения  </a:t>
            </a:r>
            <a:endParaRPr lang="ru-RU" sz="4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371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00034" y="285728"/>
            <a:ext cx="8286808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Досуг в первой младшей группе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« В гости к матрёшке»</a:t>
            </a:r>
            <a:endParaRPr lang="ru-RU" sz="2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9" name="Рисунок 8" descr="C:\Users\Воспитатель\AppData\Local\Microsoft\Windows\INetCache\Content.Word\IMG_20211116_0857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428736"/>
            <a:ext cx="2143140" cy="2289997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" name="Рисунок 9" descr="C:\Users\Воспитатель\AppData\Local\Microsoft\Windows\INetCache\Content.Word\IMG_20211116_08574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1428736"/>
            <a:ext cx="2137059" cy="2286016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2" name="Рисунок 11" descr="C:\Users\Воспитатель\AppData\Local\Microsoft\Windows\INetCache\Content.Word\IMG_20211116_09003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4000504"/>
            <a:ext cx="3857652" cy="2571768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3" name="Рисунок 12" descr="C:\Users\Воспитатель\AppData\Local\Microsoft\Windows\INetCache\Content.Word\IMG_20211116_09033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6" y="4000504"/>
            <a:ext cx="3869580" cy="2643182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4" name="Рисунок 13" descr="C:\Users\Воспитатель\AppData\Local\Microsoft\Windows\INetCache\Content.Word\IMG_20211116_090147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1428736"/>
            <a:ext cx="2734458" cy="2286016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467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F:\ГТО\РМО\1111\Новая папка\bsVU228pj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714752"/>
            <a:ext cx="3349630" cy="2857496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pic>
        <p:nvPicPr>
          <p:cNvPr id="1027" name="Picture 3" descr="F:\ГТО\РМО\1111\Новая папка\LtkORXh_ms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357167"/>
            <a:ext cx="2464593" cy="3042706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pic>
        <p:nvPicPr>
          <p:cNvPr id="8" name="Рисунок 7" descr="F:\ГТО\РМО\222\Фото\3uhSFHCk-1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3357562"/>
            <a:ext cx="3000396" cy="328614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214282" y="428604"/>
            <a:ext cx="4714908" cy="22860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Развлечение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в подготовительной группе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« Когда мы едины - мы непобедимы!» </a:t>
            </a:r>
            <a:endParaRPr lang="ru-RU" sz="2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F:\ГТО\РМО\Фото\2qWCuAoN-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71480"/>
            <a:ext cx="3714776" cy="2786082"/>
          </a:xfrm>
          <a:prstGeom prst="roundRect">
            <a:avLst/>
          </a:prstGeom>
          <a:noFill/>
          <a:ln w="57150">
            <a:solidFill>
              <a:srgbClr val="CC00FF"/>
            </a:solidFill>
          </a:ln>
        </p:spPr>
      </p:pic>
      <p:pic>
        <p:nvPicPr>
          <p:cNvPr id="8" name="Рисунок 7" descr="F:\ГТО\РМО\Фото\nzFyI9zW7yQ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286124"/>
            <a:ext cx="4172560" cy="2988651"/>
          </a:xfrm>
          <a:prstGeom prst="roundRect">
            <a:avLst/>
          </a:prstGeom>
          <a:noFill/>
          <a:ln w="57150">
            <a:solidFill>
              <a:srgbClr val="CC00FF"/>
            </a:solidFill>
            <a:miter lim="800000"/>
            <a:headEnd/>
            <a:tailEnd/>
          </a:ln>
        </p:spPr>
      </p:pic>
      <p:pic>
        <p:nvPicPr>
          <p:cNvPr id="9" name="Рисунок 8" descr="F:\ГТО\РМО\Фото\sftiy4Qogd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714752"/>
            <a:ext cx="3857652" cy="2857520"/>
          </a:xfrm>
          <a:prstGeom prst="roundRect">
            <a:avLst/>
          </a:prstGeom>
          <a:noFill/>
          <a:ln w="57150">
            <a:solidFill>
              <a:srgbClr val="CC00FF"/>
            </a:solidFill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4429124" y="857232"/>
            <a:ext cx="4357718" cy="17859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Спортивное развлечение в старшей группе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«Осенние старты»</a:t>
            </a:r>
            <a:endParaRPr lang="ru-RU" sz="2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86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F:\ГТО\РМО\Фото\C5LCVeGvKJ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000240"/>
            <a:ext cx="3643338" cy="4357718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28596" y="428604"/>
            <a:ext cx="8501122" cy="12858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Рисование в старшей группе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«Мой любимый вид спорта»</a:t>
            </a:r>
            <a:endParaRPr lang="ru-RU" sz="2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3074" name="Picture 2" descr="F:\ГТО\РМО\1111\Новая папка\W_qxdVKVcQ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2143116"/>
            <a:ext cx="3216627" cy="4286280"/>
          </a:xfrm>
          <a:prstGeom prst="roundRect">
            <a:avLst/>
          </a:prstGeom>
          <a:noFill/>
          <a:ln w="57150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36901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00100" y="642918"/>
            <a:ext cx="685804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n>
                  <a:solidFill>
                    <a:schemeClr val="tx1"/>
                  </a:solidFill>
                </a:ln>
                <a:latin typeface="Times New Roman"/>
                <a:ea typeface="Calibri"/>
                <a:cs typeface="Times New Roman"/>
              </a:rPr>
              <a:t> </a:t>
            </a:r>
            <a:endParaRPr lang="ru-RU" sz="1200" b="1" dirty="0">
              <a:ln>
                <a:solidFill>
                  <a:schemeClr val="tx1"/>
                </a:solidFill>
              </a:ln>
              <a:ea typeface="Calibri"/>
              <a:cs typeface="Times New Roman"/>
            </a:endParaRPr>
          </a:p>
        </p:txBody>
      </p:sp>
      <p:pic>
        <p:nvPicPr>
          <p:cNvPr id="8" name="Рисунок 7" descr="C:\Users\Воспитатель\AppData\Local\Microsoft\Windows\INetCache\Content.Word\IMG_20211118_132931.jpg"/>
          <p:cNvPicPr/>
          <p:nvPr/>
        </p:nvPicPr>
        <p:blipFill>
          <a:blip r:embed="rId4" cstate="print"/>
          <a:srcRect t="4909" r="1713" b="9188"/>
          <a:stretch>
            <a:fillRect/>
          </a:stretch>
        </p:blipFill>
        <p:spPr bwMode="auto">
          <a:xfrm>
            <a:off x="3786182" y="2428868"/>
            <a:ext cx="4714908" cy="3286148"/>
          </a:xfrm>
          <a:prstGeom prst="round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500034" y="2357430"/>
            <a:ext cx="2571768" cy="3214710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Дети с родителями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Изготавливали « Книжки малышки»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28728" y="571480"/>
            <a:ext cx="6286544" cy="12715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Работа с родителями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67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https://catherineasquithgallery.com/uploads/posts/2021-02/1613647996_2-p-foni-dlya-prezentatsii-sportivnie-detskie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8596" y="1916832"/>
            <a:ext cx="81758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Приобщение детей, родителей, педагогов к спорту, здоровому активному образу жизни через подготовку к </a:t>
            </a:r>
            <a:r>
              <a:rPr lang="ru-RU" sz="3600" b="1" dirty="0" smtClean="0">
                <a:latin typeface="Bookman Old Style" panose="02050604050505020204" pitchFamily="18" charset="0"/>
              </a:rPr>
              <a:t>сдаче нормативов </a:t>
            </a:r>
            <a:r>
              <a:rPr lang="ru-RU" sz="3600" b="1" dirty="0">
                <a:latin typeface="Bookman Old Style" panose="02050604050505020204" pitchFamily="18" charset="0"/>
              </a:rPr>
              <a:t>Всероссийского физкультурно-спортивного комплекса «Готов к труду и обороне»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4348" y="642918"/>
            <a:ext cx="7715304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Bookman Old Style" pitchFamily="18" charset="0"/>
              </a:rPr>
              <a:t>Цель проекта</a:t>
            </a:r>
            <a:endParaRPr lang="ru-RU" sz="4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46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929066"/>
            <a:ext cx="3571900" cy="2678925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357158" y="357166"/>
            <a:ext cx="3714776" cy="31432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В группах оформлены уголки для родителей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«Быстрее, выше, сильнее»</a:t>
            </a:r>
            <a:endParaRPr lang="ru-RU" sz="2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11" name="Рисунок 10" descr="C:\Users\Воспитатель\AppData\Local\Microsoft\Windows\INetCache\Content.Word\IMG_20211122_134416.jpg"/>
          <p:cNvPicPr/>
          <p:nvPr/>
        </p:nvPicPr>
        <p:blipFill>
          <a:blip r:embed="rId5" cstate="print"/>
          <a:srcRect l="7050"/>
          <a:stretch>
            <a:fillRect/>
          </a:stretch>
        </p:blipFill>
        <p:spPr bwMode="auto">
          <a:xfrm>
            <a:off x="4786314" y="714356"/>
            <a:ext cx="3422853" cy="2641852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467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C:\Users\Воспитатель\AppData\Local\Microsoft\Windows\INetCache\Content.Word\KSBoPUAZEf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428736"/>
            <a:ext cx="2643206" cy="257176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" name="Рисунок 9" descr="C:\Users\Воспитатель\AppData\Local\Microsoft\Windows\INetCache\Content.Word\de5c4WAnuHk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1428736"/>
            <a:ext cx="2857520" cy="2500330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1" name="Рисунок 10" descr="C:\Users\Воспитатель\AppData\Local\Microsoft\Windows\INetCache\Content.Word\T9f_BaSF2Aw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4143380"/>
            <a:ext cx="3143272" cy="2500306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2" name="Рисунок 11" descr="C:\Users\Воспитатель\AppData\Local\Microsoft\Windows\INetCache\Content.Word\z9FO7vUkXwg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4143380"/>
            <a:ext cx="2857520" cy="2500306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571472" y="357166"/>
            <a:ext cx="7786742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Конкурс рисунков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«С физкультурой я дружу»</a:t>
            </a:r>
            <a:r>
              <a:rPr lang="ru-RU" dirty="0" smtClean="0">
                <a:latin typeface="Bookman Old Style" pitchFamily="18" charset="0"/>
              </a:rPr>
              <a:t>»</a:t>
            </a:r>
            <a:endParaRPr lang="ru-RU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44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371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ГТО\РМО\1111\Новая папка\QEQ_WzI3N1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428736"/>
            <a:ext cx="3714776" cy="2669591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pic>
        <p:nvPicPr>
          <p:cNvPr id="2051" name="Picture 3" descr="F:\ГТО\РМО\1111\Новая папка\rxX5t4NHBY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6913" y="4357694"/>
            <a:ext cx="3889401" cy="2500306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pic>
        <p:nvPicPr>
          <p:cNvPr id="2052" name="Picture 4" descr="F:\ГТО\РМО\1111\Новая папка\4cfRJTWjiW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1928802"/>
            <a:ext cx="3143272" cy="4125526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2714612" y="428604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48" y="500042"/>
            <a:ext cx="7786742" cy="8429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Детям вручены грамоты</a:t>
            </a:r>
            <a:endParaRPr lang="ru-RU" sz="32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67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F:\ГТО\РМО\1111\Новая папка\iQszJuUKS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714488"/>
            <a:ext cx="3661158" cy="4881543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214414" y="500042"/>
            <a:ext cx="6858048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Работа с педагогами</a:t>
            </a:r>
            <a:endParaRPr lang="ru-RU" sz="3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214282" y="1928802"/>
            <a:ext cx="3357586" cy="3286148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Консультация для педагогов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« Нормы ГТО для дошкольников»</a:t>
            </a:r>
            <a:endParaRPr lang="ru-RU" sz="24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0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726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785786" y="214290"/>
            <a:ext cx="750099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Заключительный этап </a:t>
            </a:r>
            <a:endParaRPr lang="ru-RU"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1214422"/>
            <a:ext cx="6922210" cy="6429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Сотрудники ДОУ выполнили нормы ГТО</a:t>
            </a:r>
            <a:endParaRPr lang="ru-RU" sz="2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10" name="Рисунок 9" descr="C:\Users\Воспитатель\AppData\Local\Microsoft\Windows\INetCache\Content.Word\31a5d95b-a9cb-4885-b25a-593b81d7f7cc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000240"/>
            <a:ext cx="3013739" cy="221457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1" name="Рисунок 10" descr="C:\Users\Воспитатель\AppData\Local\Microsoft\Windows\INetCache\Content.Word\7176bec5-04a8-40e9-80dc-6542cd09279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071678"/>
            <a:ext cx="3000396" cy="2071702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2" name="Рисунок 11" descr="C:\Users\Воспитатель\AppData\Local\Microsoft\Windows\INetCache\Content.Word\b4a5e476-540e-464d-8364-7009fb36435b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1" y="4357694"/>
            <a:ext cx="3357586" cy="2357454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3" name="Рисунок 12" descr="C:\Users\Воспитатель\AppData\Local\Microsoft\Windows\INetCache\Content.Word\pDzM858pjKg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4429133"/>
            <a:ext cx="3311028" cy="242886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5771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637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28595" y="428604"/>
            <a:ext cx="8490321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FF"/>
                </a:solidFill>
                <a:latin typeface="Bookman Old Style" panose="02050604050505020204" pitchFamily="18" charset="0"/>
              </a:rPr>
              <a:t> </a:t>
            </a:r>
            <a:r>
              <a:rPr lang="ru-RU" sz="3600" b="1" dirty="0" smtClean="0"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Презентация «ГТО нам нужно сдать, чтоб здоровыми всем»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1214414" y="1714488"/>
          <a:ext cx="6643734" cy="4969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Слайд" r:id="rId5" imgW="4145401" imgH="3108979" progId="PowerPoint.Slide.12">
                  <p:embed/>
                </p:oleObj>
              </mc:Choice>
              <mc:Fallback>
                <p:oleObj name="Слайд" r:id="rId5" imgW="4145401" imgH="3108979" progId="PowerPoint.Slide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1714488"/>
                        <a:ext cx="6643734" cy="4969858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rgbClr val="CC00CC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678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42910" y="285728"/>
            <a:ext cx="750099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Развлечение « Что такое ГТО»</a:t>
            </a:r>
            <a:endParaRPr lang="ru-RU"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8" name="Рисунок 7" descr="F:\ГТО\РМО\шшшшш\IMG-20211125-WA0001.jpg"/>
          <p:cNvPicPr/>
          <p:nvPr/>
        </p:nvPicPr>
        <p:blipFill>
          <a:blip r:embed="rId4" cstate="print"/>
          <a:srcRect t="23077" r="1282" b="17837"/>
          <a:stretch>
            <a:fillRect/>
          </a:stretch>
        </p:blipFill>
        <p:spPr bwMode="auto">
          <a:xfrm>
            <a:off x="642910" y="1428736"/>
            <a:ext cx="7929618" cy="5429264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F:\ГТО\РМО\шшшшш\IMG-20211125-WA0016.jpg"/>
          <p:cNvPicPr/>
          <p:nvPr/>
        </p:nvPicPr>
        <p:blipFill>
          <a:blip r:embed="rId4" cstate="print"/>
          <a:srcRect t="29121" b="18544"/>
          <a:stretch>
            <a:fillRect/>
          </a:stretch>
        </p:blipFill>
        <p:spPr bwMode="auto">
          <a:xfrm>
            <a:off x="571472" y="285728"/>
            <a:ext cx="3571900" cy="2857520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9" name="Рисунок 8" descr="F:\ГТО\РМО\шшшшш\IMG-20211125-WA0017.jpg"/>
          <p:cNvPicPr/>
          <p:nvPr/>
        </p:nvPicPr>
        <p:blipFill>
          <a:blip r:embed="rId5" cstate="print"/>
          <a:srcRect t="23352" r="-53" b="29121"/>
          <a:stretch>
            <a:fillRect/>
          </a:stretch>
        </p:blipFill>
        <p:spPr bwMode="auto">
          <a:xfrm>
            <a:off x="4786314" y="428604"/>
            <a:ext cx="3621079" cy="2714644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" name="Рисунок 9" descr="F:\ГТО\РМО\шшшшш\IMG-20211125-WA0020.jpg"/>
          <p:cNvPicPr/>
          <p:nvPr/>
        </p:nvPicPr>
        <p:blipFill>
          <a:blip r:embed="rId6" cstate="print"/>
          <a:srcRect t="23626" r="3060" b="13736"/>
          <a:stretch>
            <a:fillRect/>
          </a:stretch>
        </p:blipFill>
        <p:spPr bwMode="auto">
          <a:xfrm>
            <a:off x="500034" y="3571876"/>
            <a:ext cx="3643338" cy="2928934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1" name="Рисунок 10" descr="F:\ГТО\РМО\шшшшш\IMG-20211125-WA0021.jpg"/>
          <p:cNvPicPr/>
          <p:nvPr/>
        </p:nvPicPr>
        <p:blipFill>
          <a:blip r:embed="rId7" cstate="print"/>
          <a:srcRect t="30907" r="1777" b="7005"/>
          <a:stretch>
            <a:fillRect/>
          </a:stretch>
        </p:blipFill>
        <p:spPr bwMode="auto">
          <a:xfrm>
            <a:off x="4857752" y="3571876"/>
            <a:ext cx="3670984" cy="2814160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F:\ГТО\РМО\шшшшш\IMG-20211125-WA0022.jpg"/>
          <p:cNvPicPr/>
          <p:nvPr/>
        </p:nvPicPr>
        <p:blipFill>
          <a:blip r:embed="rId4" cstate="print"/>
          <a:srcRect l="-1053" t="21429" b="19368"/>
          <a:stretch>
            <a:fillRect/>
          </a:stretch>
        </p:blipFill>
        <p:spPr bwMode="auto">
          <a:xfrm>
            <a:off x="214282" y="285728"/>
            <a:ext cx="3786214" cy="2786082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8" name="Рисунок 7" descr="F:\ГТО\РМО\шшшшш\IMG-20211125-WA0023.jpg"/>
          <p:cNvPicPr/>
          <p:nvPr/>
        </p:nvPicPr>
        <p:blipFill>
          <a:blip r:embed="rId5" cstate="print"/>
          <a:srcRect t="5556" b="12963"/>
          <a:stretch>
            <a:fillRect/>
          </a:stretch>
        </p:blipFill>
        <p:spPr bwMode="auto">
          <a:xfrm>
            <a:off x="5214942" y="500042"/>
            <a:ext cx="2647950" cy="2873829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9" name="Рисунок 8" descr="F:\ГТО\РМО\шшшшш\IMG-20211125-WA0003.jpg"/>
          <p:cNvPicPr/>
          <p:nvPr/>
        </p:nvPicPr>
        <p:blipFill>
          <a:blip r:embed="rId6" cstate="print"/>
          <a:srcRect t="11369" r="-162" b="31322"/>
          <a:stretch>
            <a:fillRect/>
          </a:stretch>
        </p:blipFill>
        <p:spPr bwMode="auto">
          <a:xfrm>
            <a:off x="285720" y="3571876"/>
            <a:ext cx="3714776" cy="2831648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" name="Рисунок 9" descr="F:\ГТО\РМО\шшшшш\IMG-20211125-WA0024.jpg"/>
          <p:cNvPicPr/>
          <p:nvPr/>
        </p:nvPicPr>
        <p:blipFill>
          <a:blip r:embed="rId7" cstate="print"/>
          <a:srcRect t="33639" r="3262"/>
          <a:stretch>
            <a:fillRect/>
          </a:stretch>
        </p:blipFill>
        <p:spPr bwMode="auto">
          <a:xfrm>
            <a:off x="4714876" y="3643314"/>
            <a:ext cx="3857652" cy="2714644"/>
          </a:xfrm>
          <a:prstGeom prst="round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 w="762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571736" y="285728"/>
            <a:ext cx="6286544" cy="2500330"/>
          </a:xfrm>
          <a:prstGeom prst="roundRect">
            <a:avLst/>
          </a:prstGeom>
          <a:solidFill>
            <a:schemeClr val="bg1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Для здоровья важен спорт,</a:t>
            </a:r>
            <a:b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Чтоб болезням дать отпор.</a:t>
            </a:r>
            <a:b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Нужно спортом заниматься,</a:t>
            </a:r>
            <a:b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И здоровым оставаться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!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9" name="Picture 2" descr="https://avatars.mds.yandex.net/get-zen_doc/1893760/pub_5dcaa0349ed2982a511bc7eb_5dd7dacef30b6a4cdd453775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958963"/>
            <a:ext cx="6572296" cy="3613285"/>
          </a:xfrm>
          <a:prstGeom prst="roundRect">
            <a:avLst/>
          </a:prstGeom>
          <a:noFill/>
          <a:ln w="57150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s://catherineasquithgallery.com/uploads/posts/2021-02/1613647996_2-p-foni-dlya-prezentatsii-sportivnie-detskie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86248" y="1214422"/>
            <a:ext cx="4357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Bookman Old Style" panose="02050604050505020204" pitchFamily="18" charset="0"/>
              </a:rPr>
              <a:t>    </a:t>
            </a:r>
            <a:endParaRPr lang="ru-RU" sz="3600" dirty="0">
              <a:ln>
                <a:solidFill>
                  <a:schemeClr val="tx1"/>
                </a:solidFill>
              </a:ln>
              <a:solidFill>
                <a:srgbClr val="FF00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700808"/>
            <a:ext cx="79928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</a:t>
            </a:r>
            <a:r>
              <a:rPr lang="ru-RU" b="1" dirty="0">
                <a:latin typeface="Bookman Old Style" panose="02050604050505020204" pitchFamily="18" charset="0"/>
              </a:rPr>
              <a:t>Познакомить детей, родителей и педагогов с физкультурно-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спортивным комплексом «Готов к труду и обороне».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- Совершенствовать физические способности в совместной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двигательной деятельности детей.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- Повысить уровень физической подготовленности, укрепления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здоровья.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-  Развивать интерес к занятиям физической культурой и спортом у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воспитанников, их родителей и сотрудников ДОУ.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-  Создать развивающую предметно-пространственную среду в спортивном зале, на спортивной площадке и прогулочных верандах для физкультурно-спортивной деятельности.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- Создать условия для объединения детей, педагогов и родителей с целью повышения положительной мотивации к спортивному стилю жизни.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57356" y="571480"/>
            <a:ext cx="6143668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Bookman Old Style" pitchFamily="18" charset="0"/>
              </a:rPr>
              <a:t>Задачи проекта</a:t>
            </a:r>
            <a:endParaRPr lang="ru-RU" sz="4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42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371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000100" y="285728"/>
            <a:ext cx="7572428" cy="20002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22222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Среднего роста, плечистый и крепкий, </a:t>
            </a:r>
            <a:endParaRPr lang="ru-RU" sz="2400" b="1" dirty="0" smtClean="0">
              <a:solidFill>
                <a:schemeClr val="tx1"/>
              </a:solidFill>
              <a:latin typeface="Bookman Old Style" pitchFamily="18" charset="0"/>
              <a:cs typeface="Arial" pitchFamily="34" charset="0"/>
            </a:endParaRPr>
          </a:p>
          <a:p>
            <a:pPr lvl="0" indent="45085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22222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Ходит он в белой футболке и кепке.</a:t>
            </a:r>
            <a:br>
              <a:rPr lang="ru-RU" sz="2400" b="1" dirty="0" smtClean="0">
                <a:solidFill>
                  <a:srgbClr val="22222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22222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Знак «ГТО» на груди у него. </a:t>
            </a:r>
            <a:endParaRPr lang="ru-RU" sz="2400" b="1" dirty="0" smtClean="0">
              <a:solidFill>
                <a:schemeClr val="tx1"/>
              </a:solidFill>
              <a:latin typeface="Bookman Old Style" pitchFamily="18" charset="0"/>
              <a:cs typeface="Arial" pitchFamily="34" charset="0"/>
            </a:endParaRPr>
          </a:p>
          <a:p>
            <a:pPr lvl="0" indent="45085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22222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Больше не знают о нем ничего. </a:t>
            </a:r>
            <a:endParaRPr lang="ru-RU" sz="2400" b="1" dirty="0" smtClean="0">
              <a:solidFill>
                <a:schemeClr val="tx1"/>
              </a:solidFill>
              <a:latin typeface="Bookman Old Style" pitchFamily="18" charset="0"/>
              <a:cs typeface="Arial" pitchFamily="34" charset="0"/>
            </a:endParaRPr>
          </a:p>
          <a:p>
            <a:pPr lvl="0" indent="45085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22222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С.Я. Маршак.</a:t>
            </a:r>
            <a:endParaRPr lang="ru-RU" sz="2400" b="1" dirty="0" smtClean="0">
              <a:solidFill>
                <a:schemeClr val="tx1"/>
              </a:solidFill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9" name="Picture 4" descr="F:\Воспитатель года\Картинки презентация\hello_html_23f441a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571744"/>
            <a:ext cx="7830858" cy="4116874"/>
          </a:xfrm>
          <a:prstGeom prst="roundRect">
            <a:avLst/>
          </a:prstGeom>
          <a:noFill/>
          <a:ln w="57150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642918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Литература</a:t>
            </a:r>
            <a:endParaRPr lang="ru-RU" sz="3200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r>
              <a:rPr lang="ru-RU" sz="1600" dirty="0" smtClean="0">
                <a:latin typeface="Bookman Old Style" pitchFamily="18" charset="0"/>
              </a:rPr>
              <a:t>1. Материалы официального сайта ВФСК «ГТО»;</a:t>
            </a:r>
          </a:p>
          <a:p>
            <a:r>
              <a:rPr lang="ru-RU" sz="1600" dirty="0" smtClean="0">
                <a:latin typeface="Bookman Old Style" pitchFamily="18" charset="0"/>
              </a:rPr>
              <a:t>2. Указ Президента РФ от 24.03.2014 г. № 172 о Всероссийском </a:t>
            </a:r>
            <a:r>
              <a:rPr lang="ru-RU" sz="1600" dirty="0" err="1" smtClean="0">
                <a:latin typeface="Bookman Old Style" pitchFamily="18" charset="0"/>
              </a:rPr>
              <a:t>физкультурно</a:t>
            </a:r>
            <a:r>
              <a:rPr lang="ru-RU" sz="1600" dirty="0" smtClean="0">
                <a:latin typeface="Bookman Old Style" pitchFamily="18" charset="0"/>
              </a:rPr>
              <a:t>-</a:t>
            </a:r>
          </a:p>
          <a:p>
            <a:r>
              <a:rPr lang="ru-RU" sz="1600" dirty="0" smtClean="0">
                <a:latin typeface="Bookman Old Style" pitchFamily="18" charset="0"/>
              </a:rPr>
              <a:t>спортивном комплексе «Готов к труду и обороне» (ГТО);</a:t>
            </a:r>
          </a:p>
          <a:p>
            <a:r>
              <a:rPr lang="ru-RU" sz="1600" dirty="0" smtClean="0">
                <a:latin typeface="Bookman Old Style" pitchFamily="18" charset="0"/>
              </a:rPr>
              <a:t>3. Положение о Всероссийском физкультурно-спортивном комплексе «Готов к</a:t>
            </a:r>
          </a:p>
          <a:p>
            <a:r>
              <a:rPr lang="ru-RU" sz="1600" dirty="0" smtClean="0">
                <a:latin typeface="Bookman Old Style" pitchFamily="18" charset="0"/>
              </a:rPr>
              <a:t>труду и обороне» (ГТО) от 11.06.2014 г. № 540;</a:t>
            </a:r>
          </a:p>
          <a:p>
            <a:r>
              <a:rPr lang="ru-RU" sz="1600" dirty="0" smtClean="0">
                <a:latin typeface="Bookman Old Style" pitchFamily="18" charset="0"/>
              </a:rPr>
              <a:t>4. </a:t>
            </a:r>
            <a:r>
              <a:rPr lang="ru-RU" sz="1600" dirty="0" err="1" smtClean="0">
                <a:latin typeface="Bookman Old Style" pitchFamily="18" charset="0"/>
              </a:rPr>
              <a:t>Веракса</a:t>
            </a:r>
            <a:r>
              <a:rPr lang="ru-RU" sz="1600" dirty="0" smtClean="0">
                <a:latin typeface="Bookman Old Style" pitchFamily="18" charset="0"/>
              </a:rPr>
              <a:t> Н. Е., </a:t>
            </a:r>
            <a:r>
              <a:rPr lang="ru-RU" sz="1600" dirty="0" err="1" smtClean="0">
                <a:latin typeface="Bookman Old Style" pitchFamily="18" charset="0"/>
              </a:rPr>
              <a:t>Веракса</a:t>
            </a:r>
            <a:r>
              <a:rPr lang="ru-RU" sz="1600" dirty="0" smtClean="0">
                <a:latin typeface="Bookman Old Style" pitchFamily="18" charset="0"/>
              </a:rPr>
              <a:t> А. Н. Проектная деятельность дошкольников. Пособие</a:t>
            </a:r>
          </a:p>
          <a:p>
            <a:r>
              <a:rPr lang="ru-RU" sz="1600" dirty="0" smtClean="0">
                <a:latin typeface="Bookman Old Style" pitchFamily="18" charset="0"/>
              </a:rPr>
              <a:t>для педагогов дошкольных учреждений. – М.: МОЗАИКА-СИНТЕЗ, 2016;</a:t>
            </a:r>
          </a:p>
          <a:p>
            <a:r>
              <a:rPr lang="ru-RU" sz="1600" dirty="0" smtClean="0">
                <a:latin typeface="Bookman Old Style" pitchFamily="18" charset="0"/>
              </a:rPr>
              <a:t>5. </a:t>
            </a:r>
            <a:r>
              <a:rPr lang="ru-RU" sz="1600" dirty="0" err="1" smtClean="0">
                <a:latin typeface="Bookman Old Style" pitchFamily="18" charset="0"/>
              </a:rPr>
              <a:t>Картушина</a:t>
            </a:r>
            <a:r>
              <a:rPr lang="ru-RU" sz="1600" dirty="0" smtClean="0">
                <a:latin typeface="Bookman Old Style" pitchFamily="18" charset="0"/>
              </a:rPr>
              <a:t> М. Ю. Быть здоровыми хотим: оздоровительные и познавательные</a:t>
            </a:r>
          </a:p>
          <a:p>
            <a:r>
              <a:rPr lang="ru-RU" sz="1600" dirty="0" smtClean="0">
                <a:latin typeface="Bookman Old Style" pitchFamily="18" charset="0"/>
              </a:rPr>
              <a:t>занятия для детей подготовительной группы. – М.:АРКТИ, 2004;</a:t>
            </a:r>
          </a:p>
          <a:p>
            <a:r>
              <a:rPr lang="ru-RU" sz="1600" dirty="0" smtClean="0">
                <a:latin typeface="Bookman Old Style" pitchFamily="18" charset="0"/>
              </a:rPr>
              <a:t>6. </a:t>
            </a:r>
            <a:r>
              <a:rPr lang="ru-RU" sz="1600" dirty="0" err="1" smtClean="0">
                <a:latin typeface="Bookman Old Style" pitchFamily="18" charset="0"/>
              </a:rPr>
              <a:t>Пензулаева</a:t>
            </a:r>
            <a:r>
              <a:rPr lang="ru-RU" sz="1600" dirty="0" smtClean="0">
                <a:latin typeface="Bookman Old Style" pitchFamily="18" charset="0"/>
              </a:rPr>
              <a:t> Л.И. – физкультурные занятия в детском саду. Подготовительная к</a:t>
            </a:r>
          </a:p>
          <a:p>
            <a:r>
              <a:rPr lang="ru-RU" sz="1600" dirty="0" smtClean="0">
                <a:latin typeface="Bookman Old Style" pitchFamily="18" charset="0"/>
              </a:rPr>
              <a:t>школе группа детского сада. Конспекты занятий. – М.: МОЗАИКА – СИНТЕЗ,</a:t>
            </a:r>
          </a:p>
          <a:p>
            <a:r>
              <a:rPr lang="ru-RU" sz="1600" dirty="0" smtClean="0">
                <a:latin typeface="Bookman Old Style" pitchFamily="18" charset="0"/>
              </a:rPr>
              <a:t>2016. – 112 с.</a:t>
            </a:r>
          </a:p>
          <a:p>
            <a:r>
              <a:rPr lang="ru-RU" sz="1600" dirty="0" smtClean="0">
                <a:latin typeface="Bookman Old Style" pitchFamily="18" charset="0"/>
              </a:rPr>
              <a:t>7. </a:t>
            </a:r>
            <a:r>
              <a:rPr lang="ru-RU" sz="1600" dirty="0" err="1" smtClean="0">
                <a:latin typeface="Bookman Old Style" pitchFamily="18" charset="0"/>
              </a:rPr>
              <a:t>Пензулаева</a:t>
            </a:r>
            <a:r>
              <a:rPr lang="ru-RU" sz="1600" dirty="0" smtClean="0">
                <a:latin typeface="Bookman Old Style" pitchFamily="18" charset="0"/>
              </a:rPr>
              <a:t> Л.И. – Оздоровительная гимнастика для детей 3-7 лет. Комплексы</a:t>
            </a:r>
          </a:p>
          <a:p>
            <a:r>
              <a:rPr lang="ru-RU" sz="1600" dirty="0" smtClean="0">
                <a:latin typeface="Bookman Old Style" pitchFamily="18" charset="0"/>
              </a:rPr>
              <a:t>оздоровительной гимнастики. – М.: МОЗАИКА – СИНТЕЗ, 2018. – 128 с.</a:t>
            </a:r>
          </a:p>
          <a:p>
            <a:r>
              <a:rPr lang="ru-RU" sz="1600" dirty="0" smtClean="0">
                <a:latin typeface="Bookman Old Style" pitchFamily="18" charset="0"/>
              </a:rPr>
              <a:t>8. Фролов В.Г. – Физкультурные занятия, игры и упражнения на прогулке:</a:t>
            </a:r>
          </a:p>
          <a:p>
            <a:r>
              <a:rPr lang="ru-RU" sz="1600" dirty="0" smtClean="0">
                <a:latin typeface="Bookman Old Style" pitchFamily="18" charset="0"/>
              </a:rPr>
              <a:t>Пособие для воспитателя. – М.: Просвещение, 2014. – 159 с.</a:t>
            </a:r>
          </a:p>
          <a:p>
            <a:r>
              <a:rPr lang="ru-RU" sz="1600" dirty="0" smtClean="0">
                <a:latin typeface="Bookman Old Style" pitchFamily="18" charset="0"/>
              </a:rPr>
              <a:t>9. </a:t>
            </a:r>
            <a:r>
              <a:rPr lang="ru-RU" sz="1600" dirty="0" err="1" smtClean="0">
                <a:latin typeface="Bookman Old Style" pitchFamily="18" charset="0"/>
              </a:rPr>
              <a:t>Шебеко</a:t>
            </a:r>
            <a:r>
              <a:rPr lang="ru-RU" sz="1600" dirty="0" smtClean="0">
                <a:latin typeface="Bookman Old Style" pitchFamily="18" charset="0"/>
              </a:rPr>
              <a:t> В.Н. – Физкультурные праздники в детском саду: творчество в</a:t>
            </a:r>
          </a:p>
          <a:p>
            <a:r>
              <a:rPr lang="ru-RU" sz="1600" dirty="0" smtClean="0">
                <a:latin typeface="Bookman Old Style" pitchFamily="18" charset="0"/>
              </a:rPr>
              <a:t>двигательной деятельности дошкольника: Кн. для воспитателей детского сада /</a:t>
            </a:r>
          </a:p>
          <a:p>
            <a:r>
              <a:rPr lang="ru-RU" sz="1600" dirty="0" smtClean="0">
                <a:latin typeface="Bookman Old Style" pitchFamily="18" charset="0"/>
              </a:rPr>
              <a:t>В.Н. </a:t>
            </a:r>
            <a:r>
              <a:rPr lang="ru-RU" sz="1600" dirty="0" err="1" smtClean="0">
                <a:latin typeface="Bookman Old Style" pitchFamily="18" charset="0"/>
              </a:rPr>
              <a:t>Шебеко</a:t>
            </a:r>
            <a:r>
              <a:rPr lang="ru-RU" sz="1600" dirty="0" smtClean="0">
                <a:latin typeface="Bookman Old Style" pitchFamily="18" charset="0"/>
              </a:rPr>
              <a:t>, Н.Н. Ермак. – 3-е изд. – М.: Просвещение. 2015. – 93 с.</a:t>
            </a:r>
            <a:endParaRPr lang="ru-RU" sz="16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4.infourok.ru/uploads/ex/0499/001624a8-576fd10d/hello_html_4a4ea2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94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658" name="Picture 2" descr="https://proprikol.ru/wp-content/uploads/2019/07/kartinka-spasibo-za-vnimanie-dlya-prezentatsij-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143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99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catherineasquithgallery.com/uploads/posts/2021-02/1613647996_2-p-foni-dlya-prezentatsii-sportivnie-detskie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" y="8384"/>
            <a:ext cx="91428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836712"/>
            <a:ext cx="475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>
              <a:ln>
                <a:solidFill>
                  <a:schemeClr val="tx1"/>
                </a:solidFill>
              </a:ln>
              <a:solidFill>
                <a:srgbClr val="FF00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997839"/>
            <a:ext cx="846274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Bookman Old Style" panose="02050604050505020204" pitchFamily="18" charset="0"/>
              </a:rPr>
              <a:t>создание в дошкольном учреждении системы по подготовке к </a:t>
            </a:r>
            <a:r>
              <a:rPr lang="ru-RU" sz="2800" b="1" dirty="0" smtClean="0">
                <a:latin typeface="Bookman Old Style" panose="02050604050505020204" pitchFamily="18" charset="0"/>
              </a:rPr>
              <a:t>проведению испытаний </a:t>
            </a:r>
            <a:r>
              <a:rPr lang="ru-RU" sz="2800" b="1" dirty="0">
                <a:latin typeface="Bookman Old Style" panose="02050604050505020204" pitchFamily="18" charset="0"/>
              </a:rPr>
              <a:t>(тестов) </a:t>
            </a:r>
            <a:endParaRPr lang="ru-RU" sz="2800" b="1" dirty="0" smtClean="0">
              <a:latin typeface="Bookman Old Style" panose="020506040505050202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atin typeface="Bookman Old Style" panose="02050604050505020204" pitchFamily="18" charset="0"/>
              </a:rPr>
              <a:t>Всероссийского </a:t>
            </a:r>
            <a:r>
              <a:rPr lang="ru-RU" sz="2800" b="1" dirty="0">
                <a:latin typeface="Bookman Old Style" panose="02050604050505020204" pitchFamily="18" charset="0"/>
              </a:rPr>
              <a:t>физкультурно-спортивного </a:t>
            </a:r>
            <a:r>
              <a:rPr lang="ru-RU" sz="2800" b="1" dirty="0" smtClean="0">
                <a:latin typeface="Bookman Old Style" panose="02050604050505020204" pitchFamily="18" charset="0"/>
              </a:rPr>
              <a:t>комплекса ГТО</a:t>
            </a:r>
            <a:r>
              <a:rPr lang="ru-RU" sz="2800" b="1" dirty="0">
                <a:latin typeface="Bookman Old Style" panose="02050604050505020204" pitchFamily="18" charset="0"/>
              </a:rPr>
              <a:t>. </a:t>
            </a:r>
            <a:endParaRPr lang="ru-RU" sz="2800" b="1" dirty="0" smtClean="0">
              <a:latin typeface="Bookman Old Style" panose="020506040505050202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atin typeface="Bookman Old Style" panose="02050604050505020204" pitchFamily="18" charset="0"/>
              </a:rPr>
              <a:t>Совместная </a:t>
            </a:r>
            <a:r>
              <a:rPr lang="ru-RU" sz="2800" b="1" dirty="0">
                <a:latin typeface="Bookman Old Style" panose="02050604050505020204" pitchFamily="18" charset="0"/>
              </a:rPr>
              <a:t>деятельность дошкольного учреждения и семьи с </a:t>
            </a:r>
            <a:r>
              <a:rPr lang="ru-RU" sz="2800" b="1" dirty="0" smtClean="0">
                <a:latin typeface="Bookman Old Style" panose="02050604050505020204" pitchFamily="18" charset="0"/>
              </a:rPr>
              <a:t>целью приобщения </a:t>
            </a:r>
            <a:r>
              <a:rPr lang="ru-RU" sz="2800" b="1" dirty="0">
                <a:latin typeface="Bookman Old Style" panose="02050604050505020204" pitchFamily="18" charset="0"/>
              </a:rPr>
              <a:t>ребенка к здоровому образу жизни </a:t>
            </a:r>
            <a:r>
              <a:rPr lang="ru-RU" sz="2800" b="1" dirty="0" smtClean="0">
                <a:latin typeface="Bookman Old Style" panose="02050604050505020204" pitchFamily="18" charset="0"/>
              </a:rPr>
              <a:t>обогащению его социального </a:t>
            </a:r>
            <a:r>
              <a:rPr lang="ru-RU" sz="2800" b="1" dirty="0">
                <a:latin typeface="Bookman Old Style" panose="02050604050505020204" pitchFamily="18" charset="0"/>
              </a:rPr>
              <a:t>опыта</a:t>
            </a:r>
          </a:p>
          <a:p>
            <a:r>
              <a:rPr lang="ru-RU" b="1" dirty="0"/>
              <a:t> 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642918"/>
            <a:ext cx="7215238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Новизна проекта 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86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проекта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catherineasquithgallery.com/uploads/posts/2021-02/1613647996_2-p-foni-dlya-prezentatsii-sportivnie-detskie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908" y="0"/>
            <a:ext cx="91428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836712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997839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9186" y="1844824"/>
            <a:ext cx="835292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hangingPunct="0">
              <a:lnSpc>
                <a:spcPct val="95416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Проблема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здорового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образа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жизни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современном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обществе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сегодня</a:t>
            </a:r>
            <a:r>
              <a:rPr lang="en-US" altLang="zh-CN" sz="2000" spc="-3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является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одной</a:t>
            </a:r>
            <a:r>
              <a:rPr lang="en-US" altLang="zh-CN" sz="2000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из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самых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актуальных.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Эта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проблема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требует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к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себе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особого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внимания.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Нужно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сформировать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у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населения</a:t>
            </a:r>
            <a:r>
              <a:rPr lang="en-US" altLang="zh-CN" sz="2000" spc="-3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осознанных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потребностей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</a:t>
            </a:r>
            <a:r>
              <a:rPr lang="en-US" altLang="zh-CN" sz="2000" spc="-3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систематических</a:t>
            </a:r>
            <a:r>
              <a:rPr lang="en-US" altLang="zh-CN" sz="2000" spc="-3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занятиях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физической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культурой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и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спортом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и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ведении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здорового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образа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жизни.</a:t>
            </a:r>
          </a:p>
          <a:p>
            <a:pPr indent="914400" hangingPunct="0">
              <a:lnSpc>
                <a:spcPct val="95416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</a:t>
            </a:r>
            <a:r>
              <a:rPr lang="en-US" altLang="zh-CN" sz="2000" spc="-4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внедрением</a:t>
            </a:r>
            <a:r>
              <a:rPr lang="en-US" altLang="zh-CN" sz="2000" spc="-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Всероссийского</a:t>
            </a:r>
            <a:r>
              <a:rPr lang="en-US" altLang="zh-CN" sz="2000" spc="-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физкультурно-спортивного</a:t>
            </a:r>
            <a:r>
              <a:rPr lang="en-US" altLang="zh-CN" sz="2000" spc="-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комплекса</a:t>
            </a:r>
            <a:r>
              <a:rPr lang="en-US" altLang="zh-CN" sz="2000" spc="-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"Готов</a:t>
            </a:r>
            <a:r>
              <a:rPr lang="en-US" altLang="zh-CN" sz="2000" spc="-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к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труду</a:t>
            </a:r>
            <a:r>
              <a:rPr lang="en-US" altLang="zh-CN" sz="20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и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обороне"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(ГТО)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должна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произойти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модернизация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системы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физического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воспитания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и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системы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развития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массового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детско-юношеского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спорта</a:t>
            </a:r>
            <a:r>
              <a:rPr lang="en-US" altLang="zh-CN" sz="2000" spc="-1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spc="-5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образовательных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организациях.</a:t>
            </a:r>
          </a:p>
          <a:p>
            <a:pPr indent="914400" hangingPunct="0">
              <a:lnSpc>
                <a:spcPct val="95416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Значимость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внедрения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комплекса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является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повышение</a:t>
            </a:r>
            <a:r>
              <a:rPr lang="en-US" altLang="zh-CN" sz="2000" spc="-1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эффективности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использования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возможностей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физической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культуры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и</a:t>
            </a:r>
            <a:r>
              <a:rPr lang="en-US" altLang="zh-CN" sz="2000" spc="-3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спорта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укреплении</a:t>
            </a:r>
            <a:r>
              <a:rPr lang="en-US" altLang="zh-CN" sz="2000" spc="-3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здоровья,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гармоничном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и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всестороннем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развитии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личности,</a:t>
            </a:r>
            <a:r>
              <a:rPr lang="en-US" altLang="zh-CN" sz="20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воспитании</a:t>
            </a:r>
            <a:r>
              <a:rPr lang="en-US" altLang="zh-CN" sz="200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патриотизма</a:t>
            </a:r>
            <a:r>
              <a:rPr lang="en-US" altLang="zh-CN" sz="2000" spc="-3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и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гражданственности,</a:t>
            </a:r>
            <a:r>
              <a:rPr lang="en-US" altLang="zh-CN" sz="2000" spc="-3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улучшении</a:t>
            </a:r>
            <a:r>
              <a:rPr lang="en-US" altLang="zh-CN" sz="2000" spc="-3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качества</a:t>
            </a:r>
            <a:r>
              <a:rPr lang="en-US" altLang="zh-CN" sz="2000" spc="-3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жизни</a:t>
            </a:r>
            <a:r>
              <a:rPr lang="en-US" altLang="zh-CN" sz="2000" spc="-3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граждан</a:t>
            </a:r>
            <a:r>
              <a:rPr lang="en-US" altLang="zh-CN" sz="2000" spc="-3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Российской</a:t>
            </a:r>
            <a:r>
              <a:rPr lang="en-US" altLang="zh-CN" sz="2000" spc="-4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ea typeface="Candara"/>
                <a:cs typeface="Times New Roman" pitchFamily="18" charset="0"/>
              </a:rPr>
              <a:t>Федерации.</a:t>
            </a:r>
            <a:endParaRPr lang="en-US" altLang="zh-CN" sz="2000" dirty="0">
              <a:solidFill>
                <a:srgbClr val="000000"/>
              </a:solidFill>
              <a:latin typeface="Times New Roman" pitchFamily="18" charset="0"/>
              <a:ea typeface="Candara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42976" y="642918"/>
            <a:ext cx="7072362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Актуальность проекта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1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Анотация</a:t>
            </a:r>
            <a:r>
              <a:rPr lang="ru-RU" dirty="0" smtClean="0"/>
              <a:t> проекта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2/1613647996_2-p-foni-dlya-prezentatsii-sportivnie-detskie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" y="0"/>
            <a:ext cx="91428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836712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997839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908721"/>
            <a:ext cx="864399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Bookman Old Style" panose="02050604050505020204" pitchFamily="18" charset="0"/>
              </a:rPr>
              <a:t>Проект предусматривает подготовку и мотивацию детей 6-7 лет к сдаче первой ступени норм ГТО (подготовительные к школе возрастные  группы ДОУ), создание материально-  технической базы для развития и совершенствования физических качеств современного дошкольника, привлечение родителей (законных представителей) воспитанников, к активному участию в спортивной жизни детского сада; формирование потребности в здоровом образе жизни; воспитание нравственно - патриотических чувств и толерантной личности.</a:t>
            </a:r>
          </a:p>
          <a:p>
            <a:r>
              <a:rPr lang="ru-RU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Проблема:</a:t>
            </a:r>
            <a:r>
              <a:rPr lang="ru-RU" b="1" dirty="0">
                <a:latin typeface="Bookman Old Style" panose="02050604050505020204" pitchFamily="18" charset="0"/>
              </a:rPr>
              <a:t> недостаточная осведомленность родителей о важности </a:t>
            </a:r>
            <a:r>
              <a:rPr lang="ru-RU" b="1" dirty="0" smtClean="0">
                <a:latin typeface="Bookman Old Style" panose="02050604050505020204" pitchFamily="18" charset="0"/>
              </a:rPr>
              <a:t>физического воспитания</a:t>
            </a:r>
            <a:r>
              <a:rPr lang="ru-RU" b="1" dirty="0">
                <a:latin typeface="Bookman Old Style" panose="02050604050505020204" pitchFamily="18" charset="0"/>
              </a:rPr>
              <a:t>. Низкая спортивная активность, малоподвижный образ жизни детей и их семей, отсутствие понимания культуры спорта. Негативная статистика по образу жизни в семье (сниженная активность, несбалансированное питание, несоблюдение режима дня, растущие факторы риска, отсутствие полезных привычек). Для того, чтобы повысить уровень физической подготовленности, снизить число часто болеющих детей, увеличить количество детей и родителей регулярно занимающихся физической культурой и спортом необходимо значительно повысить эффективность системы </a:t>
            </a:r>
            <a:r>
              <a:rPr lang="ru-RU" b="1" dirty="0" smtClean="0">
                <a:latin typeface="Bookman Old Style" panose="02050604050505020204" pitchFamily="18" charset="0"/>
              </a:rPr>
              <a:t>физического воспитания </a:t>
            </a:r>
            <a:r>
              <a:rPr lang="ru-RU" b="1" dirty="0">
                <a:latin typeface="Bookman Old Style" panose="02050604050505020204" pitchFamily="18" charset="0"/>
              </a:rPr>
              <a:t>дошкольников.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4348" y="357166"/>
            <a:ext cx="7358114" cy="571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Аннотация проекта </a:t>
            </a:r>
            <a:endParaRPr lang="ru-RU" sz="32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00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2/1613647996_2-p-foni-dlya-prezentatsii-sportivnie-detskie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836712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997839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357158" y="1741048"/>
            <a:ext cx="878684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Нормативно-правовая база проекта выстраивается на основе законодательных, программных документов федерального, регионального и муниципального уровней. К наиболее значимым документам, определяющим условия и механизмы внедрения модели воспитательной компоненты на федеральном уровне, относятся: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- Конвенция о правах ребенка.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- Конституция Российской Федерации (принята всенародным голосованием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12.12.1993) (с учетом поправок, внесенных Законами РФ о поправках 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Конституции РФ от 30.12.2008 N 6-ФКЗ, от 30.12.2008 N 7-ФКЗ).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- Указ Президента Российской Федерации от 24 марта 2014 г. № 172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«О Всероссийском физкультурно-спортивном комплексе «Готов 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труду и обороне» (ГТО)».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- Проект Постановления Правительства Российской Федерации от 2014г.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«Об утверждении Положения о Всероссийском физкультурно - спортивном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комплексе «Готов к труду и обороне» (ГТО)».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- Государственная программа Российской Федерации «Развитие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образования» на 2013-2020 гг., утвержденная распоряжением Правительства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Российской Федерации от 22 ноября 2012 г. № 2148.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214290"/>
            <a:ext cx="8501122" cy="12858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Нормативно – правовые основы внедрения Всероссийского физкультурно - спортивного комплекса « ГТО»</a:t>
            </a:r>
            <a:r>
              <a:rPr lang="ru-RU" sz="2400" b="1" dirty="0" smtClean="0">
                <a:latin typeface="Bookman Old Style" pitchFamily="18" charset="0"/>
              </a:rPr>
              <a:t>о</a:t>
            </a:r>
            <a:endParaRPr lang="ru-RU" sz="2400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02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460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460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460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460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460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460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460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4608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4608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1669</Words>
  <Application>Microsoft Office PowerPoint</Application>
  <PresentationFormat>Экран (4:3)</PresentationFormat>
  <Paragraphs>190</Paragraphs>
  <Slides>52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4" baseType="lpstr"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Актуальность проекта </vt:lpstr>
      <vt:lpstr>Анотация проекта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</vt:lpstr>
      <vt:lpstr>Презентация PowerPoint</vt:lpstr>
      <vt:lpstr>-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таня</cp:lastModifiedBy>
  <cp:revision>102</cp:revision>
  <dcterms:created xsi:type="dcterms:W3CDTF">2021-10-29T13:02:38Z</dcterms:created>
  <dcterms:modified xsi:type="dcterms:W3CDTF">2021-12-06T02:15:57Z</dcterms:modified>
</cp:coreProperties>
</file>