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5"/>
  </p:notesMasterIdLst>
  <p:sldIdLst>
    <p:sldId id="256" r:id="rId2"/>
    <p:sldId id="268" r:id="rId3"/>
    <p:sldId id="265" r:id="rId4"/>
    <p:sldId id="266" r:id="rId5"/>
    <p:sldId id="260" r:id="rId6"/>
    <p:sldId id="261" r:id="rId7"/>
    <p:sldId id="263" r:id="rId8"/>
    <p:sldId id="270" r:id="rId9"/>
    <p:sldId id="264" r:id="rId10"/>
    <p:sldId id="262" r:id="rId11"/>
    <p:sldId id="269" r:id="rId12"/>
    <p:sldId id="272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81E5C1-4D46-40C0-AD6D-28DA89C9068A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2B81C-679D-40E0-8FEC-9087259E9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09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2B81C-679D-40E0-8FEC-9087259E974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647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214422"/>
            <a:ext cx="7851648" cy="2500330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/>
              <a:t>Project</a:t>
            </a:r>
            <a:br>
              <a:rPr lang="en-US" sz="6600" dirty="0" smtClean="0"/>
            </a:br>
            <a:r>
              <a:rPr lang="en-US" sz="6600" dirty="0" smtClean="0"/>
              <a:t> </a:t>
            </a:r>
            <a:r>
              <a:rPr lang="ru-RU" sz="6600" dirty="0" smtClean="0"/>
              <a:t> «</a:t>
            </a:r>
            <a:r>
              <a:rPr lang="en-US" sz="6600" dirty="0" smtClean="0"/>
              <a:t>My Family</a:t>
            </a:r>
            <a:r>
              <a:rPr lang="ru-RU" sz="6600" dirty="0" smtClean="0"/>
              <a:t>»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714752"/>
            <a:ext cx="7854696" cy="192882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Подготовил </a:t>
            </a:r>
          </a:p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учащийся 3 класса </a:t>
            </a:r>
          </a:p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МОБУ ООШ </a:t>
            </a:r>
            <a:r>
              <a:rPr lang="ru-RU" dirty="0" err="1" smtClean="0">
                <a:solidFill>
                  <a:schemeClr val="tx2">
                    <a:lumMod val="10000"/>
                  </a:schemeClr>
                </a:solidFill>
              </a:rPr>
              <a:t>с.Николаевка</a:t>
            </a:r>
            <a:endParaRPr lang="ru-RU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dirty="0" err="1" smtClean="0">
                <a:solidFill>
                  <a:schemeClr val="tx2">
                    <a:lumMod val="10000"/>
                  </a:schemeClr>
                </a:solidFill>
              </a:rPr>
              <a:t>Турлаев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 Гордей</a:t>
            </a:r>
          </a:p>
          <a:p>
            <a:r>
              <a:rPr lang="ru-RU" dirty="0" err="1" smtClean="0">
                <a:solidFill>
                  <a:schemeClr val="tx2">
                    <a:lumMod val="10000"/>
                  </a:schemeClr>
                </a:solidFill>
              </a:rPr>
              <a:t>Учитель:Исмагилова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 А.Р.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214422"/>
            <a:ext cx="7851648" cy="3500462"/>
          </a:xfrm>
        </p:spPr>
        <p:txBody>
          <a:bodyPr>
            <a:normAutofit/>
          </a:bodyPr>
          <a:lstStyle/>
          <a:p>
            <a:pPr algn="ctr"/>
            <a:endParaRPr lang="ru-RU" sz="5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4153444" y="270892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a typeface="MS Mincho"/>
              </a:rPr>
              <a:t>I love my family very much. We always help each other.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857760"/>
            <a:ext cx="7854696" cy="1500198"/>
          </a:xfrm>
        </p:spPr>
        <p:txBody>
          <a:bodyPr>
            <a:normAutofit/>
          </a:bodyPr>
          <a:lstStyle/>
          <a:p>
            <a:pPr algn="ctr"/>
            <a:endParaRPr lang="ru-RU" sz="4000" dirty="0" smtClean="0">
              <a:solidFill>
                <a:srgbClr val="C00000"/>
              </a:solidFill>
            </a:endParaRPr>
          </a:p>
          <a:p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32656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Результаты анкетирования </a:t>
            </a:r>
            <a:br>
              <a:rPr lang="ru-RU" sz="3200" dirty="0">
                <a:solidFill>
                  <a:schemeClr val="bg1"/>
                </a:solidFill>
              </a:rPr>
            </a:br>
            <a:r>
              <a:rPr lang="ru-RU" sz="3200" dirty="0">
                <a:solidFill>
                  <a:schemeClr val="bg1"/>
                </a:solidFill>
              </a:rPr>
              <a:t>«Что я знаю о своей семье?»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24867"/>
              </p:ext>
            </p:extLst>
          </p:nvPr>
        </p:nvGraphicFramePr>
        <p:xfrm>
          <a:off x="1403648" y="1628800"/>
          <a:ext cx="6751173" cy="46958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73587"/>
                <a:gridCol w="577586"/>
              </a:tblGrid>
              <a:tr h="2910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1.  Насколько хорошо вы знаете историю своей семьи?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</a:tr>
              <a:tr h="300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Очень хорошо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</a:tr>
              <a:tr h="300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Немножко знаю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</a:tr>
              <a:tr h="300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 Почти не знаю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</a:tr>
              <a:tr h="3492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2. Знаете ли вы, какие увлечения у ваших родителей?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</a:tr>
              <a:tr h="4998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Да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        10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</a:tr>
              <a:tr h="300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 1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</a:tr>
              <a:tr h="300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Немного, не совсем, не всех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    3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</a:tr>
              <a:tr h="3492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3. Имеются ли у вас общие увлечения в семье?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</a:tr>
              <a:tr h="300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Да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 8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</a:tr>
              <a:tr h="300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    6    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</a:tr>
              <a:tr h="4998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4. Хотел бы ты, чему то научиться (мастерить, готовить и т.д)  у своих родителей?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</a:tr>
              <a:tr h="300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Да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 14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</a:tr>
              <a:tr h="300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         </a:t>
                      </a:r>
                      <a:endParaRPr lang="ru-RU" sz="10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5292" marR="6529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390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857760"/>
            <a:ext cx="7854696" cy="1500198"/>
          </a:xfrm>
        </p:spPr>
        <p:txBody>
          <a:bodyPr>
            <a:normAutofit/>
          </a:bodyPr>
          <a:lstStyle/>
          <a:p>
            <a:pPr algn="ctr"/>
            <a:endParaRPr lang="ru-RU" sz="4000" dirty="0" smtClean="0">
              <a:solidFill>
                <a:srgbClr val="C00000"/>
              </a:solidFill>
            </a:endParaRPr>
          </a:p>
          <a:p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836712"/>
            <a:ext cx="885698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Выводы.</a:t>
            </a:r>
            <a:endParaRPr lang="ru-RU" sz="3200" dirty="0">
              <a:solidFill>
                <a:schemeClr val="bg1"/>
              </a:solidFill>
            </a:endParaRPr>
          </a:p>
          <a:p>
            <a:r>
              <a:rPr lang="ru-RU" sz="2400" dirty="0"/>
              <a:t>При работе над проектом я</a:t>
            </a:r>
          </a:p>
          <a:p>
            <a:r>
              <a:rPr lang="ru-RU" sz="2400" i="1" dirty="0"/>
              <a:t>Узнал много нового</a:t>
            </a:r>
            <a:r>
              <a:rPr lang="ru-RU" sz="2400" dirty="0"/>
              <a:t>:</a:t>
            </a:r>
          </a:p>
          <a:p>
            <a:pPr lvl="0"/>
            <a:r>
              <a:rPr lang="ru-RU" sz="2400" dirty="0"/>
              <a:t>Новые факты из биографий моей семьи;</a:t>
            </a:r>
          </a:p>
          <a:p>
            <a:pPr lvl="0"/>
            <a:r>
              <a:rPr lang="ru-RU" sz="2400" dirty="0"/>
              <a:t>Познакомился в интернете с проектами других детей;</a:t>
            </a:r>
          </a:p>
          <a:p>
            <a:r>
              <a:rPr lang="ru-RU" sz="2400" dirty="0"/>
              <a:t>Одноклассники желают больше узнать о своей семье и хотят чему-то научиться (мастерить, готовить и т.д.) у своих родителей.</a:t>
            </a:r>
          </a:p>
          <a:p>
            <a:r>
              <a:rPr lang="ru-RU" sz="2400" i="1" dirty="0"/>
              <a:t>Многому научился:</a:t>
            </a:r>
            <a:endParaRPr lang="ru-RU" sz="2400" dirty="0"/>
          </a:p>
          <a:p>
            <a:pPr lvl="0"/>
            <a:r>
              <a:rPr lang="ru-RU" sz="2400" dirty="0"/>
              <a:t>Составить рассказ о членах моей семьи и моих увлечениях на английском языке;</a:t>
            </a:r>
          </a:p>
          <a:p>
            <a:pPr lvl="0"/>
            <a:r>
              <a:rPr lang="ru-RU" sz="2400" dirty="0"/>
              <a:t>Записывать рассказ правильно о членах моей семьи на английском языке;</a:t>
            </a:r>
          </a:p>
          <a:p>
            <a:pPr lvl="0"/>
            <a:r>
              <a:rPr lang="ru-RU" sz="2400" dirty="0"/>
              <a:t>Набирать на компьютере текст об увлечениях на английском языке;</a:t>
            </a:r>
          </a:p>
        </p:txBody>
      </p:sp>
    </p:spTree>
    <p:extLst>
      <p:ext uri="{BB962C8B-B14F-4D97-AF65-F5344CB8AC3E}">
        <p14:creationId xmlns:p14="http://schemas.microsoft.com/office/powerpoint/2010/main" val="50556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214422"/>
            <a:ext cx="7851648" cy="3500462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/>
              <a:t>Thank you for attention. 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857760"/>
            <a:ext cx="7854696" cy="1500198"/>
          </a:xfrm>
        </p:spPr>
        <p:txBody>
          <a:bodyPr>
            <a:normAutofit/>
          </a:bodyPr>
          <a:lstStyle/>
          <a:p>
            <a:pPr algn="ctr"/>
            <a:endParaRPr lang="ru-RU" sz="4000" dirty="0" smtClean="0">
              <a:solidFill>
                <a:srgbClr val="C00000"/>
              </a:solidFill>
            </a:endParaRPr>
          </a:p>
          <a:p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97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214422"/>
            <a:ext cx="7851648" cy="2500330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/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3200" b="0" dirty="0" smtClean="0">
                <a:solidFill>
                  <a:schemeClr val="bg1"/>
                </a:solidFill>
                <a:latin typeface="+mn-lt"/>
              </a:rPr>
              <a:t>Актуальность </a:t>
            </a:r>
            <a:r>
              <a:rPr lang="ru-RU" sz="3200" b="0" dirty="0">
                <a:solidFill>
                  <a:schemeClr val="bg1"/>
                </a:solidFill>
                <a:latin typeface="+mn-lt"/>
              </a:rPr>
              <a:t>проекта</a:t>
            </a:r>
            <a:r>
              <a:rPr lang="ru-RU" sz="3200" b="0" dirty="0">
                <a:latin typeface="+mn-lt"/>
              </a:rPr>
              <a:t>.</a:t>
            </a:r>
            <a:br>
              <a:rPr lang="ru-RU" sz="3200" b="0" dirty="0">
                <a:latin typeface="+mn-lt"/>
              </a:rPr>
            </a:br>
            <a:r>
              <a:rPr lang="ru-RU" sz="2600" b="0" dirty="0">
                <a:latin typeface="+mn-lt"/>
              </a:rPr>
              <a:t>   </a:t>
            </a:r>
            <a:r>
              <a:rPr lang="ru-RU" sz="2600" b="0" dirty="0">
                <a:solidFill>
                  <a:schemeClr val="tx1"/>
                </a:solidFill>
                <a:latin typeface="+mn-lt"/>
              </a:rPr>
              <a:t>Семья - это самое главное в нашей жизни. Человеку необходимо знать, что он не один, что его всегда поддержат родные люди. Изучение занятий и увлечений членов семьи дает представление об окружающем мире. У нас дружная семья. Я её очень люблю и всегда готов рассказывать о ней. </a:t>
            </a:r>
            <a:r>
              <a:rPr lang="ru-RU" sz="2400" dirty="0">
                <a:latin typeface="+mn-lt"/>
              </a:rPr>
              <a:t/>
            </a:r>
            <a:br>
              <a:rPr lang="ru-RU" sz="2400" dirty="0">
                <a:latin typeface="+mn-lt"/>
              </a:rPr>
            </a:br>
            <a:endParaRPr lang="ru-RU" sz="24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714752"/>
            <a:ext cx="7854696" cy="1928826"/>
          </a:xfrm>
        </p:spPr>
        <p:txBody>
          <a:bodyPr>
            <a:normAutofit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3786613"/>
            <a:ext cx="820891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ea typeface="MS Mincho"/>
                <a:cs typeface="Times New Roman" panose="02020603050405020304" pitchFamily="18" charset="0"/>
              </a:rPr>
              <a:t>Цель:</a:t>
            </a:r>
            <a:r>
              <a:rPr lang="ru-RU" sz="2000" dirty="0">
                <a:solidFill>
                  <a:schemeClr val="bg1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ru-RU" sz="2600" dirty="0">
                <a:ea typeface="MS Mincho"/>
                <a:cs typeface="Times New Roman" panose="02020603050405020304" pitchFamily="18" charset="0"/>
              </a:rPr>
              <a:t>показать, как важна семья в жизни человека на примере своей, уметь рассказать о себе и своей семье, используя необходимые английские конструкции и лексические единицы.</a:t>
            </a:r>
            <a:br>
              <a:rPr lang="ru-RU" sz="2600" dirty="0">
                <a:ea typeface="MS Mincho"/>
                <a:cs typeface="Times New Roman" panose="02020603050405020304" pitchFamily="18" charset="0"/>
              </a:rPr>
            </a:b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84835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861048"/>
            <a:ext cx="7851648" cy="2259226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effectLst/>
                <a:latin typeface="+mn-lt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sz="3200" dirty="0">
                <a:solidFill>
                  <a:schemeClr val="bg1"/>
                </a:solidFill>
                <a:latin typeface="+mn-lt"/>
              </a:rPr>
              <a:t> Гипотеза: </a:t>
            </a:r>
            <a:r>
              <a:rPr lang="ru-RU" sz="2600" dirty="0">
                <a:solidFill>
                  <a:schemeClr val="tx1"/>
                </a:solidFill>
                <a:latin typeface="+mn-lt"/>
              </a:rPr>
              <a:t>Семья-это самое важное, что есть в мире. Если у вас нет семьи, то считайте, что у вас нет ничего.</a:t>
            </a:r>
            <a:r>
              <a:rPr lang="ru-RU" sz="2600" dirty="0">
                <a:solidFill>
                  <a:schemeClr val="tx1"/>
                </a:solidFill>
                <a:effectLst/>
                <a:latin typeface="+mn-lt"/>
                <a:ea typeface="MS Mincho"/>
                <a:cs typeface="Times New Roman" panose="02020603050405020304" pitchFamily="18" charset="0"/>
              </a:rPr>
              <a:t/>
            </a:r>
            <a:br>
              <a:rPr lang="ru-RU" sz="2600" dirty="0">
                <a:solidFill>
                  <a:schemeClr val="tx1"/>
                </a:solidFill>
                <a:effectLst/>
                <a:latin typeface="+mn-lt"/>
                <a:ea typeface="MS Mincho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bg1"/>
                </a:solidFill>
                <a:effectLst/>
                <a:latin typeface="+mn-lt"/>
                <a:ea typeface="MS Mincho"/>
                <a:cs typeface="Times New Roman" panose="02020603050405020304" pitchFamily="18" charset="0"/>
              </a:rPr>
              <a:t>Ожидаемые результаты:</a:t>
            </a:r>
            <a:r>
              <a:rPr lang="ru-RU" sz="2600" dirty="0">
                <a:effectLst/>
                <a:latin typeface="+mn-lt"/>
                <a:ea typeface="MS Mincho"/>
                <a:cs typeface="Times New Roman" panose="02020603050405020304" pitchFamily="18" charset="0"/>
              </a:rPr>
              <a:t/>
            </a:r>
            <a:br>
              <a:rPr lang="ru-RU" sz="2600" dirty="0">
                <a:effectLst/>
                <a:latin typeface="+mn-lt"/>
                <a:ea typeface="MS Mincho"/>
                <a:cs typeface="Times New Roman" panose="02020603050405020304" pitchFamily="18" charset="0"/>
              </a:rPr>
            </a:br>
            <a:r>
              <a:rPr lang="ru-RU" sz="2600" dirty="0">
                <a:effectLst/>
                <a:latin typeface="+mn-lt"/>
                <a:ea typeface="MS Mincho"/>
                <a:cs typeface="Times New Roman" panose="02020603050405020304" pitchFamily="18" charset="0"/>
              </a:rPr>
              <a:t>  </a:t>
            </a:r>
            <a:r>
              <a:rPr lang="ru-RU" sz="2600" b="0" dirty="0">
                <a:solidFill>
                  <a:schemeClr val="tx1"/>
                </a:solidFill>
                <a:effectLst/>
                <a:latin typeface="+mn-lt"/>
                <a:ea typeface="MS Mincho"/>
                <a:cs typeface="Times New Roman" panose="02020603050405020304" pitchFamily="18" charset="0"/>
              </a:rPr>
              <a:t>Узнать больше о членах своей семьи </a:t>
            </a:r>
            <a:r>
              <a:rPr lang="ru-RU" sz="2600" b="0" dirty="0" smtClean="0">
                <a:solidFill>
                  <a:schemeClr val="tx1"/>
                </a:solidFill>
                <a:effectLst/>
                <a:latin typeface="+mn-lt"/>
                <a:ea typeface="MS Mincho"/>
                <a:cs typeface="Times New Roman" panose="02020603050405020304" pitchFamily="18" charset="0"/>
              </a:rPr>
              <a:t>и увлечениях</a:t>
            </a:r>
            <a:r>
              <a:rPr lang="ru-RU" sz="2400" dirty="0">
                <a:solidFill>
                  <a:schemeClr val="tx1"/>
                </a:solidFill>
                <a:effectLst/>
                <a:latin typeface="+mn-lt"/>
                <a:ea typeface="MS Mincho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effectLst/>
                <a:latin typeface="+mn-lt"/>
                <a:ea typeface="MS Mincho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7028" y="548680"/>
            <a:ext cx="819143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ea typeface="MS Mincho"/>
                <a:cs typeface="Times New Roman" panose="02020603050405020304" pitchFamily="18" charset="0"/>
              </a:rPr>
              <a:t>Задачи: </a:t>
            </a:r>
            <a:r>
              <a:rPr lang="ru-RU" dirty="0">
                <a:ea typeface="MS Mincho"/>
                <a:cs typeface="Times New Roman" panose="02020603050405020304" pitchFamily="18" charset="0"/>
              </a:rPr>
              <a:t/>
            </a:r>
            <a:br>
              <a:rPr lang="ru-RU" dirty="0">
                <a:ea typeface="MS Mincho"/>
                <a:cs typeface="Times New Roman" panose="02020603050405020304" pitchFamily="18" charset="0"/>
              </a:rPr>
            </a:br>
            <a:r>
              <a:rPr lang="ru-RU" sz="2600" dirty="0">
                <a:ea typeface="MS Mincho"/>
                <a:cs typeface="Times New Roman" panose="02020603050405020304" pitchFamily="18" charset="0"/>
              </a:rPr>
              <a:t>составить краткий рассказ о членах моей семьи на английском языке;</a:t>
            </a:r>
            <a:br>
              <a:rPr lang="ru-RU" sz="2600" dirty="0">
                <a:ea typeface="MS Mincho"/>
                <a:cs typeface="Times New Roman" panose="02020603050405020304" pitchFamily="18" charset="0"/>
              </a:rPr>
            </a:br>
            <a:r>
              <a:rPr lang="ru-RU" sz="2600" dirty="0">
                <a:ea typeface="MS Mincho"/>
                <a:cs typeface="Times New Roman" panose="02020603050405020304" pitchFamily="18" charset="0"/>
              </a:rPr>
              <a:t>сделать презентацию о моей семье на английском языке;</a:t>
            </a:r>
            <a:r>
              <a:rPr lang="ru-RU" dirty="0">
                <a:ea typeface="MS Mincho"/>
                <a:cs typeface="Times New Roman" panose="02020603050405020304" pitchFamily="18" charset="0"/>
              </a:rPr>
              <a:t/>
            </a:r>
            <a:br>
              <a:rPr lang="ru-RU" dirty="0">
                <a:ea typeface="MS Mincho"/>
                <a:cs typeface="Times New Roman" panose="02020603050405020304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71480"/>
            <a:ext cx="7851648" cy="3929090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/>
              <a:t/>
            </a:r>
            <a:br>
              <a:rPr lang="en-US" sz="6600" dirty="0" smtClean="0"/>
            </a:b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-99392"/>
            <a:ext cx="7854696" cy="1008112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rgbClr val="C00000"/>
                </a:solidFill>
              </a:rPr>
              <a:t> I have got a family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07904" y="1124744"/>
            <a:ext cx="4572000" cy="38795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My 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father. </a:t>
            </a:r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a father. His name is 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Vladimir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He is 34. He is a 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molder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 likes his work too. His hobby is fishing.  He is kind, loving and understanding. My father is the best father in the world!</a:t>
            </a:r>
            <a:endParaRPr lang="ru-RU" sz="2600" dirty="0">
              <a:effectLst/>
              <a:latin typeface="Calibri" panose="020F0502020204030204" pitchFamily="34" charset="0"/>
              <a:ea typeface="MS Mincho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8913"/>
            <a:ext cx="3018159" cy="4025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93096"/>
            <a:ext cx="3018158" cy="25649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214422"/>
            <a:ext cx="7851648" cy="3500462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/>
              <a:t/>
            </a:r>
            <a:br>
              <a:rPr lang="en-US" sz="6600" dirty="0" smtClean="0"/>
            </a:b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857760"/>
            <a:ext cx="7854696" cy="1500198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7030A0"/>
                </a:solidFill>
              </a:rPr>
              <a:t> </a:t>
            </a:r>
          </a:p>
          <a:p>
            <a:pPr algn="ctr"/>
            <a:endParaRPr lang="ru-RU" sz="4000" dirty="0" smtClean="0">
              <a:solidFill>
                <a:srgbClr val="C00000"/>
              </a:solidFill>
            </a:endParaRPr>
          </a:p>
          <a:p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4222889" cy="6453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572000" y="620688"/>
            <a:ext cx="4572000" cy="38795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My </a:t>
            </a:r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have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mother. Her name is Elena.  She is 38. She is a 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kindergarten teacher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She likes wo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rk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Her hobby is 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reading books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She is kind, nice and sociable. I love my mother very much!</a:t>
            </a:r>
            <a:endParaRPr lang="ru-RU" sz="2600" dirty="0">
              <a:effectLst/>
              <a:latin typeface="Calibri" panose="020F0502020204030204" pitchFamily="34" charset="0"/>
              <a:ea typeface="MS Mincho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214422"/>
            <a:ext cx="7851648" cy="3500462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/>
              <a:t/>
            </a:r>
            <a:br>
              <a:rPr lang="en-US" sz="6600" dirty="0" smtClean="0"/>
            </a:b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0352" y="4948907"/>
            <a:ext cx="7854696" cy="1500198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12800" b="1" dirty="0">
                <a:solidFill>
                  <a:schemeClr val="bg1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My</a:t>
            </a:r>
            <a:r>
              <a:rPr lang="en-US" sz="1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little</a:t>
            </a:r>
            <a:r>
              <a:rPr lang="en-US" sz="1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sister. </a:t>
            </a:r>
            <a:endParaRPr lang="ru-RU" sz="12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10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10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a </a:t>
            </a:r>
            <a:r>
              <a:rPr lang="en-US" sz="10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little </a:t>
            </a:r>
            <a:r>
              <a:rPr lang="en-US" sz="10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sister. Her names is </a:t>
            </a:r>
            <a:r>
              <a:rPr lang="en-US" sz="10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Agata</a:t>
            </a:r>
            <a:r>
              <a:rPr lang="en-US" sz="10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She is 4.</a:t>
            </a:r>
            <a:r>
              <a:rPr lang="en-US" sz="10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She goes to kindergarten</a:t>
            </a:r>
            <a:r>
              <a:rPr lang="en-US" sz="10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0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 is funny and kind</a:t>
            </a:r>
            <a:r>
              <a:rPr lang="en-US" sz="10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She like to dance and draw. I likes to play together. I love my sister</a:t>
            </a:r>
            <a:r>
              <a:rPr lang="ru-RU" sz="10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10400" dirty="0">
              <a:latin typeface="Calibri" panose="020F0502020204030204" pitchFamily="34" charset="0"/>
              <a:ea typeface="MS Mincho"/>
              <a:cs typeface="Times New Roman" panose="02020603050405020304" pitchFamily="18" charset="0"/>
            </a:endParaRPr>
          </a:p>
          <a:p>
            <a:pPr algn="ctr"/>
            <a:endParaRPr lang="en-US" sz="4000" dirty="0" smtClean="0">
              <a:solidFill>
                <a:srgbClr val="7030A0"/>
              </a:solidFill>
            </a:endParaRPr>
          </a:p>
          <a:p>
            <a:pPr algn="ctr"/>
            <a:endParaRPr lang="ru-RU" sz="4000" dirty="0" smtClean="0">
              <a:solidFill>
                <a:srgbClr val="C00000"/>
              </a:solidFill>
            </a:endParaRPr>
          </a:p>
          <a:p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0659">
            <a:off x="1017487" y="97131"/>
            <a:ext cx="3146322" cy="46662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3420">
            <a:off x="5003209" y="330853"/>
            <a:ext cx="3354250" cy="46662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1214422"/>
            <a:ext cx="3672408" cy="3500462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/>
              <a:t/>
            </a:r>
            <a:br>
              <a:rPr lang="en-US" sz="6600" dirty="0" smtClean="0"/>
            </a:br>
            <a:endParaRPr lang="ru-RU" sz="6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6" y="412927"/>
            <a:ext cx="2915816" cy="5437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5688" y="3573017"/>
            <a:ext cx="2817456" cy="32849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5688" y="0"/>
            <a:ext cx="2808312" cy="35730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2997740" y="196051"/>
            <a:ext cx="333794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It is me. </a:t>
            </a:r>
            <a:endParaRPr lang="ru-RU" sz="3200" b="1" dirty="0" smtClean="0">
              <a:solidFill>
                <a:schemeClr val="bg1"/>
              </a:solidFill>
            </a:endParaRPr>
          </a:p>
          <a:p>
            <a:r>
              <a:rPr lang="en-US" sz="2600" dirty="0" smtClean="0">
                <a:latin typeface="Times New Roman" panose="02020603050405020304" pitchFamily="18" charset="0"/>
              </a:rPr>
              <a:t>My name is </a:t>
            </a:r>
            <a:r>
              <a:rPr lang="en-US" sz="2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Gordey</a:t>
            </a:r>
            <a:r>
              <a:rPr lang="en-US" sz="2600" dirty="0" smtClean="0">
                <a:latin typeface="Times New Roman" panose="02020603050405020304" pitchFamily="18" charset="0"/>
              </a:rPr>
              <a:t>. I am 9. I am a pupil in the 3th form.</a:t>
            </a:r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I am responsible and friendly. </a:t>
            </a:r>
            <a:r>
              <a:rPr lang="en-US" sz="2600" dirty="0" smtClean="0">
                <a:latin typeface="Times New Roman" panose="02020603050405020304" pitchFamily="18" charset="0"/>
              </a:rPr>
              <a:t> I study very well. </a:t>
            </a:r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 help my parents around the house. </a:t>
            </a:r>
            <a:r>
              <a:rPr lang="en-US" sz="2600" dirty="0" smtClean="0">
                <a:latin typeface="Times New Roman" panose="02020603050405020304" pitchFamily="18" charset="0"/>
              </a:rPr>
              <a:t>My hobbies is</a:t>
            </a:r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playing chess</a:t>
            </a:r>
            <a:r>
              <a:rPr lang="en-US" sz="2600" dirty="0" smtClean="0">
                <a:latin typeface="Times New Roman" panose="02020603050405020304" pitchFamily="18" charset="0"/>
              </a:rPr>
              <a:t>. I like to draw,</a:t>
            </a:r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read books, ride a bike, to ski</a:t>
            </a:r>
            <a:r>
              <a:rPr lang="en-US" sz="2600" dirty="0" smtClean="0">
                <a:latin typeface="Times New Roman" panose="02020603050405020304" pitchFamily="18" charset="0"/>
              </a:rPr>
              <a:t>.</a:t>
            </a:r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I like to take care of birds</a:t>
            </a:r>
            <a:r>
              <a:rPr lang="en-US" sz="2600" dirty="0" smtClean="0">
                <a:latin typeface="Times New Roman" panose="02020603050405020304" pitchFamily="18" charset="0"/>
              </a:rPr>
              <a:t>.</a:t>
            </a:r>
            <a:r>
              <a:rPr lang="en-US" sz="2600" dirty="0" smtClean="0">
                <a:latin typeface="Arial" panose="020B0604020202020204" pitchFamily="34" charset="0"/>
                <a:ea typeface="MS Mincho"/>
              </a:rPr>
              <a:t> 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857760"/>
            <a:ext cx="7854696" cy="1500198"/>
          </a:xfrm>
        </p:spPr>
        <p:txBody>
          <a:bodyPr>
            <a:normAutofit/>
          </a:bodyPr>
          <a:lstStyle/>
          <a:p>
            <a:pPr algn="ctr"/>
            <a:endParaRPr lang="ru-RU" sz="4000" dirty="0" smtClean="0">
              <a:solidFill>
                <a:srgbClr val="C00000"/>
              </a:solidFill>
            </a:endParaRPr>
          </a:p>
          <a:p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372200" y="548680"/>
            <a:ext cx="1853952" cy="5153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  <a:spcBef>
                <a:spcPts val="530"/>
              </a:spcBef>
              <a:spcAft>
                <a:spcPts val="0"/>
              </a:spcAft>
            </a:pPr>
            <a:r>
              <a:rPr lang="en-US" sz="2600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My </a:t>
            </a:r>
            <a:r>
              <a:rPr lang="en-US" sz="26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dad and I decided to make a bird feeder. </a:t>
            </a:r>
            <a:r>
              <a:rPr lang="en-US" sz="2600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For</a:t>
            </a:r>
            <a:r>
              <a:rPr lang="en-US" sz="2600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this </a:t>
            </a:r>
            <a:r>
              <a:rPr lang="en-US" sz="26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need a jigsaw, a hammer, sandpaper, a pencil, a ruler. </a:t>
            </a:r>
            <a:endParaRPr lang="ru-RU" sz="2600" dirty="0">
              <a:effectLst/>
              <a:latin typeface="Calibri" panose="020F0502020204030204" pitchFamily="34" charset="0"/>
              <a:ea typeface="MS Mincho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2945"/>
            <a:ext cx="4457787" cy="329864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475" y="3212976"/>
            <a:ext cx="4578493" cy="499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80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857760"/>
            <a:ext cx="7854696" cy="1500198"/>
          </a:xfrm>
        </p:spPr>
        <p:txBody>
          <a:bodyPr>
            <a:normAutofit/>
          </a:bodyPr>
          <a:lstStyle/>
          <a:p>
            <a:pPr algn="ctr"/>
            <a:endParaRPr lang="ru-RU" sz="4000" dirty="0" smtClean="0">
              <a:solidFill>
                <a:srgbClr val="C00000"/>
              </a:solidFill>
            </a:endParaRPr>
          </a:p>
          <a:p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4668010" cy="362102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996952"/>
            <a:ext cx="4668011" cy="34739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5292080" y="0"/>
            <a:ext cx="3528392" cy="2888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Bef>
                <a:spcPts val="530"/>
              </a:spcBef>
              <a:spcAft>
                <a:spcPts val="0"/>
              </a:spcAft>
            </a:pPr>
            <a:r>
              <a:rPr lang="en-US" sz="26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First, you need to prepare a drawing, cut out the parts, connect the parts, and cover </a:t>
            </a:r>
            <a:r>
              <a:rPr lang="en-US" sz="2600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with </a:t>
            </a:r>
            <a:r>
              <a:rPr lang="en-US" sz="2800" dirty="0"/>
              <a:t>auto enamel</a:t>
            </a:r>
            <a:r>
              <a:rPr lang="en-US" sz="2600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. </a:t>
            </a:r>
            <a:r>
              <a:rPr lang="ru-RU" sz="26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And</a:t>
            </a:r>
            <a:r>
              <a:rPr lang="ru-RU" sz="26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the</a:t>
            </a:r>
            <a:r>
              <a:rPr lang="ru-RU" sz="26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feeder</a:t>
            </a:r>
            <a:r>
              <a:rPr lang="ru-RU" sz="26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is</a:t>
            </a:r>
            <a:r>
              <a:rPr lang="ru-RU" sz="26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ready</a:t>
            </a:r>
            <a:r>
              <a:rPr lang="ru-RU" sz="26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!</a:t>
            </a:r>
            <a:endParaRPr lang="ru-RU" sz="2600" dirty="0">
              <a:latin typeface="Calibri" panose="020F0502020204030204" pitchFamily="34" charset="0"/>
              <a:ea typeface="MS Mincho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199</TotalTime>
  <Words>482</Words>
  <Application>Microsoft Office PowerPoint</Application>
  <PresentationFormat>Экран (4:3)</PresentationFormat>
  <Paragraphs>70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Project   «My Family»</vt:lpstr>
      <vt:lpstr>  Актуальность проекта.    Семья - это самое главное в нашей жизни. Человеку необходимо знать, что он не один, что его всегда поддержат родные люди. Изучение занятий и увлечений членов семьи дает представление об окружающем мире. У нас дружная семья. Я её очень люблю и всегда готов рассказывать о ней.  </vt:lpstr>
      <vt:lpstr>  Гипотеза: Семья-это самое важное, что есть в мире. Если у вас нет семьи, то считайте, что у вас нет ничего. Ожидаемые результаты:   Узнать больше о членах своей семьи и увлечениях </vt:lpstr>
      <vt:lpstr> </vt:lpstr>
      <vt:lpstr> </vt:lpstr>
      <vt:lpstr>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Thank you for attention.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  «My Family»</dc:title>
  <dc:creator>Татьяна</dc:creator>
  <cp:lastModifiedBy>a0625</cp:lastModifiedBy>
  <cp:revision>23</cp:revision>
  <dcterms:created xsi:type="dcterms:W3CDTF">2015-11-20T09:52:03Z</dcterms:created>
  <dcterms:modified xsi:type="dcterms:W3CDTF">2022-03-30T06:49:16Z</dcterms:modified>
</cp:coreProperties>
</file>