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6" r:id="rId3"/>
    <p:sldId id="257" r:id="rId4"/>
    <p:sldId id="258" r:id="rId5"/>
    <p:sldId id="259" r:id="rId6"/>
    <p:sldId id="260" r:id="rId7"/>
    <p:sldId id="261" r:id="rId8"/>
    <p:sldId id="262" r:id="rId9"/>
    <p:sldId id="263" r:id="rId10"/>
    <p:sldId id="265"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4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BE1DF14-3A02-4BA4-849D-B4AA5B620CFB}" type="datetimeFigureOut">
              <a:rPr lang="ru-RU" smtClean="0"/>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215300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BE1DF14-3A02-4BA4-849D-B4AA5B620CFB}" type="datetimeFigureOut">
              <a:rPr lang="ru-RU" smtClean="0"/>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605461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BE1DF14-3A02-4BA4-849D-B4AA5B620CFB}" type="datetimeFigureOut">
              <a:rPr lang="ru-RU" smtClean="0"/>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259746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BE1DF14-3A02-4BA4-849D-B4AA5B620CFB}" type="datetimeFigureOut">
              <a:rPr lang="ru-RU" smtClean="0"/>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2972844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BE1DF14-3A02-4BA4-849D-B4AA5B620CFB}" type="datetimeFigureOut">
              <a:rPr lang="ru-RU" smtClean="0"/>
              <a:t>16.05.2022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4000956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BE1DF14-3A02-4BA4-849D-B4AA5B620CFB}" type="datetimeFigureOut">
              <a:rPr lang="ru-RU" smtClean="0"/>
              <a:t>16.05.2022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193954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BE1DF14-3A02-4BA4-849D-B4AA5B620CFB}" type="datetimeFigureOut">
              <a:rPr lang="ru-RU" smtClean="0"/>
              <a:t>16.05.2022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2803083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BE1DF14-3A02-4BA4-849D-B4AA5B620CFB}" type="datetimeFigureOut">
              <a:rPr lang="ru-RU" smtClean="0"/>
              <a:t>16.05.2022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585262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BE1DF14-3A02-4BA4-849D-B4AA5B620CFB}" type="datetimeFigureOut">
              <a:rPr lang="ru-RU" smtClean="0"/>
              <a:t>16.05.2022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57038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BE1DF14-3A02-4BA4-849D-B4AA5B620CFB}" type="datetimeFigureOut">
              <a:rPr lang="ru-RU" smtClean="0"/>
              <a:t>16.05.2022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797714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BE1DF14-3A02-4BA4-849D-B4AA5B620CFB}" type="datetimeFigureOut">
              <a:rPr lang="ru-RU" smtClean="0"/>
              <a:t>16.05.2022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0BEA11-E1CA-4767-8188-AF48C9CC1D1D}" type="slidenum">
              <a:rPr lang="ru-RU" smtClean="0"/>
              <a:t>‹#›</a:t>
            </a:fld>
            <a:endParaRPr lang="ru-RU"/>
          </a:p>
        </p:txBody>
      </p:sp>
    </p:spTree>
    <p:extLst>
      <p:ext uri="{BB962C8B-B14F-4D97-AF65-F5344CB8AC3E}">
        <p14:creationId xmlns:p14="http://schemas.microsoft.com/office/powerpoint/2010/main" val="1909574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E1DF14-3A02-4BA4-849D-B4AA5B620CFB}" type="datetimeFigureOut">
              <a:rPr lang="ru-RU" smtClean="0"/>
              <a:t>16.05.2022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0BEA11-E1CA-4767-8188-AF48C9CC1D1D}" type="slidenum">
              <a:rPr lang="ru-RU" smtClean="0"/>
              <a:t>‹#›</a:t>
            </a:fld>
            <a:endParaRPr lang="ru-RU"/>
          </a:p>
        </p:txBody>
      </p:sp>
    </p:spTree>
    <p:extLst>
      <p:ext uri="{BB962C8B-B14F-4D97-AF65-F5344CB8AC3E}">
        <p14:creationId xmlns:p14="http://schemas.microsoft.com/office/powerpoint/2010/main" val="4223580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27.jp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Рисунок 3"/>
          <p:cNvPicPr>
            <a:picLocks noChangeAspect="1"/>
          </p:cNvPicPr>
          <p:nvPr/>
        </p:nvPicPr>
        <p:blipFill>
          <a:blip r:embed="rId3"/>
          <a:stretch>
            <a:fillRect/>
          </a:stretch>
        </p:blipFill>
        <p:spPr>
          <a:xfrm>
            <a:off x="2245035" y="377918"/>
            <a:ext cx="7498730" cy="768163"/>
          </a:xfrm>
          <a:prstGeom prst="rect">
            <a:avLst/>
          </a:prstGeom>
        </p:spPr>
      </p:pic>
      <p:sp>
        <p:nvSpPr>
          <p:cNvPr id="7" name="TextBox 6"/>
          <p:cNvSpPr txBox="1"/>
          <p:nvPr/>
        </p:nvSpPr>
        <p:spPr>
          <a:xfrm>
            <a:off x="1689100" y="1854200"/>
            <a:ext cx="8356600" cy="2323713"/>
          </a:xfrm>
          <a:prstGeom prst="rect">
            <a:avLst/>
          </a:prstGeom>
          <a:noFill/>
        </p:spPr>
        <p:txBody>
          <a:bodyPr wrap="square" rtlCol="0">
            <a:spAutoFit/>
          </a:bodyPr>
          <a:lstStyle/>
          <a:p>
            <a:pPr lvl="0" algn="ctr" defTabSz="829452">
              <a:defRPr sz="1800" b="0" i="0" u="none" strike="noStrike" kern="0" cap="none" spc="0" baseline="0">
                <a:solidFill>
                  <a:srgbClr val="000000"/>
                </a:solidFill>
                <a:uFillTx/>
              </a:defRPr>
            </a:pPr>
            <a:r>
              <a:rPr lang="ru-RU" sz="2900" b="1" kern="0" dirty="0">
                <a:solidFill>
                  <a:srgbClr val="0070C0"/>
                </a:solidFill>
                <a:latin typeface="Times New Roman" pitchFamily="18"/>
                <a:cs typeface="Times New Roman" pitchFamily="18"/>
              </a:rPr>
              <a:t>Проект</a:t>
            </a:r>
          </a:p>
          <a:p>
            <a:pPr lvl="0" algn="ctr" defTabSz="829452">
              <a:defRPr sz="1800" b="0" i="0" u="none" strike="noStrike" kern="0" cap="none" spc="0" baseline="0">
                <a:solidFill>
                  <a:srgbClr val="000000"/>
                </a:solidFill>
                <a:uFillTx/>
              </a:defRPr>
            </a:pPr>
            <a:r>
              <a:rPr lang="ru-RU" sz="2900" b="1" kern="0" dirty="0">
                <a:solidFill>
                  <a:srgbClr val="0070C0"/>
                </a:solidFill>
                <a:latin typeface="Times New Roman" pitchFamily="18"/>
                <a:cs typeface="Times New Roman" pitchFamily="18"/>
              </a:rPr>
              <a:t>«Использование многофункционального </a:t>
            </a:r>
            <a:r>
              <a:rPr lang="ru-RU" sz="2900" b="1" kern="0" dirty="0" smtClean="0">
                <a:solidFill>
                  <a:srgbClr val="0070C0"/>
                </a:solidFill>
                <a:latin typeface="Times New Roman" pitchFamily="18"/>
                <a:cs typeface="Times New Roman" pitchFamily="18"/>
              </a:rPr>
              <a:t>оборудования для </a:t>
            </a:r>
            <a:r>
              <a:rPr lang="ru-RU" sz="2900" b="1" kern="0" dirty="0">
                <a:solidFill>
                  <a:srgbClr val="0070C0"/>
                </a:solidFill>
                <a:latin typeface="Times New Roman" pitchFamily="18"/>
                <a:cs typeface="Times New Roman" pitchFamily="18"/>
              </a:rPr>
              <a:t>межполушарного развития детей старшего дошкольного возраста с ОВЗ для коррекции речи и подготовке к школе»</a:t>
            </a:r>
          </a:p>
        </p:txBody>
      </p:sp>
      <p:sp>
        <p:nvSpPr>
          <p:cNvPr id="8" name="TextBox 7"/>
          <p:cNvSpPr txBox="1"/>
          <p:nvPr/>
        </p:nvSpPr>
        <p:spPr>
          <a:xfrm>
            <a:off x="8077200" y="5067300"/>
            <a:ext cx="3708400" cy="830997"/>
          </a:xfrm>
          <a:prstGeom prst="rect">
            <a:avLst/>
          </a:prstGeom>
          <a:noFill/>
        </p:spPr>
        <p:txBody>
          <a:bodyPr wrap="square" rtlCol="0">
            <a:spAutoFit/>
          </a:bodyPr>
          <a:lstStyle/>
          <a:p>
            <a:pPr lvl="0" defTabSz="829452">
              <a:defRPr sz="1800" b="0" i="0" u="none" strike="noStrike" kern="0" cap="none" spc="0" baseline="0">
                <a:solidFill>
                  <a:srgbClr val="000000"/>
                </a:solidFill>
                <a:uFillTx/>
              </a:defRPr>
            </a:pPr>
            <a:r>
              <a:rPr lang="ru-RU" sz="1600" kern="0" dirty="0" smtClean="0">
                <a:solidFill>
                  <a:srgbClr val="254061"/>
                </a:solidFill>
                <a:latin typeface="Times New Roman" pitchFamily="18"/>
                <a:cs typeface="Times New Roman" pitchFamily="18"/>
              </a:rPr>
              <a:t>Ответственный </a:t>
            </a:r>
            <a:r>
              <a:rPr lang="ru-RU" sz="1600" kern="0" dirty="0">
                <a:solidFill>
                  <a:srgbClr val="254061"/>
                </a:solidFill>
                <a:latin typeface="Times New Roman" pitchFamily="18"/>
                <a:cs typeface="Times New Roman" pitchFamily="18"/>
              </a:rPr>
              <a:t>за реализацию проекта:</a:t>
            </a:r>
          </a:p>
          <a:p>
            <a:pPr lvl="0" defTabSz="829452">
              <a:defRPr sz="1800" b="0" i="0" u="none" strike="noStrike" kern="0" cap="none" spc="0" baseline="0">
                <a:solidFill>
                  <a:srgbClr val="000000"/>
                </a:solidFill>
                <a:uFillTx/>
              </a:defRPr>
            </a:pPr>
            <a:r>
              <a:rPr lang="ru-RU" sz="1600" kern="0" dirty="0" smtClean="0">
                <a:solidFill>
                  <a:srgbClr val="254061"/>
                </a:solidFill>
                <a:latin typeface="Times New Roman" pitchFamily="18"/>
                <a:cs typeface="Times New Roman" pitchFamily="18"/>
              </a:rPr>
              <a:t>учитель </a:t>
            </a:r>
            <a:r>
              <a:rPr lang="ru-RU" sz="1600" kern="0" dirty="0">
                <a:solidFill>
                  <a:srgbClr val="254061"/>
                </a:solidFill>
                <a:latin typeface="Times New Roman" pitchFamily="18"/>
                <a:cs typeface="Times New Roman" pitchFamily="18"/>
              </a:rPr>
              <a:t>- логопед, Иванова О.П</a:t>
            </a:r>
            <a:r>
              <a:rPr lang="ru-RU" sz="1600" kern="0" dirty="0" smtClean="0">
                <a:solidFill>
                  <a:srgbClr val="254061"/>
                </a:solidFill>
                <a:latin typeface="Times New Roman" pitchFamily="18"/>
                <a:cs typeface="Times New Roman" pitchFamily="18"/>
              </a:rPr>
              <a:t>.</a:t>
            </a:r>
            <a:endParaRPr lang="ru-RU" sz="1600" kern="0" dirty="0">
              <a:solidFill>
                <a:srgbClr val="254061"/>
              </a:solidFill>
              <a:latin typeface="Times New Roman" pitchFamily="18"/>
              <a:cs typeface="Times New Roman" pitchFamily="18"/>
            </a:endParaRPr>
          </a:p>
          <a:p>
            <a:pPr lvl="0" defTabSz="829452">
              <a:defRPr sz="1800" b="0" i="0" u="none" strike="noStrike" kern="0" cap="none" spc="0" baseline="0">
                <a:solidFill>
                  <a:srgbClr val="000000"/>
                </a:solidFill>
                <a:uFillTx/>
              </a:defRPr>
            </a:pPr>
            <a:r>
              <a:rPr lang="ru-RU" sz="1600" kern="0" dirty="0">
                <a:solidFill>
                  <a:srgbClr val="254061"/>
                </a:solidFill>
                <a:latin typeface="Times New Roman" pitchFamily="18"/>
                <a:cs typeface="Times New Roman" pitchFamily="18"/>
              </a:rPr>
              <a:t>                                                    </a:t>
            </a:r>
            <a:endParaRPr lang="ru-RU" sz="1600" kern="0" dirty="0">
              <a:solidFill>
                <a:srgbClr val="254061"/>
              </a:solidFill>
            </a:endParaRPr>
          </a:p>
        </p:txBody>
      </p:sp>
    </p:spTree>
    <p:extLst>
      <p:ext uri="{BB962C8B-B14F-4D97-AF65-F5344CB8AC3E}">
        <p14:creationId xmlns:p14="http://schemas.microsoft.com/office/powerpoint/2010/main" val="288163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723900" y="171450"/>
            <a:ext cx="6197600" cy="2585323"/>
          </a:xfrm>
          <a:prstGeom prst="rect">
            <a:avLst/>
          </a:prstGeom>
          <a:noFill/>
          <a:ln w="28575">
            <a:solidFill>
              <a:srgbClr val="0070C0"/>
            </a:solidFill>
          </a:ln>
        </p:spPr>
        <p:txBody>
          <a:bodyPr wrap="square" rtlCol="0">
            <a:spAutoFit/>
          </a:bodyPr>
          <a:lstStyle/>
          <a:p>
            <a:pPr algn="ctr"/>
            <a:r>
              <a:rPr lang="ru-RU" b="1" dirty="0" smtClean="0">
                <a:solidFill>
                  <a:srgbClr val="FF0000"/>
                </a:solidFill>
                <a:latin typeface="Times New Roman" panose="02020603050405020304" pitchFamily="18" charset="0"/>
                <a:cs typeface="Times New Roman" panose="02020603050405020304" pitchFamily="18" charset="0"/>
              </a:rPr>
              <a:t>Упражнение «Покажи двумя руками»</a:t>
            </a:r>
          </a:p>
          <a:p>
            <a:r>
              <a:rPr lang="ru-RU" b="1" dirty="0" smtClean="0">
                <a:solidFill>
                  <a:srgbClr val="7030A0"/>
                </a:solidFill>
                <a:latin typeface="Times New Roman" panose="02020603050405020304" pitchFamily="18" charset="0"/>
                <a:cs typeface="Times New Roman" panose="02020603050405020304" pitchFamily="18" charset="0"/>
              </a:rPr>
              <a:t>Цель: закрепление образа букв, развитие внимания и межполушарного взаимодействия.</a:t>
            </a:r>
          </a:p>
          <a:p>
            <a:endParaRPr lang="ru-RU" b="1" dirty="0" smtClean="0">
              <a:solidFill>
                <a:srgbClr val="7030A0"/>
              </a:solidFill>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В процессе выполнения упражнения взрослый называет букву, а ребёнок  должен найти их и показать одновременно двумя руками.</a:t>
            </a:r>
          </a:p>
          <a:p>
            <a:r>
              <a:rPr lang="ru-RU" dirty="0" smtClean="0">
                <a:latin typeface="Times New Roman" panose="02020603050405020304" pitchFamily="18" charset="0"/>
                <a:cs typeface="Times New Roman" panose="02020603050405020304" pitchFamily="18" charset="0"/>
              </a:rPr>
              <a:t>Или ребёнок сам находит две буквы, показывает их двумя руками и  называет.</a:t>
            </a:r>
            <a:endParaRPr lang="ru-RU"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1462" y="171450"/>
            <a:ext cx="3571875" cy="4762500"/>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227" y="2834216"/>
            <a:ext cx="2941639" cy="3922184"/>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1981" y="2834216"/>
            <a:ext cx="2941638" cy="3922184"/>
          </a:xfrm>
          <a:prstGeom prst="rect">
            <a:avLst/>
          </a:prstGeom>
        </p:spPr>
      </p:pic>
    </p:spTree>
    <p:extLst>
      <p:ext uri="{BB962C8B-B14F-4D97-AF65-F5344CB8AC3E}">
        <p14:creationId xmlns:p14="http://schemas.microsoft.com/office/powerpoint/2010/main" val="1988796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482600" y="88900"/>
            <a:ext cx="11290300" cy="6867307"/>
          </a:xfrm>
          <a:prstGeom prst="rect">
            <a:avLst/>
          </a:prstGeom>
          <a:noFill/>
        </p:spPr>
        <p:txBody>
          <a:bodyPr wrap="square" rtlCol="0">
            <a:spAutoFit/>
          </a:bodyPr>
          <a:lstStyle/>
          <a:p>
            <a:r>
              <a:rPr lang="ru-RU" sz="1600" dirty="0" smtClean="0">
                <a:latin typeface="Times New Roman" panose="02020603050405020304" pitchFamily="18" charset="0"/>
                <a:cs typeface="Times New Roman" panose="02020603050405020304" pitchFamily="18" charset="0"/>
              </a:rPr>
              <a:t>                Тяжёлые </a:t>
            </a:r>
            <a:r>
              <a:rPr lang="ru-RU" sz="1600" dirty="0">
                <a:latin typeface="Times New Roman" panose="02020603050405020304" pitchFamily="18" charset="0"/>
                <a:cs typeface="Times New Roman" panose="02020603050405020304" pitchFamily="18" charset="0"/>
              </a:rPr>
              <a:t>речевые нарушения имеют под собой физиологическую основу – поражение или дисфункцию определённых мозговых областей. Как следствие, возникают нарушения высших психических функций. Речь также является высшей психической функцией, поэтому страдает в первую очередь. Нарушаются все основные компоненты речевой системы: звукопроизношение, фонематические процессы, словарный запас, грамматический строй речи, связная речь.</a:t>
            </a: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В </a:t>
            </a:r>
            <a:r>
              <a:rPr lang="ru-RU" sz="1600" dirty="0">
                <a:latin typeface="Times New Roman" panose="02020603050405020304" pitchFamily="18" charset="0"/>
                <a:cs typeface="Times New Roman" panose="02020603050405020304" pitchFamily="18" charset="0"/>
              </a:rPr>
              <a:t>связи с этим появляются трудности обучения в школе (проблемы в письме, устной речи, запоминании, </a:t>
            </a:r>
            <a:r>
              <a:rPr lang="ru-RU" sz="1600" dirty="0" smtClean="0">
                <a:latin typeface="Times New Roman" panose="02020603050405020304" pitchFamily="18" charset="0"/>
                <a:cs typeface="Times New Roman" panose="02020603050405020304" pitchFamily="18" charset="0"/>
              </a:rPr>
              <a:t>а </a:t>
            </a:r>
            <a:r>
              <a:rPr lang="ru-RU" sz="1600" dirty="0">
                <a:latin typeface="Times New Roman" panose="02020603050405020304" pitchFamily="18" charset="0"/>
                <a:cs typeface="Times New Roman" panose="02020603050405020304" pitchFamily="18" charset="0"/>
              </a:rPr>
              <a:t>также в целом восприятии учебной информации). Для решения этой проблемы в практике коррекционной работы учителя-логопеда вопрос о внедрении нейропсихологических приемов становится актуальным. Чтобы повысить результативность логопедических занятий мы используем нейропсихологические технологии. </a:t>
            </a:r>
            <a:endParaRPr lang="ru-RU" sz="1600" dirty="0" smtClean="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Активизация </a:t>
            </a:r>
            <a:r>
              <a:rPr lang="ru-RU" sz="1600" dirty="0">
                <a:latin typeface="Times New Roman" panose="02020603050405020304" pitchFamily="18" charset="0"/>
                <a:cs typeface="Times New Roman" panose="02020603050405020304" pitchFamily="18" charset="0"/>
              </a:rPr>
              <a:t>межполушарных взаимодействий дает возможность учителю-логопеду более продуктивно корректировать имеющиеся у детей речевые, двигательные, интеллектуальные недостатки, поведенческие расстройства и способствует созданию базы для успешного преодоления </a:t>
            </a:r>
            <a:r>
              <a:rPr lang="ru-RU" sz="1600" dirty="0" err="1">
                <a:latin typeface="Times New Roman" panose="02020603050405020304" pitchFamily="18" charset="0"/>
                <a:cs typeface="Times New Roman" panose="02020603050405020304" pitchFamily="18" charset="0"/>
              </a:rPr>
              <a:t>психоречевых</a:t>
            </a:r>
            <a:r>
              <a:rPr lang="ru-RU" sz="1600" dirty="0">
                <a:latin typeface="Times New Roman" panose="02020603050405020304" pitchFamily="18" charset="0"/>
                <a:cs typeface="Times New Roman" panose="02020603050405020304" pitchFamily="18" charset="0"/>
              </a:rPr>
              <a:t> нарушений. Функции между полушариями мозга разделены, но только их взаимосвязанная работа формирует полноценную работу всех психических процессов. </a:t>
            </a: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Оценив положительное воздействие </a:t>
            </a:r>
            <a:r>
              <a:rPr lang="ru-RU" sz="1600" dirty="0" err="1">
                <a:latin typeface="Times New Roman" panose="02020603050405020304" pitchFamily="18" charset="0"/>
                <a:cs typeface="Times New Roman" panose="02020603050405020304" pitchFamily="18" charset="0"/>
              </a:rPr>
              <a:t>кинезиологических</a:t>
            </a:r>
            <a:r>
              <a:rPr lang="ru-RU" sz="1600" dirty="0">
                <a:latin typeface="Times New Roman" panose="02020603050405020304" pitchFamily="18" charset="0"/>
                <a:cs typeface="Times New Roman" panose="02020603050405020304" pitchFamily="18" charset="0"/>
              </a:rPr>
              <a:t> упражнения на развитие ребёнка, мы стали применять их в логопедической практике, в качестве коррекции недостатков речевого развития у детей с ОВЗ. Практическая значимость использования таких упражнений состоит в том, что система оригинальных упражнений и игр, помогает целостно развивать не только психофизическое здоровье детей, но и исправляет недостатки устной речи, а также предупреждает нарушения чтения и письма будущих школьников. Данные упражнения позволяют выявить скрытые способности ребёнка и расширить границы возможностей его </a:t>
            </a:r>
            <a:r>
              <a:rPr lang="ru-RU" sz="1600" dirty="0" smtClean="0">
                <a:latin typeface="Times New Roman" panose="02020603050405020304" pitchFamily="18" charset="0"/>
                <a:cs typeface="Times New Roman" panose="02020603050405020304" pitchFamily="18" charset="0"/>
              </a:rPr>
              <a:t>мозга. </a:t>
            </a:r>
          </a:p>
          <a:p>
            <a:r>
              <a:rPr lang="ru-RU" sz="1600" b="1" i="1" smtClean="0">
                <a:solidFill>
                  <a:srgbClr val="002060"/>
                </a:solidFill>
                <a:latin typeface="Times New Roman" panose="02020603050405020304" pitchFamily="18" charset="0"/>
                <a:cs typeface="Times New Roman" panose="02020603050405020304" pitchFamily="18" charset="0"/>
              </a:rPr>
              <a:t>              Использование </a:t>
            </a:r>
            <a:r>
              <a:rPr lang="ru-RU" sz="1600" b="1" i="1" dirty="0" smtClean="0">
                <a:solidFill>
                  <a:srgbClr val="002060"/>
                </a:solidFill>
                <a:latin typeface="Times New Roman" panose="02020603050405020304" pitchFamily="18" charset="0"/>
                <a:cs typeface="Times New Roman" panose="02020603050405020304" pitchFamily="18" charset="0"/>
              </a:rPr>
              <a:t>многофункционального пособия позволяет проводить занятия динамично, в нескучной форме</a:t>
            </a:r>
            <a:r>
              <a:rPr lang="ru-RU" sz="1600" b="1" i="1" smtClean="0">
                <a:solidFill>
                  <a:srgbClr val="002060"/>
                </a:solidFill>
                <a:latin typeface="Times New Roman" panose="02020603050405020304" pitchFamily="18" charset="0"/>
                <a:cs typeface="Times New Roman" panose="02020603050405020304" pitchFamily="18" charset="0"/>
              </a:rPr>
              <a:t>, </a:t>
            </a:r>
            <a:endParaRPr lang="ru-RU" sz="1600" b="1" i="1" smtClean="0">
              <a:solidFill>
                <a:srgbClr val="002060"/>
              </a:solidFill>
              <a:latin typeface="Times New Roman" panose="02020603050405020304" pitchFamily="18" charset="0"/>
              <a:cs typeface="Times New Roman" panose="02020603050405020304" pitchFamily="18" charset="0"/>
            </a:endParaRPr>
          </a:p>
          <a:p>
            <a:r>
              <a:rPr lang="ru-RU" sz="1600" b="1" i="1" smtClean="0">
                <a:solidFill>
                  <a:srgbClr val="002060"/>
                </a:solidFill>
                <a:latin typeface="Times New Roman" panose="02020603050405020304" pitchFamily="18" charset="0"/>
                <a:cs typeface="Times New Roman" panose="02020603050405020304" pitchFamily="18" charset="0"/>
              </a:rPr>
              <a:t>с </a:t>
            </a:r>
            <a:r>
              <a:rPr lang="ru-RU" sz="1600" b="1" i="1" dirty="0" smtClean="0">
                <a:solidFill>
                  <a:srgbClr val="002060"/>
                </a:solidFill>
                <a:latin typeface="Times New Roman" panose="02020603050405020304" pitchFamily="18" charset="0"/>
                <a:cs typeface="Times New Roman" panose="02020603050405020304" pitchFamily="18" charset="0"/>
              </a:rPr>
              <a:t>возможностью взаимодействия детей. </a:t>
            </a:r>
            <a:endParaRPr lang="ru-RU" sz="1600" b="1" i="1" dirty="0">
              <a:solidFill>
                <a:srgbClr val="002060"/>
              </a:solidFill>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Основная цель применения </a:t>
            </a:r>
            <a:r>
              <a:rPr lang="ru-RU" sz="1600" dirty="0" err="1">
                <a:latin typeface="Times New Roman" panose="02020603050405020304" pitchFamily="18" charset="0"/>
                <a:cs typeface="Times New Roman" panose="02020603050405020304" pitchFamily="18" charset="0"/>
              </a:rPr>
              <a:t>нейрогимнастики</a:t>
            </a:r>
            <a:r>
              <a:rPr lang="ru-RU" sz="1600" dirty="0">
                <a:latin typeface="Times New Roman" panose="02020603050405020304" pitchFamily="18" charset="0"/>
                <a:cs typeface="Times New Roman" panose="02020603050405020304" pitchFamily="18" charset="0"/>
              </a:rPr>
              <a:t> с детьми группы комбинированной направленности — это активизация развития речи у детей</a:t>
            </a:r>
            <a:r>
              <a:rPr lang="ru-RU" sz="1600" dirty="0" smtClean="0">
                <a:latin typeface="Times New Roman" panose="02020603050405020304" pitchFamily="18" charset="0"/>
                <a:cs typeface="Times New Roman" panose="02020603050405020304" pitchFamily="18" charset="0"/>
              </a:rPr>
              <a:t>.</a:t>
            </a:r>
          </a:p>
          <a:p>
            <a:r>
              <a:rPr lang="ru-RU" sz="1600" dirty="0">
                <a:latin typeface="Times New Roman" panose="02020603050405020304" pitchFamily="18" charset="0"/>
                <a:cs typeface="Times New Roman" panose="02020603050405020304" pitchFamily="18" charset="0"/>
              </a:rPr>
              <a:t>Для достижения этой цели поставлены следующие задачи:</a:t>
            </a:r>
          </a:p>
          <a:p>
            <a:r>
              <a:rPr lang="ru-RU" sz="1600" dirty="0">
                <a:latin typeface="Times New Roman" panose="02020603050405020304" pitchFamily="18" charset="0"/>
                <a:cs typeface="Times New Roman" panose="02020603050405020304" pitchFamily="18" charset="0"/>
              </a:rPr>
              <a:t>- Стимулировать речевую активность детей;</a:t>
            </a:r>
          </a:p>
          <a:p>
            <a:r>
              <a:rPr lang="ru-RU" sz="1600" dirty="0">
                <a:latin typeface="Times New Roman" panose="02020603050405020304" pitchFamily="18" charset="0"/>
                <a:cs typeface="Times New Roman" panose="02020603050405020304" pitchFamily="18" charset="0"/>
              </a:rPr>
              <a:t>- Развивать слухоречевое внимание детей; </a:t>
            </a:r>
          </a:p>
          <a:p>
            <a:r>
              <a:rPr lang="ru-RU" sz="1600" dirty="0">
                <a:latin typeface="Times New Roman" panose="02020603050405020304" pitchFamily="18" charset="0"/>
                <a:cs typeface="Times New Roman" panose="02020603050405020304" pitchFamily="18" charset="0"/>
              </a:rPr>
              <a:t>- Развить нейродинамические процессы головного мозга, отвечающие за речь </a:t>
            </a:r>
            <a:r>
              <a:rPr lang="ru-RU" sz="1600" dirty="0" smtClean="0">
                <a:latin typeface="Times New Roman" panose="02020603050405020304" pitchFamily="18" charset="0"/>
                <a:cs typeface="Times New Roman" panose="02020603050405020304" pitchFamily="18" charset="0"/>
              </a:rPr>
              <a:t>ребёнка. </a:t>
            </a:r>
            <a:endParaRPr lang="ru-RU" sz="1600" dirty="0">
              <a:latin typeface="Times New Roman" panose="02020603050405020304" pitchFamily="18" charset="0"/>
              <a:cs typeface="Times New Roman" panose="02020603050405020304" pitchFamily="18" charset="0"/>
            </a:endParaRPr>
          </a:p>
          <a:p>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39856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692900"/>
          </a:xfrm>
          <a:prstGeom prst="rect">
            <a:avLst/>
          </a:prstGeom>
        </p:spPr>
      </p:pic>
      <p:sp>
        <p:nvSpPr>
          <p:cNvPr id="3" name="TextBox 2"/>
          <p:cNvSpPr txBox="1"/>
          <p:nvPr/>
        </p:nvSpPr>
        <p:spPr>
          <a:xfrm>
            <a:off x="342900" y="368300"/>
            <a:ext cx="6769100" cy="4524315"/>
          </a:xfrm>
          <a:prstGeom prst="rect">
            <a:avLst/>
          </a:prstGeom>
          <a:noFill/>
          <a:ln w="28575">
            <a:solidFill>
              <a:srgbClr val="0070C0"/>
            </a:solidFill>
          </a:ln>
        </p:spPr>
        <p:txBody>
          <a:bodyPr wrap="square" rtlCol="0">
            <a:spAutoFit/>
          </a:bodyPr>
          <a:lstStyle/>
          <a:p>
            <a:pPr algn="ctr"/>
            <a:r>
              <a:rPr lang="ru-RU" b="1" dirty="0">
                <a:solidFill>
                  <a:srgbClr val="FF0000"/>
                </a:solidFill>
                <a:latin typeface="Times New Roman" panose="02020603050405020304" pitchFamily="18" charset="0"/>
                <a:cs typeface="Times New Roman" panose="02020603050405020304" pitchFamily="18" charset="0"/>
              </a:rPr>
              <a:t>Игра «Алфавит»</a:t>
            </a:r>
            <a:endParaRPr lang="ru-RU" dirty="0">
              <a:solidFill>
                <a:srgbClr val="FF0000"/>
              </a:solidFill>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      </a:t>
            </a:r>
            <a:r>
              <a:rPr lang="ru-RU" b="1" dirty="0">
                <a:solidFill>
                  <a:srgbClr val="7030A0"/>
                </a:solidFill>
                <a:latin typeface="Times New Roman" panose="02020603050405020304" pitchFamily="18" charset="0"/>
                <a:cs typeface="Times New Roman" panose="02020603050405020304" pitchFamily="18" charset="0"/>
              </a:rPr>
              <a:t>Цель: Отработка звукобуквенного анализа, развитие речи и мышления.</a:t>
            </a:r>
            <a:endParaRPr lang="ru-RU" dirty="0">
              <a:solidFill>
                <a:srgbClr val="7030A0"/>
              </a:solidFill>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      Количество </a:t>
            </a:r>
            <a:r>
              <a:rPr lang="ru-RU" dirty="0" smtClean="0">
                <a:latin typeface="Times New Roman" panose="02020603050405020304" pitchFamily="18" charset="0"/>
                <a:cs typeface="Times New Roman" panose="02020603050405020304" pitchFamily="18" charset="0"/>
              </a:rPr>
              <a:t>игроков - </a:t>
            </a:r>
            <a:r>
              <a:rPr lang="ru-RU" dirty="0">
                <a:latin typeface="Times New Roman" panose="02020603050405020304" pitchFamily="18" charset="0"/>
                <a:cs typeface="Times New Roman" panose="02020603050405020304" pitchFamily="18" charset="0"/>
              </a:rPr>
              <a:t>от двух человек. Перед </a:t>
            </a:r>
            <a:r>
              <a:rPr lang="ru-RU" dirty="0" smtClean="0">
                <a:latin typeface="Times New Roman" panose="02020603050405020304" pitchFamily="18" charset="0"/>
                <a:cs typeface="Times New Roman" panose="02020603050405020304" pitchFamily="18" charset="0"/>
              </a:rPr>
              <a:t>детьми буквы русского </a:t>
            </a:r>
            <a:r>
              <a:rPr lang="ru-RU" dirty="0">
                <a:latin typeface="Times New Roman" panose="02020603050405020304" pitchFamily="18" charset="0"/>
                <a:cs typeface="Times New Roman" panose="02020603050405020304" pitchFamily="18" charset="0"/>
              </a:rPr>
              <a:t>алфавита. Первый игрок выбирает любую букву и придумывает на неё слово. Например, «</a:t>
            </a:r>
            <a:r>
              <a:rPr lang="ru-RU" dirty="0" smtClean="0">
                <a:latin typeface="Times New Roman" panose="02020603050405020304" pitchFamily="18" charset="0"/>
                <a:cs typeface="Times New Roman" panose="02020603050405020304" pitchFamily="18" charset="0"/>
              </a:rPr>
              <a:t>арбуз». </a:t>
            </a:r>
            <a:r>
              <a:rPr lang="ru-RU" dirty="0">
                <a:latin typeface="Times New Roman" panose="02020603050405020304" pitchFamily="18" charset="0"/>
                <a:cs typeface="Times New Roman" panose="02020603050405020304" pitchFamily="18" charset="0"/>
              </a:rPr>
              <a:t>Второй игрок придумывает слово на одну из букв слова «</a:t>
            </a:r>
            <a:r>
              <a:rPr lang="ru-RU" dirty="0" smtClean="0">
                <a:latin typeface="Times New Roman" panose="02020603050405020304" pitchFamily="18" charset="0"/>
                <a:cs typeface="Times New Roman" panose="02020603050405020304" pitchFamily="18" charset="0"/>
              </a:rPr>
              <a:t>арбуз», </a:t>
            </a:r>
            <a:r>
              <a:rPr lang="ru-RU" dirty="0">
                <a:latin typeface="Times New Roman" panose="02020603050405020304" pitchFamily="18" charset="0"/>
                <a:cs typeface="Times New Roman" panose="02020603050405020304" pitchFamily="18" charset="0"/>
              </a:rPr>
              <a:t>кроме буквы «А», которая уже выбыла из игры</a:t>
            </a:r>
            <a:r>
              <a:rPr lang="ru-RU" dirty="0" smtClean="0">
                <a:latin typeface="Times New Roman" panose="02020603050405020304" pitchFamily="18" charset="0"/>
                <a:cs typeface="Times New Roman" panose="02020603050405020304" pitchFamily="18" charset="0"/>
              </a:rPr>
              <a:t>. Для </a:t>
            </a:r>
            <a:r>
              <a:rPr lang="ru-RU" dirty="0">
                <a:latin typeface="Times New Roman" panose="02020603050405020304" pitchFamily="18" charset="0"/>
                <a:cs typeface="Times New Roman" panose="02020603050405020304" pitchFamily="18" charset="0"/>
              </a:rPr>
              <a:t>удобства выбывшие буквы </a:t>
            </a:r>
            <a:r>
              <a:rPr lang="ru-RU" dirty="0" smtClean="0">
                <a:latin typeface="Times New Roman" panose="02020603050405020304" pitchFamily="18" charset="0"/>
                <a:cs typeface="Times New Roman" panose="02020603050405020304" pitchFamily="18" charset="0"/>
              </a:rPr>
              <a:t>убираются  </a:t>
            </a:r>
            <a:r>
              <a:rPr lang="ru-RU" dirty="0">
                <a:latin typeface="Times New Roman" panose="02020603050405020304" pitchFamily="18" charset="0"/>
                <a:cs typeface="Times New Roman" panose="02020603050405020304" pitchFamily="18" charset="0"/>
              </a:rPr>
              <a:t>из алфавита, т.е. у ребёнка на выбор- </a:t>
            </a:r>
            <a:r>
              <a:rPr lang="ru-RU" dirty="0" smtClean="0">
                <a:latin typeface="Times New Roman" panose="02020603050405020304" pitchFamily="18" charset="0"/>
                <a:cs typeface="Times New Roman" panose="02020603050405020304" pitchFamily="18" charset="0"/>
              </a:rPr>
              <a:t>Р, Б,У, З. </a:t>
            </a:r>
            <a:r>
              <a:rPr lang="ru-RU" dirty="0">
                <a:latin typeface="Times New Roman" panose="02020603050405020304" pitchFamily="18" charset="0"/>
                <a:cs typeface="Times New Roman" panose="02020603050405020304" pitchFamily="18" charset="0"/>
              </a:rPr>
              <a:t>Если в слове есть буквы «Ы,Ъ,Ь», то можно придумать слово, где эти буквы находятся в середине или в конце.</a:t>
            </a:r>
          </a:p>
          <a:p>
            <a:r>
              <a:rPr lang="ru-RU" dirty="0">
                <a:latin typeface="Times New Roman" panose="02020603050405020304" pitchFamily="18" charset="0"/>
                <a:cs typeface="Times New Roman" panose="02020603050405020304" pitchFamily="18" charset="0"/>
              </a:rPr>
              <a:t>       В итоге количество игровых букв постепенно сокращается. Когда игрок придумывает слово, полностью состоящее из выбывших букв, кроме первой, он получает очко. Теперь второй игрок выбирает любую букву для новой цепочки слов. Выигрывает тот, кто заработал больше очков.</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7251" y="2908301"/>
            <a:ext cx="2838450" cy="3784599"/>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67850" y="0"/>
            <a:ext cx="2609850" cy="3479800"/>
          </a:xfrm>
          <a:prstGeom prst="rect">
            <a:avLst/>
          </a:prstGeom>
        </p:spPr>
      </p:pic>
    </p:spTree>
    <p:extLst>
      <p:ext uri="{BB962C8B-B14F-4D97-AF65-F5344CB8AC3E}">
        <p14:creationId xmlns:p14="http://schemas.microsoft.com/office/powerpoint/2010/main" val="1290626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393700" y="203200"/>
            <a:ext cx="6121400" cy="2339102"/>
          </a:xfrm>
          <a:prstGeom prst="rect">
            <a:avLst/>
          </a:prstGeom>
          <a:noFill/>
          <a:ln w="28575">
            <a:solidFill>
              <a:srgbClr val="0070C0"/>
            </a:solidFill>
          </a:ln>
        </p:spPr>
        <p:txBody>
          <a:bodyPr wrap="square" rtlCol="0">
            <a:spAutoFit/>
          </a:bodyPr>
          <a:lstStyle/>
          <a:p>
            <a:pPr algn="ctr"/>
            <a:r>
              <a:rPr lang="ru-RU" sz="2000" b="1" dirty="0">
                <a:solidFill>
                  <a:srgbClr val="FF0000"/>
                </a:solidFill>
                <a:latin typeface="Times New Roman" panose="02020603050405020304" pitchFamily="18" charset="0"/>
                <a:cs typeface="Times New Roman" panose="02020603050405020304" pitchFamily="18" charset="0"/>
              </a:rPr>
              <a:t>Игра «Гусеница»</a:t>
            </a:r>
            <a:endParaRPr lang="ru-RU" sz="2000" dirty="0">
              <a:solidFill>
                <a:srgbClr val="FF0000"/>
              </a:solidFill>
              <a:latin typeface="Times New Roman" panose="02020603050405020304" pitchFamily="18" charset="0"/>
              <a:cs typeface="Times New Roman" panose="02020603050405020304" pitchFamily="18" charset="0"/>
            </a:endParaRPr>
          </a:p>
          <a:p>
            <a:endParaRPr lang="ru-RU" b="1" dirty="0" smtClean="0">
              <a:latin typeface="Times New Roman" panose="02020603050405020304" pitchFamily="18" charset="0"/>
              <a:cs typeface="Times New Roman" panose="02020603050405020304" pitchFamily="18" charset="0"/>
            </a:endParaRPr>
          </a:p>
          <a:p>
            <a:r>
              <a:rPr lang="ru-RU" b="1" dirty="0" smtClean="0">
                <a:solidFill>
                  <a:srgbClr val="7030A0"/>
                </a:solidFill>
                <a:latin typeface="Times New Roman" panose="02020603050405020304" pitchFamily="18" charset="0"/>
                <a:cs typeface="Times New Roman" panose="02020603050405020304" pitchFamily="18" charset="0"/>
              </a:rPr>
              <a:t>Цель</a:t>
            </a:r>
            <a:r>
              <a:rPr lang="ru-RU" b="1" dirty="0">
                <a:solidFill>
                  <a:srgbClr val="7030A0"/>
                </a:solidFill>
                <a:latin typeface="Times New Roman" panose="02020603050405020304" pitchFamily="18" charset="0"/>
                <a:cs typeface="Times New Roman" panose="02020603050405020304" pitchFamily="18" charset="0"/>
              </a:rPr>
              <a:t>: Закрепление звукобуквенного анализа.</a:t>
            </a:r>
            <a:endParaRPr lang="ru-RU" dirty="0">
              <a:solidFill>
                <a:srgbClr val="7030A0"/>
              </a:solidFill>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Детям  </a:t>
            </a:r>
            <a:r>
              <a:rPr lang="ru-RU" dirty="0">
                <a:latin typeface="Times New Roman" panose="02020603050405020304" pitchFamily="18" charset="0"/>
                <a:cs typeface="Times New Roman" panose="02020603050405020304" pitchFamily="18" charset="0"/>
              </a:rPr>
              <a:t>предлагается превратить заданное слово в гусеницу. Одна буква – один кружок в её тельце. Сколько букв в слове – такой длины должна быть гусеница. Сначала ребёнок должен посчитать количество букв в слове, потом выбрать кружочки тела гусеницы с нужными буквами.</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0899" y="215899"/>
            <a:ext cx="4122601" cy="5496801"/>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6450" y="2745502"/>
            <a:ext cx="3055799" cy="4074398"/>
          </a:xfrm>
          <a:prstGeom prst="rect">
            <a:avLst/>
          </a:prstGeom>
        </p:spPr>
      </p:pic>
    </p:spTree>
    <p:extLst>
      <p:ext uri="{BB962C8B-B14F-4D97-AF65-F5344CB8AC3E}">
        <p14:creationId xmlns:p14="http://schemas.microsoft.com/office/powerpoint/2010/main" val="26094601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215900" y="139700"/>
            <a:ext cx="7899400" cy="3375155"/>
          </a:xfrm>
          <a:prstGeom prst="rect">
            <a:avLst/>
          </a:prstGeom>
          <a:noFill/>
          <a:ln w="28575">
            <a:solidFill>
              <a:srgbClr val="0070C0"/>
            </a:solidFill>
          </a:ln>
        </p:spPr>
        <p:txBody>
          <a:bodyPr wrap="square" rtlCol="0">
            <a:spAutoFit/>
          </a:bodyPr>
          <a:lstStyle/>
          <a:p>
            <a:pPr algn="ctr">
              <a:lnSpc>
                <a:spcPct val="107000"/>
              </a:lnSpc>
              <a:spcAft>
                <a:spcPts val="800"/>
              </a:spcAft>
              <a:tabLst>
                <a:tab pos="2333625" algn="l"/>
              </a:tabLst>
            </a:pPr>
            <a:r>
              <a:rPr lang="ru-RU"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Игра «Четвёртый лишний»</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b="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Цель: развитие мышления, звукобуквенного анализа и речи.</a:t>
            </a:r>
            <a:endParaRPr lang="ru-RU"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Ребенок находит среди предложенных слов или картинок лишний предмет, объясняет свой выбор. Потом называет первую букву в этом слове и находит её среди других букв. Из полученных букв он должен составить новое слово.</a:t>
            </a: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Мышь, медведь, курица, лиса (Курица – это домашняя птица -  буква К)</a:t>
            </a: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Январь, март, осень, апрель (Осень – это время года – буква О)</a:t>
            </a: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Автобус, трамвай, танк, троллейбус (Танк – это военная техника – буква Т)</a:t>
            </a: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Слово : КОТ или ТОК</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extBox 3"/>
          <p:cNvSpPr txBox="1"/>
          <p:nvPr/>
        </p:nvSpPr>
        <p:spPr>
          <a:xfrm>
            <a:off x="4724400" y="3867150"/>
            <a:ext cx="6946900" cy="2308324"/>
          </a:xfrm>
          <a:prstGeom prst="rect">
            <a:avLst/>
          </a:prstGeom>
          <a:noFill/>
          <a:ln w="28575">
            <a:solidFill>
              <a:srgbClr val="0070C0"/>
            </a:solidFill>
          </a:ln>
        </p:spPr>
        <p:txBody>
          <a:bodyPr wrap="square" rtlCol="0">
            <a:spAutoFit/>
          </a:bodyPr>
          <a:lstStyle/>
          <a:p>
            <a:pPr algn="ctr"/>
            <a:r>
              <a:rPr lang="ru-RU" b="1" dirty="0">
                <a:solidFill>
                  <a:srgbClr val="FF0000"/>
                </a:solidFill>
                <a:latin typeface="Times New Roman" panose="02020603050405020304" pitchFamily="18" charset="0"/>
                <a:cs typeface="Times New Roman" panose="02020603050405020304" pitchFamily="18" charset="0"/>
              </a:rPr>
              <a:t>Игра «Собери слово»</a:t>
            </a:r>
          </a:p>
          <a:p>
            <a:r>
              <a:rPr lang="ru-RU" b="1" dirty="0">
                <a:solidFill>
                  <a:srgbClr val="7030A0"/>
                </a:solidFill>
                <a:latin typeface="Times New Roman" panose="02020603050405020304" pitchFamily="18" charset="0"/>
                <a:cs typeface="Times New Roman" panose="02020603050405020304" pitchFamily="18" charset="0"/>
              </a:rPr>
              <a:t>Цель: развитие слогового анализа и акустического восприятия</a:t>
            </a:r>
          </a:p>
          <a:p>
            <a:r>
              <a:rPr lang="ru-RU" dirty="0">
                <a:latin typeface="Times New Roman" panose="02020603050405020304" pitchFamily="18" charset="0"/>
                <a:cs typeface="Times New Roman" panose="02020603050405020304" pitchFamily="18" charset="0"/>
              </a:rPr>
              <a:t>Взрослый называет несколько слов. Ребёнок должен взять от каждого слова первый слог и объединить эти слоги в новое слово.</a:t>
            </a:r>
          </a:p>
          <a:p>
            <a:r>
              <a:rPr lang="ru-RU" dirty="0" err="1">
                <a:latin typeface="Times New Roman" panose="02020603050405020304" pitchFamily="18" charset="0"/>
                <a:cs typeface="Times New Roman" panose="02020603050405020304" pitchFamily="18" charset="0"/>
              </a:rPr>
              <a:t>КОлос</a:t>
            </a:r>
            <a:r>
              <a:rPr lang="ru-RU" dirty="0">
                <a:latin typeface="Times New Roman" panose="02020603050405020304" pitchFamily="18" charset="0"/>
                <a:cs typeface="Times New Roman" panose="02020603050405020304" pitchFamily="18" charset="0"/>
              </a:rPr>
              <a:t> – Рота – Ваза = КОРОВА</a:t>
            </a:r>
          </a:p>
          <a:p>
            <a:r>
              <a:rPr lang="ru-RU" dirty="0" err="1">
                <a:latin typeface="Times New Roman" panose="02020603050405020304" pitchFamily="18" charset="0"/>
                <a:cs typeface="Times New Roman" panose="02020603050405020304" pitchFamily="18" charset="0"/>
              </a:rPr>
              <a:t>МОлоко</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НЕвод</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ТАракан</a:t>
            </a:r>
            <a:r>
              <a:rPr lang="ru-RU" dirty="0">
                <a:latin typeface="Times New Roman" panose="02020603050405020304" pitchFamily="18" charset="0"/>
                <a:cs typeface="Times New Roman" panose="02020603050405020304" pitchFamily="18" charset="0"/>
              </a:rPr>
              <a:t> =  МОНЕТА</a:t>
            </a:r>
          </a:p>
          <a:p>
            <a:r>
              <a:rPr lang="ru-RU" dirty="0">
                <a:latin typeface="Times New Roman" panose="02020603050405020304" pitchFamily="18" charset="0"/>
                <a:cs typeface="Times New Roman" panose="02020603050405020304" pitchFamily="18" charset="0"/>
              </a:rPr>
              <a:t>Вариант 2: Брать не первый, а второй или третий слог.</a:t>
            </a:r>
          </a:p>
          <a:p>
            <a:r>
              <a:rPr lang="ru-RU" dirty="0" err="1">
                <a:latin typeface="Times New Roman" panose="02020603050405020304" pitchFamily="18" charset="0"/>
                <a:cs typeface="Times New Roman" panose="02020603050405020304" pitchFamily="18" charset="0"/>
              </a:rPr>
              <a:t>пуГОвица</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моЛОток</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лаВА</a:t>
            </a:r>
            <a:r>
              <a:rPr lang="ru-RU" dirty="0">
                <a:latin typeface="Times New Roman" panose="02020603050405020304" pitchFamily="18" charset="0"/>
                <a:cs typeface="Times New Roman" panose="02020603050405020304" pitchFamily="18" charset="0"/>
              </a:rPr>
              <a:t> = </a:t>
            </a:r>
            <a:r>
              <a:rPr lang="ru-RU" dirty="0" smtClean="0">
                <a:latin typeface="Times New Roman" panose="02020603050405020304" pitchFamily="18" charset="0"/>
                <a:cs typeface="Times New Roman" panose="02020603050405020304" pitchFamily="18" charset="0"/>
              </a:rPr>
              <a:t>ГОЛОВА</a:t>
            </a:r>
            <a:endParaRPr lang="ru-RU"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43901" y="133350"/>
            <a:ext cx="2743199" cy="3657599"/>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0951" y="3607394"/>
            <a:ext cx="2368550" cy="3158067"/>
          </a:xfrm>
          <a:prstGeom prst="rect">
            <a:avLst/>
          </a:prstGeom>
        </p:spPr>
      </p:pic>
    </p:spTree>
    <p:extLst>
      <p:ext uri="{BB962C8B-B14F-4D97-AF65-F5344CB8AC3E}">
        <p14:creationId xmlns:p14="http://schemas.microsoft.com/office/powerpoint/2010/main" val="5408230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342900" y="355600"/>
            <a:ext cx="5588000" cy="2862322"/>
          </a:xfrm>
          <a:prstGeom prst="rect">
            <a:avLst/>
          </a:prstGeom>
          <a:noFill/>
          <a:ln w="28575">
            <a:solidFill>
              <a:srgbClr val="0070C0"/>
            </a:solidFill>
          </a:ln>
        </p:spPr>
        <p:txBody>
          <a:bodyPr wrap="square" rtlCol="0">
            <a:spAutoFit/>
          </a:bodyPr>
          <a:lstStyle/>
          <a:p>
            <a:r>
              <a:rPr lang="ru-RU" dirty="0">
                <a:latin typeface="Times New Roman" panose="02020603050405020304" pitchFamily="18" charset="0"/>
                <a:cs typeface="Times New Roman" panose="02020603050405020304" pitchFamily="18" charset="0"/>
              </a:rPr>
              <a:t>	</a:t>
            </a:r>
            <a:r>
              <a:rPr lang="ru-RU" b="1" dirty="0">
                <a:solidFill>
                  <a:srgbClr val="FF0000"/>
                </a:solidFill>
                <a:latin typeface="Times New Roman" panose="02020603050405020304" pitchFamily="18" charset="0"/>
                <a:cs typeface="Times New Roman" panose="02020603050405020304" pitchFamily="18" charset="0"/>
              </a:rPr>
              <a:t>Игра «Испорченные буквы»</a:t>
            </a:r>
          </a:p>
          <a:p>
            <a:r>
              <a:rPr lang="ru-RU" b="1" dirty="0">
                <a:solidFill>
                  <a:srgbClr val="7030A0"/>
                </a:solidFill>
                <a:latin typeface="Times New Roman" panose="02020603050405020304" pitchFamily="18" charset="0"/>
                <a:cs typeface="Times New Roman" panose="02020603050405020304" pitchFamily="18" charset="0"/>
              </a:rPr>
              <a:t>Цель: закрепление образа букв, развитие образного восприятия</a:t>
            </a:r>
          </a:p>
          <a:p>
            <a:r>
              <a:rPr lang="ru-RU" dirty="0" smtClean="0">
                <a:latin typeface="Times New Roman" panose="02020603050405020304" pitchFamily="18" charset="0"/>
                <a:cs typeface="Times New Roman" panose="02020603050405020304" pitchFamily="18" charset="0"/>
              </a:rPr>
              <a:t>Вариант 1.Дети дописывают недостающие </a:t>
            </a:r>
            <a:r>
              <a:rPr lang="ru-RU" dirty="0">
                <a:latin typeface="Times New Roman" panose="02020603050405020304" pitchFamily="18" charset="0"/>
                <a:cs typeface="Times New Roman" panose="02020603050405020304" pitchFamily="18" charset="0"/>
              </a:rPr>
              <a:t>элементы букв и </a:t>
            </a:r>
            <a:r>
              <a:rPr lang="ru-RU" dirty="0" smtClean="0">
                <a:latin typeface="Times New Roman" panose="02020603050405020304" pitchFamily="18" charset="0"/>
                <a:cs typeface="Times New Roman" panose="02020603050405020304" pitchFamily="18" charset="0"/>
              </a:rPr>
              <a:t>восстанавливают слово. Затем проверяют друг друга.</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Вариант 2: Посмотреть на слово с «</a:t>
            </a:r>
            <a:r>
              <a:rPr lang="ru-RU" dirty="0" smtClean="0">
                <a:latin typeface="Times New Roman" panose="02020603050405020304" pitchFamily="18" charset="0"/>
                <a:cs typeface="Times New Roman" panose="02020603050405020304" pitchFamily="18" charset="0"/>
              </a:rPr>
              <a:t>испорченными» </a:t>
            </a:r>
            <a:r>
              <a:rPr lang="ru-RU" dirty="0">
                <a:latin typeface="Times New Roman" panose="02020603050405020304" pitchFamily="18" charset="0"/>
                <a:cs typeface="Times New Roman" panose="02020603050405020304" pitchFamily="18" charset="0"/>
              </a:rPr>
              <a:t>буквами, составить это слово из набора букв и прочитать.</a:t>
            </a: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180" y="3473743"/>
            <a:ext cx="3594281" cy="3012853"/>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77212" y="146345"/>
            <a:ext cx="2495549" cy="3327398"/>
          </a:xfrm>
          <a:prstGeom prst="rect">
            <a:avLst/>
          </a:prstGeom>
        </p:spPr>
      </p:pic>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2494" y="3620087"/>
            <a:ext cx="2302096" cy="3069461"/>
          </a:xfrm>
          <a:prstGeom prst="rect">
            <a:avLst/>
          </a:prstGeom>
        </p:spPr>
      </p:pic>
      <p:pic>
        <p:nvPicPr>
          <p:cNvPr id="5" name="Рисунок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59784" y="3573521"/>
            <a:ext cx="2337020" cy="3116027"/>
          </a:xfrm>
          <a:prstGeom prst="rect">
            <a:avLst/>
          </a:prstGeom>
        </p:spPr>
      </p:pic>
    </p:spTree>
    <p:extLst>
      <p:ext uri="{BB962C8B-B14F-4D97-AF65-F5344CB8AC3E}">
        <p14:creationId xmlns:p14="http://schemas.microsoft.com/office/powerpoint/2010/main" val="2696411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152400" y="152396"/>
            <a:ext cx="5842000" cy="3970318"/>
          </a:xfrm>
          <a:prstGeom prst="rect">
            <a:avLst/>
          </a:prstGeom>
          <a:noFill/>
          <a:ln w="28575">
            <a:solidFill>
              <a:srgbClr val="0070C0"/>
            </a:solidFill>
          </a:ln>
        </p:spPr>
        <p:txBody>
          <a:bodyPr wrap="square" rtlCol="0">
            <a:spAutoFit/>
          </a:bodyPr>
          <a:lstStyle/>
          <a:p>
            <a:pPr algn="ctr"/>
            <a:r>
              <a:rPr lang="ru-RU" b="1" dirty="0">
                <a:solidFill>
                  <a:srgbClr val="C00000"/>
                </a:solidFill>
                <a:latin typeface="Times New Roman" panose="02020603050405020304" pitchFamily="18" charset="0"/>
                <a:cs typeface="Times New Roman" panose="02020603050405020304" pitchFamily="18" charset="0"/>
              </a:rPr>
              <a:t>Игра «Найди по адресу»</a:t>
            </a:r>
          </a:p>
          <a:p>
            <a:r>
              <a:rPr lang="ru-RU" b="1" dirty="0">
                <a:solidFill>
                  <a:srgbClr val="7030A0"/>
                </a:solidFill>
                <a:latin typeface="Times New Roman" panose="02020603050405020304" pitchFamily="18" charset="0"/>
                <a:cs typeface="Times New Roman" panose="02020603050405020304" pitchFamily="18" charset="0"/>
              </a:rPr>
              <a:t>Цель: автоматизация звуков, упражнение в умении ориентироваться в таблице. </a:t>
            </a:r>
          </a:p>
          <a:p>
            <a:r>
              <a:rPr lang="ru-RU" dirty="0">
                <a:latin typeface="Times New Roman" panose="02020603050405020304" pitchFamily="18" charset="0"/>
                <a:cs typeface="Times New Roman" panose="02020603050405020304" pitchFamily="18" charset="0"/>
              </a:rPr>
              <a:t>Оборудование: игровое поле (таблица); карточки с заданной координатой. </a:t>
            </a:r>
          </a:p>
          <a:p>
            <a:r>
              <a:rPr lang="ru-RU" dirty="0">
                <a:latin typeface="Times New Roman" panose="02020603050405020304" pitchFamily="18" charset="0"/>
                <a:cs typeface="Times New Roman" panose="02020603050405020304" pitchFamily="18" charset="0"/>
              </a:rPr>
              <a:t>Ход игры: Игровые поля вывешиваются с двух сторон ширмы, карточки с координатами раздаются поровну игрокам. Один ребенок с одной стороны ширмы называет координаты для игрока, который находится с другой стороны ширмы. Ребенок находит по заданному «адресу» картинку, называет и зачёркивает. Потом называет координаты для своего соперника. Проверяя правильность решения, дети сравнивают свои таблицы и еще раз называют все картинки. </a:t>
            </a:r>
          </a:p>
        </p:txBody>
      </p:sp>
      <p:pic>
        <p:nvPicPr>
          <p:cNvPr id="4" name="Рисунок 3"/>
          <p:cNvPicPr>
            <a:picLocks noChangeAspect="1"/>
          </p:cNvPicPr>
          <p:nvPr/>
        </p:nvPicPr>
        <p:blipFill>
          <a:blip r:embed="rId3"/>
          <a:stretch>
            <a:fillRect/>
          </a:stretch>
        </p:blipFill>
        <p:spPr>
          <a:xfrm>
            <a:off x="482600" y="4376838"/>
            <a:ext cx="2920237" cy="2066723"/>
          </a:xfrm>
          <a:prstGeom prst="rect">
            <a:avLst/>
          </a:prstGeom>
        </p:spPr>
      </p:pic>
      <p:pic>
        <p:nvPicPr>
          <p:cNvPr id="5" name="Рисунок 4"/>
          <p:cNvPicPr>
            <a:picLocks noChangeAspect="1"/>
          </p:cNvPicPr>
          <p:nvPr/>
        </p:nvPicPr>
        <p:blipFill>
          <a:blip r:embed="rId4"/>
          <a:stretch>
            <a:fillRect/>
          </a:stretch>
        </p:blipFill>
        <p:spPr>
          <a:xfrm>
            <a:off x="3958144" y="4376838"/>
            <a:ext cx="2188654" cy="2292295"/>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647" y="152396"/>
            <a:ext cx="2838452" cy="3784603"/>
          </a:xfrm>
          <a:prstGeom prst="rect">
            <a:avLst/>
          </a:prstGeom>
        </p:spPr>
      </p:pic>
      <p:pic>
        <p:nvPicPr>
          <p:cNvPr id="8" name="Рисунок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42050" y="2272747"/>
            <a:ext cx="2933698" cy="3911597"/>
          </a:xfrm>
          <a:prstGeom prst="rect">
            <a:avLst/>
          </a:prstGeom>
        </p:spPr>
      </p:pic>
    </p:spTree>
    <p:extLst>
      <p:ext uri="{BB962C8B-B14F-4D97-AF65-F5344CB8AC3E}">
        <p14:creationId xmlns:p14="http://schemas.microsoft.com/office/powerpoint/2010/main" val="33518385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208005" y="393700"/>
            <a:ext cx="4986295" cy="3139321"/>
          </a:xfrm>
          <a:prstGeom prst="rect">
            <a:avLst/>
          </a:prstGeom>
          <a:noFill/>
          <a:ln w="28575">
            <a:solidFill>
              <a:srgbClr val="0070C0"/>
            </a:solidFill>
          </a:ln>
        </p:spPr>
        <p:txBody>
          <a:bodyPr wrap="square" rtlCol="0">
            <a:spAutoFit/>
          </a:bodyPr>
          <a:lstStyle/>
          <a:p>
            <a:pPr algn="ctr"/>
            <a:r>
              <a:rPr lang="ru-RU" b="1" dirty="0">
                <a:solidFill>
                  <a:srgbClr val="FF0000"/>
                </a:solidFill>
                <a:latin typeface="Times New Roman" panose="02020603050405020304" pitchFamily="18" charset="0"/>
                <a:cs typeface="Times New Roman" panose="02020603050405020304" pitchFamily="18" charset="0"/>
              </a:rPr>
              <a:t>Игра "Всё по местам»</a:t>
            </a:r>
          </a:p>
          <a:p>
            <a:r>
              <a:rPr lang="ru-RU" b="1" dirty="0">
                <a:solidFill>
                  <a:srgbClr val="7030A0"/>
                </a:solidFill>
                <a:latin typeface="Times New Roman" panose="02020603050405020304" pitchFamily="18" charset="0"/>
                <a:cs typeface="Times New Roman" panose="02020603050405020304" pitchFamily="18" charset="0"/>
              </a:rPr>
              <a:t>Цель: упражнять в употреблении простых предлогов (в, на, под, за, около), составлять предложения с этими предлогами, активизировать номинативный словарь по теме.  </a:t>
            </a:r>
          </a:p>
          <a:p>
            <a:r>
              <a:rPr lang="ru-RU" dirty="0">
                <a:latin typeface="Times New Roman" panose="02020603050405020304" pitchFamily="18" charset="0"/>
                <a:cs typeface="Times New Roman" panose="02020603050405020304" pitchFamily="18" charset="0"/>
              </a:rPr>
              <a:t>Один ребенок рассматривает сюжетную картинку. У второго ребёнка поле с фишками. Первый ребенок составляет предложение по картинке, а второй расставляет фишки на своём поле. Потом они меняются местами. </a:t>
            </a:r>
          </a:p>
        </p:txBody>
      </p:sp>
      <p:pic>
        <p:nvPicPr>
          <p:cNvPr id="4" name="Рисунок 3"/>
          <p:cNvPicPr>
            <a:picLocks noChangeAspect="1"/>
          </p:cNvPicPr>
          <p:nvPr/>
        </p:nvPicPr>
        <p:blipFill>
          <a:blip r:embed="rId3"/>
          <a:stretch>
            <a:fillRect/>
          </a:stretch>
        </p:blipFill>
        <p:spPr>
          <a:xfrm>
            <a:off x="197772" y="4384449"/>
            <a:ext cx="3170195" cy="2280102"/>
          </a:xfrm>
          <a:prstGeom prst="rect">
            <a:avLst/>
          </a:prstGeom>
        </p:spPr>
      </p:pic>
      <p:pic>
        <p:nvPicPr>
          <p:cNvPr id="5" name="Рисунок 4"/>
          <p:cNvPicPr>
            <a:picLocks noChangeAspect="1"/>
          </p:cNvPicPr>
          <p:nvPr/>
        </p:nvPicPr>
        <p:blipFill>
          <a:blip r:embed="rId4"/>
          <a:stretch>
            <a:fillRect/>
          </a:stretch>
        </p:blipFill>
        <p:spPr>
          <a:xfrm>
            <a:off x="3443520" y="3660515"/>
            <a:ext cx="1750780" cy="2140436"/>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2305" y="269649"/>
            <a:ext cx="3086100" cy="4114800"/>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06417" y="1874080"/>
            <a:ext cx="3356656" cy="4475541"/>
          </a:xfrm>
          <a:prstGeom prst="rect">
            <a:avLst/>
          </a:prstGeom>
        </p:spPr>
      </p:pic>
    </p:spTree>
    <p:extLst>
      <p:ext uri="{BB962C8B-B14F-4D97-AF65-F5344CB8AC3E}">
        <p14:creationId xmlns:p14="http://schemas.microsoft.com/office/powerpoint/2010/main" val="2420422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127000" y="266700"/>
            <a:ext cx="7200900" cy="2031325"/>
          </a:xfrm>
          <a:prstGeom prst="rect">
            <a:avLst/>
          </a:prstGeom>
          <a:noFill/>
          <a:ln w="28575">
            <a:solidFill>
              <a:srgbClr val="0070C0"/>
            </a:solidFill>
          </a:ln>
        </p:spPr>
        <p:txBody>
          <a:bodyPr wrap="square" rtlCol="0">
            <a:spAutoFit/>
          </a:bodyPr>
          <a:lstStyle/>
          <a:p>
            <a:pPr algn="ctr"/>
            <a:r>
              <a:rPr lang="ru-RU" b="1" dirty="0" smtClean="0">
                <a:solidFill>
                  <a:srgbClr val="FF0000"/>
                </a:solidFill>
                <a:latin typeface="Times New Roman" panose="02020603050405020304" pitchFamily="18" charset="0"/>
                <a:cs typeface="Times New Roman" panose="02020603050405020304" pitchFamily="18" charset="0"/>
              </a:rPr>
              <a:t>Игра «Расшифруй слово»</a:t>
            </a:r>
          </a:p>
          <a:p>
            <a:r>
              <a:rPr lang="ru-RU" b="1" dirty="0" smtClean="0">
                <a:solidFill>
                  <a:srgbClr val="7030A0"/>
                </a:solidFill>
                <a:latin typeface="Times New Roman" panose="02020603050405020304" pitchFamily="18" charset="0"/>
                <a:cs typeface="Times New Roman" panose="02020603050405020304" pitchFamily="18" charset="0"/>
              </a:rPr>
              <a:t>Цель: закрепить умение определять первый звук в слове, давать характеристику звуку, обозначать его буквой .Тренировка навыка чтения.</a:t>
            </a:r>
          </a:p>
          <a:p>
            <a:r>
              <a:rPr lang="ru-RU" dirty="0" smtClean="0">
                <a:latin typeface="Times New Roman" panose="02020603050405020304" pitchFamily="18" charset="0"/>
                <a:cs typeface="Times New Roman" panose="02020603050405020304" pitchFamily="18" charset="0"/>
              </a:rPr>
              <a:t>Дети могут работать как на </a:t>
            </a:r>
            <a:r>
              <a:rPr lang="ru-RU" dirty="0" err="1" smtClean="0">
                <a:latin typeface="Times New Roman" panose="02020603050405020304" pitchFamily="18" charset="0"/>
                <a:cs typeface="Times New Roman" panose="02020603050405020304" pitchFamily="18" charset="0"/>
              </a:rPr>
              <a:t>коврографе</a:t>
            </a:r>
            <a:r>
              <a:rPr lang="ru-RU" dirty="0" smtClean="0">
                <a:latin typeface="Times New Roman" panose="02020603050405020304" pitchFamily="18" charset="0"/>
                <a:cs typeface="Times New Roman" panose="02020603050405020304" pitchFamily="18" charset="0"/>
              </a:rPr>
              <a:t> с буквами, так и с прищепками выполнять звуковой анализ. Играть может один ребёнок, возможна работа в паре.</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0473" y="266700"/>
            <a:ext cx="3190875" cy="4254500"/>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2722" y="2350363"/>
            <a:ext cx="3256256" cy="4341674"/>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5300" y="2756763"/>
            <a:ext cx="3075928" cy="4101237"/>
          </a:xfrm>
          <a:prstGeom prst="rect">
            <a:avLst/>
          </a:prstGeom>
        </p:spPr>
      </p:pic>
    </p:spTree>
    <p:extLst>
      <p:ext uri="{BB962C8B-B14F-4D97-AF65-F5344CB8AC3E}">
        <p14:creationId xmlns:p14="http://schemas.microsoft.com/office/powerpoint/2010/main" val="274215755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637</TotalTime>
  <Words>884</Words>
  <Application>Microsoft Office PowerPoint</Application>
  <PresentationFormat>Широкоэкранный</PresentationFormat>
  <Paragraphs>58</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dc:creator>
  <cp:lastModifiedBy> </cp:lastModifiedBy>
  <cp:revision>26</cp:revision>
  <dcterms:created xsi:type="dcterms:W3CDTF">2022-04-28T08:10:03Z</dcterms:created>
  <dcterms:modified xsi:type="dcterms:W3CDTF">2022-05-16T06:53:52Z</dcterms:modified>
</cp:coreProperties>
</file>