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0" r:id="rId5"/>
    <p:sldId id="265" r:id="rId6"/>
    <p:sldId id="262" r:id="rId7"/>
    <p:sldId id="269" r:id="rId8"/>
    <p:sldId id="270" r:id="rId9"/>
    <p:sldId id="271" r:id="rId10"/>
    <p:sldId id="272" r:id="rId11"/>
    <p:sldId id="267" r:id="rId12"/>
    <p:sldId id="273" r:id="rId13"/>
    <p:sldId id="268" r:id="rId14"/>
    <p:sldId id="2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Чистота воды в р. Зюзелга?</c:v>
                </c:pt>
              </c:strCache>
            </c:strRef>
          </c:tx>
          <c:explosion val="4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33B2-46A2-8E9F-8613FBBD38A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33B2-46A2-8E9F-8613FBBD38AE}"/>
              </c:ext>
            </c:extLst>
          </c:dPt>
          <c:dPt>
            <c:idx val="2"/>
            <c:bubble3D val="0"/>
            <c:explosion val="34"/>
            <c:spPr>
              <a:solidFill>
                <a:srgbClr val="FF33CC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33B2-46A2-8E9F-8613FBBD38AE}"/>
              </c:ext>
            </c:extLst>
          </c:dPt>
          <c:dPt>
            <c:idx val="3"/>
            <c:bubble3D val="0"/>
            <c:explosion val="49"/>
            <c:spPr>
              <a:solidFill>
                <a:srgbClr val="FFFF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33B2-46A2-8E9F-8613FBBD38AE}"/>
              </c:ext>
            </c:extLst>
          </c:dPt>
          <c:dLbls>
            <c:dLbl>
              <c:idx val="2"/>
              <c:layout>
                <c:manualLayout>
                  <c:x val="0.16017534290362326"/>
                  <c:y val="6.65336393355050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3B2-46A2-8E9F-8613FBBD38AE}"/>
                </c:ext>
              </c:extLst>
            </c:dLbl>
            <c:dLbl>
              <c:idx val="3"/>
              <c:layout>
                <c:manualLayout>
                  <c:x val="-5.3368259686674543E-3"/>
                  <c:y val="5.892873847730822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33B2-46A2-8E9F-8613FBBD38AE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Чистая</c:v>
                </c:pt>
                <c:pt idx="1">
                  <c:v>Полноводная</c:v>
                </c:pt>
                <c:pt idx="2">
                  <c:v>Загрязненная</c:v>
                </c:pt>
                <c:pt idx="3">
                  <c:v>Затрудняются ответить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46</c:v>
                </c:pt>
                <c:pt idx="1">
                  <c:v>15</c:v>
                </c:pt>
                <c:pt idx="2">
                  <c:v>2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3B2-46A2-8E9F-8613FBBD38AE}"/>
            </c:ext>
          </c:extLst>
        </c:ser>
        <c:dLbls>
          <c:dLblPos val="ctr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/>
              <a:t>Для каких целей применяли воду из </a:t>
            </a:r>
            <a:r>
              <a:rPr lang="ru-RU" dirty="0" smtClean="0"/>
              <a:t>рек?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Для каких целей приминяли воду из рек</c:v>
                </c:pt>
              </c:strCache>
            </c:strRef>
          </c:tx>
          <c:spPr>
            <a:solidFill>
              <a:srgbClr val="00B0F0"/>
            </a:solidFill>
          </c:spPr>
          <c:dPt>
            <c:idx val="0"/>
            <c:bubble3D val="0"/>
            <c:explosion val="17"/>
            <c:spPr>
              <a:solidFill>
                <a:srgbClr val="00B0F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3DB6-48E6-93D6-5EADE6E3F923}"/>
              </c:ext>
            </c:extLst>
          </c:dPt>
          <c:dPt>
            <c:idx val="1"/>
            <c:bubble3D val="0"/>
            <c:explosion val="27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3DB6-48E6-93D6-5EADE6E3F923}"/>
              </c:ext>
            </c:extLst>
          </c:dPt>
          <c:dPt>
            <c:idx val="2"/>
            <c:bubble3D val="0"/>
            <c:explosion val="12"/>
            <c:spPr>
              <a:solidFill>
                <a:srgbClr val="FF0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3DB6-48E6-93D6-5EADE6E3F923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9F3147CB-DFC5-4603-B6EB-C8F9A4B7C91F}" type="PERCENTAGE">
                      <a:rPr lang="en-US" b="1">
                        <a:solidFill>
                          <a:srgbClr val="FF0000"/>
                        </a:solidFill>
                      </a:rPr>
                      <a:pPr/>
                      <a:t>[ПРОЦЕНТ]</a:t>
                    </a:fld>
                    <a:endParaRPr lang="ru-RU"/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3265624999999991E-2"/>
                      <c:h val="0.1229180534622260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DB6-48E6-93D6-5EADE6E3F923}"/>
                </c:ext>
              </c:extLst>
            </c:dLbl>
            <c:dLbl>
              <c:idx val="1"/>
              <c:layout>
                <c:manualLayout>
                  <c:x val="0.14108720012580581"/>
                  <c:y val="-0.143753887335625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
</a:t>
                    </a:r>
                    <a:fld id="{F5CEFD8B-89DA-43E0-8BEF-E1F84EDA50CB}" type="PERCENTAGE">
                      <a:rPr lang="en-US"/>
                      <a:pPr/>
                      <a:t>[ПРОЦЕНТ]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364766485454668E-2"/>
                      <c:h val="0.1131124682659826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DB6-48E6-93D6-5EADE6E3F923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64131DA5-048F-4FA1-8736-8E2650BAB03A}" type="PERCENTAGE">
                      <a:rPr lang="en-US">
                        <a:solidFill>
                          <a:srgbClr val="FF0000"/>
                        </a:solidFill>
                      </a:rPr>
                      <a:pPr/>
                      <a:t>[ПРОЦЕНТ]</a:t>
                    </a:fld>
                    <a:endParaRPr lang="ru-RU"/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890624999999996E-2"/>
                      <c:h val="9.713680504817882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DB6-48E6-93D6-5EADE6E3F923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Хозяйственные цели</c:v>
                </c:pt>
                <c:pt idx="1">
                  <c:v>Для питья</c:v>
                </c:pt>
                <c:pt idx="2">
                  <c:v>Не использовали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3"/>
                <c:pt idx="0">
                  <c:v>40</c:v>
                </c:pt>
                <c:pt idx="1">
                  <c:v>20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DB6-48E6-93D6-5EADE6E3F923}"/>
            </c:ext>
          </c:extLst>
        </c:ser>
        <c:dLbls>
          <c:dLblPos val="ctr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375775098425199"/>
          <c:y val="0.33976031374505944"/>
          <c:w val="0.26686724901574804"/>
          <c:h val="0.27019412707959356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 sz="20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8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/>
              <a:t>Изменилась ли глубина </a:t>
            </a:r>
            <a:r>
              <a:rPr lang="ru-RU" dirty="0" smtClean="0"/>
              <a:t>реки </a:t>
            </a:r>
            <a:r>
              <a:rPr lang="ru-RU" dirty="0"/>
              <a:t>за последние 10 лет?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8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Изменилась ли глубина река за последние 10 лет?</c:v>
                </c:pt>
              </c:strCache>
            </c:strRef>
          </c:tx>
          <c:spPr>
            <a:solidFill>
              <a:srgbClr val="00B0F0"/>
            </a:solidFill>
          </c:spPr>
          <c:dPt>
            <c:idx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F6A-4E21-B22A-B83EB2D02549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4F6A-4E21-B22A-B83EB2D02549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2A2-432E-9C8F-B2F129ED068D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Была полноводнее</c:v>
                </c:pt>
                <c:pt idx="1">
                  <c:v>Не изменился уровень воды</c:v>
                </c:pt>
                <c:pt idx="2">
                  <c:v>Стала речьем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3"/>
                <c:pt idx="0">
                  <c:v>58</c:v>
                </c:pt>
                <c:pt idx="1">
                  <c:v>7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6A-4E21-B22A-B83EB2D02549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0129573868087682"/>
          <c:y val="0.3529612104699249"/>
          <c:w val="0.39164780933281523"/>
          <c:h val="0.38669747740272836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24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1536492326823224E-2"/>
          <c:y val="0.21492214666547499"/>
          <c:w val="0.87115876918294188"/>
          <c:h val="0.7850778533345250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Какая водилась в реке рыба?</c:v>
                </c:pt>
              </c:strCache>
            </c:strRef>
          </c:tx>
          <c:explosion val="27"/>
          <c:dPt>
            <c:idx val="0"/>
            <c:bubble3D val="0"/>
            <c:spPr>
              <a:solidFill>
                <a:srgbClr val="00B0F0">
                  <a:alpha val="90000"/>
                </a:srgb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421A-4F13-B0CA-C44091F38AF1}"/>
              </c:ext>
            </c:extLst>
          </c:dPt>
          <c:dPt>
            <c:idx val="1"/>
            <c:bubble3D val="0"/>
            <c:spPr>
              <a:solidFill>
                <a:srgbClr val="00B050">
                  <a:alpha val="90000"/>
                </a:srgb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21A-4F13-B0CA-C44091F38AF1}"/>
              </c:ext>
            </c:extLst>
          </c:dPt>
          <c:dPt>
            <c:idx val="2"/>
            <c:bubble3D val="0"/>
            <c:spPr>
              <a:solidFill>
                <a:srgbClr val="FF33CC">
                  <a:alpha val="90000"/>
                </a:srgb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21A-4F13-B0CA-C44091F38AF1}"/>
              </c:ext>
            </c:extLst>
          </c:dPt>
          <c:dPt>
            <c:idx val="3"/>
            <c:bubble3D val="0"/>
            <c:spPr>
              <a:solidFill>
                <a:srgbClr val="FF0000">
                  <a:alpha val="90000"/>
                </a:srgb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421A-4F13-B0CA-C44091F38AF1}"/>
              </c:ext>
            </c:extLst>
          </c:dPt>
          <c:dLbls>
            <c:dLbl>
              <c:idx val="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421A-4F13-B0CA-C44091F38AF1}"/>
                </c:ext>
              </c:extLst>
            </c:dLbl>
            <c:dLbl>
              <c:idx val="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421A-4F13-B0CA-C44091F38AF1}"/>
                </c:ext>
              </c:extLst>
            </c:dLbl>
            <c:dLbl>
              <c:idx val="2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421A-4F13-B0CA-C44091F38AF1}"/>
                </c:ext>
              </c:extLst>
            </c:dLbl>
            <c:dLbl>
              <c:idx val="3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421A-4F13-B0CA-C44091F38AF1}"/>
                </c:ext>
              </c:extLst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90C226"/>
                </a:solidFill>
                <a:round/>
              </a:ln>
              <a:effectLst>
                <a:outerShdw blurRad="50800" dist="38100" dir="2700000" algn="tl" rotWithShape="0">
                  <a:srgbClr val="90C226">
                    <a:lumMod val="75000"/>
                    <a:alpha val="40000"/>
                  </a:srgb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Елец, окунь</c:v>
                </c:pt>
                <c:pt idx="1">
                  <c:v>Плотва, ротан</c:v>
                </c:pt>
                <c:pt idx="2">
                  <c:v>Щука</c:v>
                </c:pt>
                <c:pt idx="3">
                  <c:v>Раки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32</c:v>
                </c:pt>
                <c:pt idx="1">
                  <c:v>16</c:v>
                </c:pt>
                <c:pt idx="2">
                  <c:v>20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1A-4F13-B0CA-C44091F38AF1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95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755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8853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363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27804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679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3795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621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122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078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625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009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335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312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448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150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065AC-117E-4E4C-8A8C-9C8E8F6AB6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29E45BC-937C-4AA0-9F20-AAAD0924B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105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425039"/>
            <a:ext cx="7766936" cy="1900052"/>
          </a:xfrm>
        </p:spPr>
        <p:txBody>
          <a:bodyPr/>
          <a:lstStyle/>
          <a:p>
            <a:pPr algn="ctr"/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5003" y="301184"/>
            <a:ext cx="10094026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Челябинской области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профессиональное образовательное учреждение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«Южно-Уральский агропромышленный колледж»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конкурс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студенческих научно-исследовательских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«СНО-2022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Секция «Экология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ДОЛГОДЕРЕВЕНСКОЕ: ПРОБЛЕМЫ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ПУТИ ИХ РЕШЕНИЯ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творческая работа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212-Д группы ГБПОУ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ЮУрАПК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Дугужев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Роман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Расулович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ГБПОУ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ЮУрАПК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Шилдыбаева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Анастасия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Владиславовна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11778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81379247"/>
              </p:ext>
            </p:extLst>
          </p:nvPr>
        </p:nvGraphicFramePr>
        <p:xfrm>
          <a:off x="217713" y="342294"/>
          <a:ext cx="11335657" cy="63318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055" y="1556040"/>
            <a:ext cx="2299854" cy="22998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4498" y="811408"/>
            <a:ext cx="1735282" cy="11510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3883" y="1556040"/>
            <a:ext cx="3051668" cy="18798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3486" y="3225715"/>
            <a:ext cx="2440970" cy="142389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152" y="4336339"/>
            <a:ext cx="2324575" cy="15400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96531" y="5541818"/>
            <a:ext cx="1827754" cy="113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2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927" y="609600"/>
            <a:ext cx="9130145" cy="11776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Выбросы в атмосферу наиболее загрязняющих веществ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– 2021 г.г.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9058970"/>
              </p:ext>
            </p:extLst>
          </p:nvPr>
        </p:nvGraphicFramePr>
        <p:xfrm>
          <a:off x="540327" y="1787236"/>
          <a:ext cx="11000511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7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6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57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24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Наименование веществ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Твердые вещества</a:t>
                      </a: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371 тыс.тонн</a:t>
                      </a: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350 тыс.тонн</a:t>
                      </a: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азообразные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6089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6140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19</a:t>
                      </a: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859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890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589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428</a:t>
                      </a: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глеводороды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4472</a:t>
                      </a: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4512</a:t>
                      </a: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Летучие органические соединения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44</a:t>
                      </a: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51</a:t>
                      </a: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7926" y="307447"/>
            <a:ext cx="893618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Наибольшее влияние на загрязнение окружающей </a:t>
            </a:r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 села Долгодеревенское оказывают:</a:t>
            </a:r>
          </a:p>
          <a:p>
            <a:pPr algn="just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ОГУП «Сосновское ПРСД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Макфа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«Газпром трансгаз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Екатеринбург»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Котельные</a:t>
            </a:r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работающие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различных видах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топлива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Близость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крупного промышленного центра</a:t>
            </a:r>
          </a:p>
        </p:txBody>
      </p:sp>
    </p:spTree>
    <p:extLst>
      <p:ext uri="{BB962C8B-B14F-4D97-AF65-F5344CB8AC3E}">
        <p14:creationId xmlns:p14="http://schemas.microsoft.com/office/powerpoint/2010/main" val="181586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3564"/>
          </a:xfrm>
        </p:spPr>
        <p:txBody>
          <a:bodyPr/>
          <a:lstStyle/>
          <a:p>
            <a:pPr algn="ctr"/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334" y="1235035"/>
            <a:ext cx="11057466" cy="4806328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Решение экологической проблемы – это жизнь будущих поколений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Зачем использовать новые технологии, если через несколько лет человеку на Земле просто нечем будет дышать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Давайте помнить, что человек – это часть природного мира, и поэтому, если погибнет природа, погибнет и человек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Экологическую проблему нужно решать сегодня или завтра будет уже поздно</a:t>
            </a:r>
          </a:p>
          <a:p>
            <a:pPr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1490" y="1870364"/>
            <a:ext cx="79940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sz="6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07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0800000" flipV="1">
            <a:off x="178570" y="261257"/>
            <a:ext cx="9095432" cy="5818909"/>
          </a:xfrm>
          <a:noFill/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 исследования</a:t>
            </a:r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Непосредственное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воздействие на природные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осуществляются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локальном уровне – в городах, населенных пунктах, промышленных зонах. Данная тема позволяет глубже подойти к сущности экологических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процессов</a:t>
            </a:r>
            <a:endParaRPr lang="ru-RU" sz="24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Главные источники загрязнения села Долгодеревенского </a:t>
            </a:r>
            <a:r>
              <a:rPr lang="ru-RU" sz="2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Рассмотрение вопросов влияния последствий экологического загрязнения в бассейне реки Зюзелга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33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444" y="427512"/>
            <a:ext cx="9594824" cy="513883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Цель исследования: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рассмотрение вопросов экологического загрязнения  реки Зюзелга с. Долгодеревенского </a:t>
            </a:r>
          </a:p>
          <a:p>
            <a:pPr marL="0" indent="0" algn="just">
              <a:buNone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Сосновский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район, с. Долгодеревенское</a:t>
            </a:r>
          </a:p>
          <a:p>
            <a:pPr marL="0" indent="0" algn="just">
              <a:buNone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река Зюзелга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77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2667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10800000" flipV="1">
            <a:off x="118749" y="215737"/>
            <a:ext cx="11754595" cy="1626918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Загрязнение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атмосферного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воздуха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– это привнесение, накопление и преобразование в атмосфере химических веществ, физических агентов и организмов, не принадлежащих к постоянным частям воздуха или превышающих их фоновую концентрацию в локальном, региональном и глобальном масштабах и неблагоприятно воздействующих на среду обитания человека и здоровье, биоту и материальные ценности</a:t>
            </a:r>
          </a:p>
        </p:txBody>
      </p:sp>
      <p:pic>
        <p:nvPicPr>
          <p:cNvPr id="4" name="Рисунок 3" descr="https://avatars.mds.yandex.net/get-zen_doc/1925657/pub_609d1e8e9be82c47286c308e_609d1fb8ef1b79760d131eba/scale_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74727" y="3189514"/>
            <a:ext cx="2928620" cy="215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 descr="https://cdn.vashgorod.ru/uploads/images/news/28/26/28268cb59300d10b7b7f6d66c33acbe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5235" y="4696691"/>
            <a:ext cx="3990109" cy="195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18750" y="2036618"/>
            <a:ext cx="2028706" cy="135774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67241" y="2337044"/>
            <a:ext cx="1931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место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95947" y="2358516"/>
            <a:ext cx="9677397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объемам выбросов загрязняющих веществ в атмосферу от станционных источников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России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8750" y="3588326"/>
            <a:ext cx="2028706" cy="135774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7241" y="3913256"/>
            <a:ext cx="1931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группа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9511" y="3705373"/>
            <a:ext cx="6041237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наибольшей численностью контингента повышенного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риска в России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8170" y="201882"/>
            <a:ext cx="8900521" cy="3291995"/>
          </a:xfrm>
          <a:solidFill>
            <a:schemeClr val="bg1"/>
          </a:solidFill>
          <a:effectLst>
            <a:softEdge rad="63500"/>
          </a:effectLst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Дефицит воды в реках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которые являются водным ресурсом населенного пункта – это нехватка пресных водных ресурсов для удовлетворения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стандартного спроса на воду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Человечество сталкивается с водным кризисом из-за неравномерного распределения воды, что приводит к очень влажным и очень сухим географическим районам, а также резкому росту глобального спроса на пресную воду в последние десятилетия, обусловленному развитием промышленности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007" y="4061913"/>
            <a:ext cx="2153356" cy="241175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83295" y="4796894"/>
            <a:ext cx="6615546" cy="941796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последние 30 лет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загрязнение фтором увеличилось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несколько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</a:t>
            </a:r>
            <a:endParaRPr lang="ru-RU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368135"/>
            <a:ext cx="8596668" cy="241465"/>
          </a:xfrm>
        </p:spPr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377" y="190004"/>
            <a:ext cx="5510153" cy="5723908"/>
          </a:xfrm>
          <a:noFill/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работы над проектом был проведен социологический опрос населения с. Долгодеревенского</a:t>
            </a:r>
          </a:p>
          <a:p>
            <a:pPr algn="ctr">
              <a:buNone/>
            </a:pP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Были предложены группы вопросов: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Clr>
                <a:schemeClr val="accent2"/>
              </a:buClr>
              <a:buFont typeface="+mj-lt"/>
              <a:buAutoNum type="arabicParenR"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Чистота воды в реке Зюзелга</a:t>
            </a:r>
          </a:p>
          <a:p>
            <a:pPr marL="457200" indent="-457200" algn="just">
              <a:buClr>
                <a:schemeClr val="accent2"/>
              </a:buClr>
              <a:buFont typeface="+mj-lt"/>
              <a:buAutoNum type="arabicParenR"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каких целей применяли воду из рек</a:t>
            </a:r>
          </a:p>
          <a:p>
            <a:pPr marL="457200" indent="-457200" algn="just">
              <a:buClr>
                <a:schemeClr val="accent2"/>
              </a:buClr>
              <a:buFont typeface="+mj-lt"/>
              <a:buAutoNum type="arabicParenR"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Глубина воды</a:t>
            </a:r>
          </a:p>
          <a:p>
            <a:pPr marL="457200" indent="-457200" algn="just">
              <a:buClr>
                <a:schemeClr val="accent2"/>
              </a:buClr>
              <a:buFont typeface="+mj-lt"/>
              <a:buAutoNum type="arabicParenR"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Водилась ли рыба и какая</a:t>
            </a:r>
          </a:p>
          <a:p>
            <a:pPr algn="ctr">
              <a:buNone/>
            </a:pP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вопросы отвечали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73 жителя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042143"/>
              </p:ext>
            </p:extLst>
          </p:nvPr>
        </p:nvGraphicFramePr>
        <p:xfrm>
          <a:off x="5807034" y="213754"/>
          <a:ext cx="6293925" cy="6377050"/>
        </p:xfrm>
        <a:graphic>
          <a:graphicData uri="http://schemas.openxmlformats.org/drawingml/2006/table">
            <a:tbl>
              <a:tblPr/>
              <a:tblGrid>
                <a:gridCol w="23200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2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1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8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Всего опрошенных: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73 человека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100%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14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u="sng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Образование:</a:t>
                      </a:r>
                      <a:endParaRPr lang="ru-RU" sz="2100" b="1" u="sng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57150" algn="l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- </a:t>
                      </a:r>
                      <a:r>
                        <a:rPr lang="ru-RU" sz="2100" b="1" spc="100" dirty="0" smtClean="0">
                          <a:latin typeface="Times New Roman"/>
                          <a:ea typeface="Times New Roman"/>
                        </a:rPr>
                        <a:t>высшее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 - </a:t>
                      </a:r>
                      <a:r>
                        <a:rPr lang="ru-RU" sz="2100" b="1" spc="100" dirty="0" smtClean="0">
                          <a:latin typeface="Times New Roman"/>
                          <a:ea typeface="Times New Roman"/>
                        </a:rPr>
                        <a:t>сред. спец.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 - </a:t>
                      </a:r>
                      <a:r>
                        <a:rPr lang="ru-RU" sz="2100" b="1" spc="100" dirty="0" smtClean="0">
                          <a:latin typeface="Times New Roman"/>
                          <a:ea typeface="Times New Roman"/>
                        </a:rPr>
                        <a:t>среднее 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100" b="1" spc="1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12 человек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28 человек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33 человека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100" b="1" spc="1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16,4%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38,3%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45,3%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56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u="sng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Социальное положение:</a:t>
                      </a:r>
                      <a:endParaRPr lang="ru-RU" sz="2100" b="1" u="sng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 - служащие 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 - рабочие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 - безработные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 - пенсионеры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100" b="1" spc="1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8 человек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10 человек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8 человек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47 человек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100" b="1" spc="1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10,9%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13,8%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10,9%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64,4%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14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u="sng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Возрастной состав:</a:t>
                      </a:r>
                      <a:endParaRPr lang="ru-RU" sz="2100" b="1" u="sng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100" b="1" spc="100" dirty="0" smtClean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2100" b="1" spc="1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100" b="1" spc="100" dirty="0" smtClean="0">
                          <a:latin typeface="Times New Roman"/>
                          <a:ea typeface="Times New Roman"/>
                        </a:rPr>
                        <a:t>18-45 </a:t>
                      </a: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лет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100" b="1" spc="100" dirty="0" smtClean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2100" b="1" spc="1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100" b="1" spc="100" dirty="0" smtClean="0">
                          <a:latin typeface="Times New Roman"/>
                          <a:ea typeface="Times New Roman"/>
                        </a:rPr>
                        <a:t>45-60 </a:t>
                      </a: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лет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100" b="1" spc="100" dirty="0" smtClean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2100" b="1" spc="1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100" b="1" spc="100" dirty="0" smtClean="0">
                          <a:latin typeface="Times New Roman"/>
                          <a:ea typeface="Times New Roman"/>
                        </a:rPr>
                        <a:t>60 </a:t>
                      </a: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лет и </a:t>
                      </a:r>
                      <a:r>
                        <a:rPr lang="ru-RU" sz="2100" b="1" spc="100" dirty="0" smtClean="0">
                          <a:latin typeface="Times New Roman"/>
                          <a:ea typeface="Times New Roman"/>
                        </a:rPr>
                        <a:t>выше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100" b="1" spc="1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16 человек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24 человека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latin typeface="Times New Roman"/>
                          <a:ea typeface="Times New Roman"/>
                        </a:rPr>
                        <a:t>33 человек</a:t>
                      </a:r>
                      <a:endParaRPr lang="ru-RU" sz="21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100" b="1" spc="1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21,6%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32,8%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100" b="1" spc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45,3%</a:t>
                      </a:r>
                      <a:endParaRPr lang="ru-RU" sz="2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332545674"/>
              </p:ext>
            </p:extLst>
          </p:nvPr>
        </p:nvGraphicFramePr>
        <p:xfrm>
          <a:off x="725714" y="185276"/>
          <a:ext cx="10912104" cy="6274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332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803830671"/>
              </p:ext>
            </p:extLst>
          </p:nvPr>
        </p:nvGraphicFramePr>
        <p:xfrm>
          <a:off x="290945" y="458409"/>
          <a:ext cx="11055928" cy="5776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4382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556189513"/>
              </p:ext>
            </p:extLst>
          </p:nvPr>
        </p:nvGraphicFramePr>
        <p:xfrm>
          <a:off x="798286" y="362858"/>
          <a:ext cx="10798628" cy="5775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084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411</TotalTime>
  <Words>357</Words>
  <Application>Microsoft Office PowerPoint</Application>
  <PresentationFormat>Широкоэкранный</PresentationFormat>
  <Paragraphs>149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Trebuchet MS</vt:lpstr>
      <vt:lpstr>Wingdings 3</vt:lpstr>
      <vt:lpstr>Аспект</vt:lpstr>
      <vt:lpstr>     </vt:lpstr>
      <vt:lpstr>   </vt:lpstr>
      <vt:lpstr>Презентация PowerPoint</vt:lpstr>
      <vt:lpstr>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Выбросы в атмосферу наиболее загрязняющих веществ 2020 – 2021 г.г. </vt:lpstr>
      <vt:lpstr>Презентация PowerPoint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pc4-glav</dc:creator>
  <cp:lastModifiedBy>Teatcher</cp:lastModifiedBy>
  <cp:revision>58</cp:revision>
  <dcterms:created xsi:type="dcterms:W3CDTF">2021-03-30T04:25:30Z</dcterms:created>
  <dcterms:modified xsi:type="dcterms:W3CDTF">2022-03-22T08:59:14Z</dcterms:modified>
</cp:coreProperties>
</file>