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66" r:id="rId6"/>
    <p:sldId id="263" r:id="rId7"/>
    <p:sldId id="264" r:id="rId8"/>
    <p:sldId id="265" r:id="rId9"/>
    <p:sldId id="262" r:id="rId10"/>
    <p:sldId id="261" r:id="rId11"/>
    <p:sldId id="269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0E76AA-DDE1-4D03-9F9B-D2C84C02B28B}" v="3" dt="2021-11-29T08:35:19.620"/>
    <p1510:client id="{860684C3-A66A-4612-8B07-4571675A7499}" v="8" dt="2021-12-13T13:47:10.479"/>
    <p1510:client id="{9C8FC8A9-C592-4A73-8800-B336937C09A2}" v="29" dt="2021-12-13T14:18:15.979"/>
    <p1510:client id="{AD59D451-F610-4968-94C0-4CD76A420B07}" v="21" dt="2021-11-30T05:10:27.3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234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0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21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0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41D4FF0C-F9FA-458F-956D-BD73842F552D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11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C3789-DF21-47FD-B016-D1D41D677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51CD5-368A-4FAE-B80E-2A8772DA4D39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14A18-8A88-4308-A093-F968215EF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78842-BF93-416B-834D-4FD0D823E998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6AFC7-5C8C-44CB-AEF8-CA13D214A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0DC14-E5CE-40DA-90FD-EE13A88EC833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12775" y="6356350"/>
            <a:ext cx="1981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6D7A3-7F93-4343-AA64-6F21BB2452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E2BFC-20F9-4E9A-8723-9B9E6BAEE8EB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5856E-4901-444A-B8BD-401442C50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7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157A1-4D8C-40AF-8EB9-E004825328FC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BD5BE-6344-4B15-9405-4C1D97F0A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EA86C-CC91-4981-8DE4-24371B2183B3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41149-53EF-4D02-A671-4B34972F5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0054D-422E-4912-89D9-AFEC92B98192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5703F-3BC2-4377-9EED-31402940D6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ED354-8A8B-443E-93A3-421CDF9843AB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1F5F3-85E3-4AE1-B040-477288320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D102F-3E1E-41C9-B085-FFB86DF88881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001FB-685F-4378-8282-D86D3A231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47A64-D3ED-4B9C-B154-C610A8BEEB1D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EE13-087F-48D6-8EC7-E6A31C13E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517FC-E982-481D-9D63-BAA12E998506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F4024-ECCA-4ED6-A30C-31BFFA37FF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5E503A-7AD3-4193-9EA4-6FB6192D46C5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4DD5DB-D3E2-4BD3-A2DA-B5066027A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5" r:id="rId2"/>
    <p:sldLayoutId id="2147483758" r:id="rId3"/>
    <p:sldLayoutId id="2147483754" r:id="rId4"/>
    <p:sldLayoutId id="2147483753" r:id="rId5"/>
    <p:sldLayoutId id="2147483759" r:id="rId6"/>
    <p:sldLayoutId id="2147483760" r:id="rId7"/>
    <p:sldLayoutId id="2147483761" r:id="rId8"/>
    <p:sldLayoutId id="2147483762" r:id="rId9"/>
    <p:sldLayoutId id="2147483752" r:id="rId10"/>
    <p:sldLayoutId id="2147483763" r:id="rId11"/>
    <p:sldLayoutId id="2147483756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18488" cy="644525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образования и науки Челябинской области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дополнительного профессионального образования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«Челябинский институт развития профессионального образования»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ИТОГОВАЯ АТТЕСТАЦИОННАЯ РАБОТА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Способы оценивания общих компетенций обучающихся СПО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Челябинск, 2021</a:t>
            </a:r>
            <a:endParaRPr lang="ru-RU" sz="2400" dirty="0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500563" y="4005263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908175" y="4508500"/>
            <a:ext cx="72358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latin typeface="Times New Roman" pitchFamily="18" charset="0"/>
              </a:rPr>
              <a:t>Исполнитель: Шилдыбаева Анастасия Владиславовна </a:t>
            </a:r>
            <a:br>
              <a:rPr lang="ru-RU" sz="2000">
                <a:latin typeface="Times New Roman" pitchFamily="18" charset="0"/>
              </a:rPr>
            </a:br>
            <a:r>
              <a:rPr lang="ru-RU" sz="2000">
                <a:latin typeface="Times New Roman" pitchFamily="18" charset="0"/>
              </a:rPr>
              <a:t>Научный руководитель: Истомина Вероника Валерьевна, </a:t>
            </a:r>
            <a:br>
              <a:rPr lang="ru-RU" sz="2000">
                <a:latin typeface="Times New Roman" pitchFamily="18" charset="0"/>
              </a:rPr>
            </a:br>
            <a:r>
              <a:rPr lang="ru-RU" sz="2000">
                <a:latin typeface="Times New Roman" pitchFamily="18" charset="0"/>
              </a:rPr>
              <a:t>канд. пед. наук, доцент кафедры РОС ЧИРПО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0075" cy="527050"/>
          </a:xfrm>
        </p:spPr>
        <p:txBody>
          <a:bodyPr/>
          <a:lstStyle/>
          <a:p>
            <a:pPr algn="ctr"/>
            <a:r>
              <a:rPr lang="ru-RU" sz="280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Показатели оценки ОК 6 с помощью портфолио </a:t>
            </a:r>
          </a:p>
        </p:txBody>
      </p:sp>
      <p:graphicFrame>
        <p:nvGraphicFramePr>
          <p:cNvPr id="21534" name="Group 30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57897841"/>
              </p:ext>
            </p:extLst>
          </p:nvPr>
        </p:nvGraphicFramePr>
        <p:xfrm>
          <a:off x="336065" y="1211735"/>
          <a:ext cx="8275637" cy="5239703"/>
        </p:xfrm>
        <a:graphic>
          <a:graphicData uri="http://schemas.openxmlformats.org/drawingml/2006/table">
            <a:tbl>
              <a:tblPr/>
              <a:tblGrid>
                <a:gridCol w="67865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890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Показатели оценки результатов 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Кол-во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 </a:t>
                      </a:r>
                      <a:r>
                        <a:rPr kumimoji="0" lang="ru-RU" sz="2000" b="0" i="0" u="sng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Наличие подтверждающей документации: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sng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1) о проведении профориентационнной работы с абитуриентами; 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2) об участии в тематических профессионально-ориентированных мероприятиях;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3) о работе в методическом объединении в ходе педагогической практики; </a:t>
                      </a:r>
                    </a:p>
                    <a:p>
                      <a:pPr marL="0" marR="0" lvl="0" indent="0" algn="just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Arial"/>
                        </a:rPr>
                        <a:t>4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Arial"/>
                        </a:rPr>
                        <a:t>) об участии в профессиональных и творческих педагогических конкурсах, семинарах, круглых столах, мастер- классах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 </a:t>
                      </a:r>
                      <a:r>
                        <a:rPr kumimoji="0" lang="ru-RU" sz="2000" b="0" i="0" u="sng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Наличие грамот, благодарственных писем. дипломов различных конкурсов</a:t>
                      </a:r>
                      <a:endParaRPr kumimoji="0" lang="ru-RU" sz="2000" b="0" i="0" u="sng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sng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7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7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/>
        <p:txBody>
          <a:bodyPr anchor="t">
            <a:normAutofit/>
          </a:bodyPr>
          <a:lstStyle/>
          <a:p>
            <a:pPr algn="ctr"/>
            <a: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образования и науки Челябинской области</a:t>
            </a:r>
            <a:b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учреждение дополнительного профессионального образования</a:t>
            </a:r>
            <a:b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«Челябинский институт развития профессионального образования»</a:t>
            </a:r>
            <a:b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ИТОГОВАЯ АТТЕСТАЦИОННАЯ РАБОТА</a:t>
            </a:r>
            <a:b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Способы оценивания общих компетенций обучающихся СПО</a:t>
            </a: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</a:t>
            </a:r>
            <a:r>
              <a:rPr lang="ru-RU" sz="2400">
                <a:solidFill>
                  <a:schemeClr val="tx1"/>
                </a:solidFill>
              </a:rPr>
              <a:t/>
            </a:r>
            <a:br>
              <a:rPr lang="ru-RU" sz="2400">
                <a:solidFill>
                  <a:schemeClr val="tx1"/>
                </a:solidFill>
              </a:rPr>
            </a:b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Челябинск, 2021</a:t>
            </a:r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4500563" y="4005263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908175" y="4581525"/>
            <a:ext cx="72358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latin typeface="Times New Roman" pitchFamily="18" charset="0"/>
              </a:rPr>
              <a:t>Исполнитель: Шилдыбаева Анастасия Владиславовна </a:t>
            </a:r>
            <a:br>
              <a:rPr lang="ru-RU" sz="2000">
                <a:latin typeface="Times New Roman" pitchFamily="18" charset="0"/>
              </a:rPr>
            </a:br>
            <a:r>
              <a:rPr lang="ru-RU" sz="2000">
                <a:latin typeface="Times New Roman" pitchFamily="18" charset="0"/>
              </a:rPr>
              <a:t>Научный руководитель: Истомина Вероника Валерьевна, </a:t>
            </a:r>
            <a:br>
              <a:rPr lang="ru-RU" sz="2000">
                <a:latin typeface="Times New Roman" pitchFamily="18" charset="0"/>
              </a:rPr>
            </a:br>
            <a:r>
              <a:rPr lang="ru-RU" sz="2000">
                <a:latin typeface="Times New Roman" pitchFamily="18" charset="0"/>
              </a:rPr>
              <a:t>канд. пед. наук, доцент кафедры РОС ЧИРПО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>
                <a:latin typeface="Times New Roman" pitchFamily="18" charset="0"/>
              </a:rPr>
              <a:t>Цель, объект, предмет работы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sz="quarter" idx="1"/>
          </p:nvPr>
        </p:nvSpPr>
        <p:spPr>
          <a:xfrm>
            <a:off x="470858" y="1298155"/>
            <a:ext cx="8229600" cy="4535488"/>
          </a:xfrm>
        </p:spPr>
        <p:txBody>
          <a:bodyPr/>
          <a:lstStyle/>
          <a:p>
            <a:r>
              <a:rPr lang="ru-RU" sz="2400">
                <a:latin typeface="Times New Roman"/>
                <a:cs typeface="Times New Roman"/>
              </a:rPr>
              <a:t>Цель: исследовать  и описать результаты реализации способов оценивания сформированности общих компетенций обучающихся 4 курса ГБПОУ «</a:t>
            </a:r>
            <a:r>
              <a:rPr lang="ru-RU" sz="2400" err="1">
                <a:latin typeface="Times New Roman"/>
                <a:cs typeface="Times New Roman"/>
              </a:rPr>
              <a:t>ЮУрАПК</a:t>
            </a:r>
            <a:r>
              <a:rPr lang="ru-RU" sz="2400">
                <a:latin typeface="Times New Roman"/>
                <a:cs typeface="Times New Roman"/>
              </a:rPr>
              <a:t>»  по специальности 35.02.16 «Эксплуатация и ремонт сельскохозяйственной техники и оборудования», на примере ОК 6.</a:t>
            </a:r>
          </a:p>
          <a:p>
            <a:r>
              <a:rPr lang="ru-RU" sz="2400">
                <a:latin typeface="Times New Roman"/>
                <a:cs typeface="Times New Roman"/>
              </a:rPr>
              <a:t>Объект: процесс оценивания общих компетенций обучающихся СПО.</a:t>
            </a:r>
          </a:p>
          <a:p>
            <a:r>
              <a:rPr lang="ru-RU" sz="2400">
                <a:latin typeface="Times New Roman"/>
                <a:cs typeface="Times New Roman"/>
              </a:rPr>
              <a:t>Предмет: способы оценивания общих компетенций обучающихся по специальности 35.02.16 «Эксплуатация и ремонт сельскохозяйственной техники и оборудования».</a:t>
            </a:r>
          </a:p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>
                <a:cs typeface="Times New Roman" pitchFamily="18" charset="0"/>
              </a:rPr>
              <a:t>Задачи исследования</a:t>
            </a:r>
            <a:r>
              <a:rPr lang="ru-RU" sz="2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500" b="1"/>
              <a:t/>
            </a:r>
            <a:br>
              <a:rPr lang="ru-RU" sz="1500" b="1"/>
            </a:br>
            <a:endParaRPr lang="ru-RU" sz="15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>
            <a:normAutofit/>
          </a:bodyPr>
          <a:lstStyle/>
          <a:p>
            <a:pPr marL="381000" indent="-381000" algn="just">
              <a:lnSpc>
                <a:spcPct val="90000"/>
              </a:lnSpc>
              <a:buClr>
                <a:schemeClr val="tx1"/>
              </a:buClr>
              <a:buSzTx/>
              <a:buFont typeface="Wingdings 3" pitchFamily="18" charset="2"/>
              <a:buAutoNum type="arabicParenR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определить процесс оценивания общих компетенций для групп СПО;</a:t>
            </a:r>
          </a:p>
          <a:p>
            <a:pPr marL="381000" indent="-381000" algn="just">
              <a:lnSpc>
                <a:spcPct val="90000"/>
              </a:lnSpc>
              <a:buClr>
                <a:schemeClr val="tx1"/>
              </a:buClr>
              <a:buSzTx/>
              <a:buFont typeface="Wingdings 3" pitchFamily="18" charset="2"/>
              <a:buAutoNum type="arabicParenR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выбрать способы и разработать средства оценивания общей компетенции ОК 6 обучающихся по специальности 35.02.16 «Эксплуатация и ремонт сельскохозяйственной техники и оборудования»;</a:t>
            </a:r>
          </a:p>
          <a:p>
            <a:pPr marL="381000" indent="-381000" algn="just">
              <a:lnSpc>
                <a:spcPct val="90000"/>
              </a:lnSpc>
              <a:buClr>
                <a:schemeClr val="tx1"/>
              </a:buClr>
              <a:buSzTx/>
              <a:buFont typeface="Wingdings 3" pitchFamily="18" charset="2"/>
              <a:buAutoNum type="arabicParenR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представить опыт проведения оценивания уровня сформированности общей компетенции ОК 6 «Работать в коллективе и команде, взаимодействовать с руководством, коллегами и социальными партнерами» у студентов ГБПОУ «ЮУрПК» специальности 35.02.16 «Эксплуатация и ремонт сельскохозяйственной техники и оборудования» с применением разработанных средств.</a:t>
            </a:r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4"/>
          <p:cNvSpPr>
            <a:spLocks noGrp="1"/>
          </p:cNvSpPr>
          <p:nvPr>
            <p:ph sz="quarter" idx="1"/>
          </p:nvPr>
        </p:nvSpPr>
        <p:spPr>
          <a:xfrm>
            <a:off x="395288" y="1125538"/>
            <a:ext cx="8229600" cy="236696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>
              <a:spcBef>
                <a:spcPts val="400"/>
              </a:spcBef>
              <a:buFont typeface="Wingdings 3" pitchFamily="18" charset="2"/>
              <a:buNone/>
            </a:pPr>
            <a:r>
              <a:rPr lang="ru-RU" sz="2400" b="1">
                <a:latin typeface="Times New Roman" pitchFamily="18" charset="0"/>
              </a:rPr>
              <a:t>Общие</a:t>
            </a:r>
            <a:r>
              <a:rPr lang="ru-RU" sz="2400">
                <a:latin typeface="Times New Roman" pitchFamily="18" charset="0"/>
              </a:rPr>
              <a:t> </a:t>
            </a:r>
            <a:r>
              <a:rPr lang="ru-RU" sz="2400" b="1">
                <a:latin typeface="Times New Roman" pitchFamily="18" charset="0"/>
              </a:rPr>
              <a:t>компетенции</a:t>
            </a:r>
            <a:r>
              <a:rPr lang="ru-RU" sz="2400">
                <a:latin typeface="Times New Roman" pitchFamily="18" charset="0"/>
              </a:rPr>
              <a:t> – это универсальные способы деятельности, инвариантные для большинства профессий и специальностей СПО, направленные на решение профессионально-трудовых задач и являющиеся фактором интеграции выпускника в социально-трудовые отношения на рынке труда</a:t>
            </a:r>
          </a:p>
        </p:txBody>
      </p:sp>
      <p:sp>
        <p:nvSpPr>
          <p:cNvPr id="16390" name="Rectangle 6"/>
          <p:cNvSpPr>
            <a:spLocks/>
          </p:cNvSpPr>
          <p:nvPr/>
        </p:nvSpPr>
        <p:spPr bwMode="auto">
          <a:xfrm>
            <a:off x="468313" y="3716338"/>
            <a:ext cx="8135937" cy="2663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273050" indent="-273050" algn="ctr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ru-RU" sz="2600" b="1">
                <a:latin typeface="Times New Roman" pitchFamily="18" charset="0"/>
              </a:rPr>
              <a:t>Оценивание</a:t>
            </a:r>
            <a:r>
              <a:rPr lang="ru-RU" sz="2600">
                <a:latin typeface="Times New Roman" pitchFamily="18" charset="0"/>
              </a:rPr>
              <a:t> – процесс наблюдения за учебно-познавательной деятельностью обучающихся, а также процесс описания </a:t>
            </a:r>
            <a:r>
              <a:rPr lang="ru-RU" sz="2600" u="sng">
                <a:latin typeface="Times New Roman" pitchFamily="18" charset="0"/>
              </a:rPr>
              <a:t>сбора, регистрации и интерпретации информации</a:t>
            </a:r>
            <a:r>
              <a:rPr lang="ru-RU" sz="2600">
                <a:latin typeface="Times New Roman" pitchFamily="18" charset="0"/>
              </a:rPr>
              <a:t> об обучающемся с целью улучшения качества образования</a:t>
            </a:r>
          </a:p>
          <a:p>
            <a:pPr marL="273050" indent="-273050" algn="ctr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ru-RU" sz="2600">
                <a:latin typeface="Times New Roman" pitchFamily="18" charset="0"/>
              </a:rPr>
              <a:t> (Р. Х. Шакиров, А. А. Буркитова, О. И. Дудкина) </a:t>
            </a:r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8675688" y="2708275"/>
            <a:ext cx="468312" cy="2520950"/>
          </a:xfrm>
          <a:prstGeom prst="curvedLeftArrow">
            <a:avLst>
              <a:gd name="adj1" fmla="val 61158"/>
              <a:gd name="adj2" fmla="val 168819"/>
              <a:gd name="adj3" fmla="val 50509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90600"/>
          </a:xfrm>
        </p:spPr>
        <p:txBody>
          <a:bodyPr/>
          <a:lstStyle/>
          <a:p>
            <a:pPr algn="ctr"/>
            <a:r>
              <a:rPr lang="ru-RU" sz="2800">
                <a:solidFill>
                  <a:schemeClr val="tx1"/>
                </a:solidFill>
                <a:latin typeface="Times New Roman" pitchFamily="18" charset="0"/>
              </a:rPr>
              <a:t>Способы оценивания общих компетенций обучающихся</a:t>
            </a:r>
          </a:p>
        </p:txBody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>
          <a:xfrm>
            <a:off x="468313" y="1196975"/>
            <a:ext cx="8229600" cy="52339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latin typeface="Times New Roman" pitchFamily="18" charset="0"/>
              </a:rPr>
              <a:t>наблюдение, </a:t>
            </a:r>
          </a:p>
          <a:p>
            <a:pPr>
              <a:lnSpc>
                <a:spcPct val="90000"/>
              </a:lnSpc>
            </a:pPr>
            <a:r>
              <a:rPr lang="ru-RU" sz="2400" u="sng">
                <a:latin typeface="Times New Roman" pitchFamily="18" charset="0"/>
              </a:rPr>
              <a:t>анкетирование</a:t>
            </a:r>
            <a:r>
              <a:rPr lang="ru-RU" sz="2400">
                <a:latin typeface="Times New Roman" pitchFamily="18" charset="0"/>
              </a:rPr>
              <a:t>,</a:t>
            </a:r>
          </a:p>
          <a:p>
            <a:pPr>
              <a:lnSpc>
                <a:spcPct val="90000"/>
              </a:lnSpc>
            </a:pPr>
            <a:r>
              <a:rPr lang="ru-RU" sz="2400">
                <a:latin typeface="Times New Roman" pitchFamily="18" charset="0"/>
              </a:rPr>
              <a:t>тестирование,</a:t>
            </a:r>
          </a:p>
          <a:p>
            <a:pPr>
              <a:lnSpc>
                <a:spcPct val="90000"/>
              </a:lnSpc>
            </a:pPr>
            <a:r>
              <a:rPr lang="ru-RU" sz="2400">
                <a:latin typeface="Times New Roman" pitchFamily="18" charset="0"/>
              </a:rPr>
              <a:t>собеседование, </a:t>
            </a:r>
          </a:p>
          <a:p>
            <a:pPr>
              <a:lnSpc>
                <a:spcPct val="90000"/>
              </a:lnSpc>
            </a:pPr>
            <a:r>
              <a:rPr lang="ru-RU" sz="2400">
                <a:latin typeface="Times New Roman" pitchFamily="18" charset="0"/>
              </a:rPr>
              <a:t>игры,</a:t>
            </a:r>
          </a:p>
          <a:p>
            <a:pPr>
              <a:lnSpc>
                <a:spcPct val="90000"/>
              </a:lnSpc>
            </a:pPr>
            <a:r>
              <a:rPr lang="ru-RU" sz="2400">
                <a:latin typeface="Times New Roman" pitchFamily="18" charset="0"/>
              </a:rPr>
              <a:t>экспертное оценивание, </a:t>
            </a:r>
          </a:p>
          <a:p>
            <a:pPr>
              <a:lnSpc>
                <a:spcPct val="90000"/>
              </a:lnSpc>
            </a:pPr>
            <a:r>
              <a:rPr lang="ru-RU" sz="2400" u="sng">
                <a:latin typeface="Times New Roman" pitchFamily="18" charset="0"/>
              </a:rPr>
              <a:t>анализ документации</a:t>
            </a:r>
            <a:r>
              <a:rPr lang="ru-RU" sz="2400">
                <a:latin typeface="Times New Roman" pitchFamily="18" charset="0"/>
              </a:rPr>
              <a:t> (журналы обучающихся, выпускная квалификационная работа, </a:t>
            </a:r>
            <a:r>
              <a:rPr lang="ru-RU" sz="2400" u="sng">
                <a:latin typeface="Times New Roman" pitchFamily="18" charset="0"/>
              </a:rPr>
              <a:t>портфолио</a:t>
            </a:r>
            <a:r>
              <a:rPr lang="ru-RU" sz="2400">
                <a:latin typeface="Times New Roman" pitchFamily="18" charset="0"/>
              </a:rPr>
              <a:t> и т.д.),</a:t>
            </a:r>
          </a:p>
          <a:p>
            <a:pPr>
              <a:lnSpc>
                <a:spcPct val="90000"/>
              </a:lnSpc>
            </a:pPr>
            <a:r>
              <a:rPr lang="ru-RU" sz="2400">
                <a:latin typeface="Times New Roman" pitchFamily="18" charset="0"/>
              </a:rPr>
              <a:t>проверка письменных работ,</a:t>
            </a:r>
          </a:p>
          <a:p>
            <a:pPr>
              <a:lnSpc>
                <a:spcPct val="90000"/>
              </a:lnSpc>
            </a:pPr>
            <a:r>
              <a:rPr lang="ru-RU" sz="2400">
                <a:latin typeface="Times New Roman" pitchFamily="18" charset="0"/>
              </a:rPr>
              <a:t>устный опрос, </a:t>
            </a:r>
          </a:p>
          <a:p>
            <a:pPr>
              <a:lnSpc>
                <a:spcPct val="90000"/>
              </a:lnSpc>
            </a:pPr>
            <a:r>
              <a:rPr lang="ru-RU" sz="2400">
                <a:latin typeface="Times New Roman" pitchFamily="18" charset="0"/>
              </a:rPr>
              <a:t>экзамен, </a:t>
            </a:r>
          </a:p>
          <a:p>
            <a:pPr>
              <a:lnSpc>
                <a:spcPct val="90000"/>
              </a:lnSpc>
            </a:pPr>
            <a:r>
              <a:rPr lang="ru-RU" sz="2400">
                <a:latin typeface="Times New Roman" pitchFamily="18" charset="0"/>
              </a:rPr>
              <a:t>научно</a:t>
            </a:r>
            <a:r>
              <a:rPr lang="uk-UA" sz="2400">
                <a:latin typeface="Times New Roman" pitchFamily="18" charset="0"/>
              </a:rPr>
              <a:t>-</a:t>
            </a:r>
            <a:r>
              <a:rPr lang="ru-RU" sz="2400">
                <a:latin typeface="Times New Roman" pitchFamily="18" charset="0"/>
              </a:rPr>
              <a:t>исследовательская работа,</a:t>
            </a:r>
          </a:p>
          <a:p>
            <a:pPr>
              <a:lnSpc>
                <a:spcPct val="90000"/>
              </a:lnSpc>
            </a:pPr>
            <a:r>
              <a:rPr lang="ru-RU" sz="2400">
                <a:latin typeface="Times New Roman" pitchFamily="18" charset="0"/>
              </a:rPr>
              <a:t>изучение продукта профессиональной деятельности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25128"/>
          </a:xfrm>
        </p:spPr>
        <p:txBody>
          <a:bodyPr>
            <a:noAutofit/>
          </a:bodyPr>
          <a:lstStyle/>
          <a:p>
            <a:pPr algn="ctr"/>
            <a:r>
              <a:rPr lang="ru-RU" sz="2400" b="1">
                <a:latin typeface="Times New Roman"/>
                <a:cs typeface="Times New Roman"/>
              </a:rPr>
              <a:t>Способы оценивания общей компетенции</a:t>
            </a:r>
            <a:r>
              <a:rPr lang="ru-RU" sz="2400" b="1">
                <a:latin typeface="Times New Roman" pitchFamily="18" charset="0"/>
              </a:rPr>
              <a:t/>
            </a:r>
            <a:br>
              <a:rPr lang="ru-RU" sz="2400" b="1">
                <a:latin typeface="Times New Roman" pitchFamily="18" charset="0"/>
              </a:rPr>
            </a:br>
            <a:r>
              <a:rPr lang="ru-RU" sz="2400" b="1">
                <a:latin typeface="Times New Roman"/>
                <a:cs typeface="Times New Roman"/>
              </a:rPr>
              <a:t> ОК 6 «Работать в коллективе и команде, взаимодействовать с руководством, коллегами и социальными партнерами»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91038" y="1573487"/>
            <a:ext cx="8660127" cy="4613826"/>
          </a:xfrm>
        </p:spPr>
        <p:txBody>
          <a:bodyPr>
            <a:normAutofit/>
          </a:bodyPr>
          <a:lstStyle/>
          <a:p>
            <a:pPr algn="just"/>
            <a:r>
              <a:rPr lang="ru-RU" sz="2400" b="1" u="sng">
                <a:latin typeface="Times New Roman"/>
                <a:cs typeface="Times New Roman"/>
              </a:rPr>
              <a:t>Портфолио</a:t>
            </a:r>
            <a:r>
              <a:rPr lang="ru-RU" sz="2400">
                <a:latin typeface="Times New Roman"/>
                <a:cs typeface="Times New Roman"/>
              </a:rPr>
              <a:t> – способ оценивания, при котором постоянно идет сбор доказательств результатов деятельности для системной рефлексии на собственную деятельность и представления ее результатов. </a:t>
            </a:r>
          </a:p>
          <a:p>
            <a:pPr algn="just"/>
            <a:r>
              <a:rPr lang="ru-RU" sz="2400" b="1" u="sng">
                <a:latin typeface="Times New Roman"/>
                <a:cs typeface="Times New Roman"/>
              </a:rPr>
              <a:t>Педагогическое</a:t>
            </a:r>
            <a:r>
              <a:rPr lang="ru-RU" sz="2400" u="sng">
                <a:latin typeface="Times New Roman"/>
                <a:cs typeface="Times New Roman"/>
              </a:rPr>
              <a:t> </a:t>
            </a:r>
            <a:r>
              <a:rPr lang="ru-RU" sz="2400" b="1" u="sng">
                <a:latin typeface="Times New Roman"/>
                <a:cs typeface="Times New Roman"/>
              </a:rPr>
              <a:t>анкетирование</a:t>
            </a:r>
            <a:r>
              <a:rPr lang="ru-RU" sz="2400">
                <a:latin typeface="Times New Roman"/>
                <a:cs typeface="Times New Roman"/>
              </a:rPr>
              <a:t> –  метод сбора информации об изучаемом объекте во время непосредственного (интервью) или опосредованного (анкетирование) педагогического общения педагога и респондента (опрашиваемого) путем регистрации ответов респондентов на сформулированные педагогом вопросы, вытекающие из целей и задач исследования.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Основные показатели ОК 6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>
                <a:latin typeface="Times New Roman" pitchFamily="18" charset="0"/>
              </a:rPr>
              <a:t>Работать в коллективе и команде, взаимодействовать с руководством, коллегами и социальными партнерами»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28775"/>
            <a:ext cx="8229600" cy="4527550"/>
          </a:xfrm>
        </p:spPr>
        <p:txBody>
          <a:bodyPr>
            <a:noAutofit/>
          </a:bodyPr>
          <a:lstStyle/>
          <a:p>
            <a:pPr algn="just"/>
            <a:r>
              <a:rPr lang="ru-RU" sz="2400">
                <a:latin typeface="Times New Roman" pitchFamily="18" charset="0"/>
              </a:rPr>
              <a:t>устанавливает и поддерживает хорошие отношения с сокурсниками и преподавателями;</a:t>
            </a:r>
          </a:p>
          <a:p>
            <a:pPr algn="just"/>
            <a:r>
              <a:rPr lang="ru-RU" sz="2400">
                <a:latin typeface="Times New Roman" pitchFamily="18" charset="0"/>
              </a:rPr>
              <a:t>делится своими знаниями и опытом, чтобы помочь другим;</a:t>
            </a:r>
          </a:p>
          <a:p>
            <a:pPr algn="just"/>
            <a:r>
              <a:rPr lang="ru-RU" sz="2400">
                <a:latin typeface="Times New Roman" pitchFamily="18" charset="0"/>
              </a:rPr>
              <a:t>выслушивает мнение сокурсников и преподавателей и признает их знания и умения;</a:t>
            </a:r>
          </a:p>
          <a:p>
            <a:pPr algn="just"/>
            <a:r>
              <a:rPr lang="ru-RU" sz="2400">
                <a:latin typeface="Times New Roman" pitchFamily="18" charset="0"/>
              </a:rPr>
              <a:t>активно вносит вклад в работу других;</a:t>
            </a:r>
          </a:p>
          <a:p>
            <a:pPr algn="just"/>
            <a:r>
              <a:rPr lang="ru-RU" sz="2400">
                <a:latin typeface="Times New Roman" pitchFamily="18" charset="0"/>
              </a:rPr>
              <a:t> устанавливает позитивный стиль общения;</a:t>
            </a:r>
          </a:p>
          <a:p>
            <a:pPr algn="just"/>
            <a:r>
              <a:rPr lang="ru-RU" sz="2400">
                <a:latin typeface="Times New Roman" pitchFamily="18" charset="0"/>
              </a:rPr>
              <a:t>выбирает стиль общения в соответствии с ситуацией;</a:t>
            </a:r>
          </a:p>
          <a:p>
            <a:pPr algn="just"/>
            <a:r>
              <a:rPr lang="ru-RU" sz="2400">
                <a:latin typeface="Times New Roman" pitchFamily="18" charset="0"/>
              </a:rPr>
              <a:t>признает чужое мнение;</a:t>
            </a:r>
          </a:p>
          <a:p>
            <a:pPr algn="just"/>
            <a:r>
              <a:rPr lang="ru-RU" sz="2400">
                <a:latin typeface="Times New Roman" pitchFamily="18" charset="0"/>
              </a:rPr>
              <a:t>при необходимости отстаивает собственное мнение</a:t>
            </a:r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213"/>
          </a:xfrm>
        </p:spPr>
        <p:txBody>
          <a:bodyPr/>
          <a:lstStyle/>
          <a:p>
            <a:pPr algn="ctr"/>
            <a:r>
              <a:rPr lang="ru-RU">
                <a:latin typeface="Times New Roman" pitchFamily="18" charset="0"/>
              </a:rPr>
              <a:t>Фрагмент анкеты для оценивания ОК 6</a:t>
            </a:r>
          </a:p>
        </p:txBody>
      </p:sp>
      <p:graphicFrame>
        <p:nvGraphicFramePr>
          <p:cNvPr id="19560" name="Group 104"/>
          <p:cNvGraphicFramePr>
            <a:graphicFrameLocks noGrp="1"/>
          </p:cNvGraphicFramePr>
          <p:nvPr>
            <p:ph sz="quarter" idx="1"/>
          </p:nvPr>
        </p:nvGraphicFramePr>
        <p:xfrm>
          <a:off x="0" y="1268413"/>
          <a:ext cx="9144000" cy="5275898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637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415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717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127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Утверждение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Делаю это редко/ иногда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(1 балл)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Делаю это достаточно часто (2 балла)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Делаю это всегда,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 любых ситуациях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(3 балла)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8975">
                <a:tc gridSpan="3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Устанавливаю и поддерживаю хорошие отношения с сокурсниками и преподавателями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6738">
                <a:tc gridSpan="3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Делюсь своими знаниями и опытом, чтобы помочь другим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5638">
                <a:tc gridSpan="3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Выслушиваю мнение сокурсников и преподавателей и признаю их знания и умения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0363">
                <a:tc gridSpan="3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Активно вношу вклад в работу других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1963">
                <a:tc gridSpan="3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Устанавливаю позитивный стиль общения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98475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Выбираю стиль общения в соответствии с ситуацией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88975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Признаю чужое мнение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604250" cy="720725"/>
          </a:xfrm>
        </p:spPr>
        <p:txBody>
          <a:bodyPr>
            <a:noAutofit/>
          </a:bodyPr>
          <a:lstStyle/>
          <a:p>
            <a:pPr algn="ctr"/>
            <a:r>
              <a:rPr lang="ru-RU" sz="2800">
                <a:latin typeface="Times New Roman" pitchFamily="18" charset="0"/>
              </a:rPr>
              <a:t>Результаты измерения  ОК 6  у студентов 412 группы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Рисунок 4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2349500"/>
            <a:ext cx="7346950" cy="4148138"/>
          </a:xfrm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50825" y="2492375"/>
            <a:ext cx="755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Times New Roman" pitchFamily="18" charset="0"/>
              </a:rPr>
              <a:t>чел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398</Words>
  <Application>Microsoft Office PowerPoint</Application>
  <PresentationFormat>Экран (4:3)</PresentationFormat>
  <Paragraphs>69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Bookman Old Style</vt:lpstr>
      <vt:lpstr>Calibri</vt:lpstr>
      <vt:lpstr>Cambria</vt:lpstr>
      <vt:lpstr>Gill Sans MT</vt:lpstr>
      <vt:lpstr>Times New Roman</vt:lpstr>
      <vt:lpstr>Wingdings</vt:lpstr>
      <vt:lpstr>Wingdings 3</vt:lpstr>
      <vt:lpstr>Начальная</vt:lpstr>
      <vt:lpstr>Министерство образования и науки Челябинской области Государственное бюджетное учреждение дополнительного профессионального образования «Челябинский институт развития профессионального образования»  ИТОГОВАЯ АТТЕСТАЦИОННАЯ РАБОТА  Способы оценивания общих компетенций обучающихся СПО                                                                                                                             Челябинск, 2021</vt:lpstr>
      <vt:lpstr>Цель, объект, предмет работы</vt:lpstr>
      <vt:lpstr>Задачи исследования: </vt:lpstr>
      <vt:lpstr>Презентация PowerPoint</vt:lpstr>
      <vt:lpstr>Способы оценивания общих компетенций обучающихся</vt:lpstr>
      <vt:lpstr>Способы оценивания общей компетенции  ОК 6 «Работать в коллективе и команде, взаимодействовать с руководством, коллегами и социальными партнерами»</vt:lpstr>
      <vt:lpstr>Основные показатели ОК 6 «Работать в коллективе и команде, взаимодействовать с руководством, коллегами и социальными партнерами»</vt:lpstr>
      <vt:lpstr>Фрагмент анкеты для оценивания ОК 6</vt:lpstr>
      <vt:lpstr>Результаты измерения  ОК 6  у студентов 412 группы</vt:lpstr>
      <vt:lpstr>Показатели оценки ОК 6 с помощью портфолио </vt:lpstr>
      <vt:lpstr>Министерство образования и науки Челябинской области Государственное бюджетное учреждение дополнительного профессионального образования «Челябинский институт развития профессионального образования»  ИТОГОВАЯ АТТЕСТАЦИОННАЯ РАБОТА  Способы оценивания общих компетенций обучающихся СПО                                                                                                                             Челябинск, 2021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Челябинской области Государственное бюджетное учреждение дополнительного профессионального образования "Челябинский институт развития профессионального образования«        ИТОГОВАЯ АТТЕСТАЦИОННАЯ РАБОТА Способы оценивания общих компетенций обучающихся СПО                                                                                                                  Исполнитель: Шилдыбаева А.В.                                                                                                           Научный руководитель: Истомина В.В.</dc:title>
  <dc:creator>8 кабинет</dc:creator>
  <cp:lastModifiedBy>Teacher 2</cp:lastModifiedBy>
  <cp:revision>2</cp:revision>
  <dcterms:created xsi:type="dcterms:W3CDTF">2021-11-23T07:55:37Z</dcterms:created>
  <dcterms:modified xsi:type="dcterms:W3CDTF">2022-05-17T05:31:28Z</dcterms:modified>
</cp:coreProperties>
</file>