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  <p:sldMasterId id="2147483705" r:id="rId2"/>
  </p:sldMasterIdLst>
  <p:notesMasterIdLst>
    <p:notesMasterId r:id="rId38"/>
  </p:notesMasterIdLst>
  <p:sldIdLst>
    <p:sldId id="277" r:id="rId3"/>
    <p:sldId id="279" r:id="rId4"/>
    <p:sldId id="297" r:id="rId5"/>
    <p:sldId id="278" r:id="rId6"/>
    <p:sldId id="262" r:id="rId7"/>
    <p:sldId id="289" r:id="rId8"/>
    <p:sldId id="298" r:id="rId9"/>
    <p:sldId id="302" r:id="rId10"/>
    <p:sldId id="270" r:id="rId11"/>
    <p:sldId id="292" r:id="rId12"/>
    <p:sldId id="300" r:id="rId13"/>
    <p:sldId id="258" r:id="rId14"/>
    <p:sldId id="266" r:id="rId15"/>
    <p:sldId id="272" r:id="rId16"/>
    <p:sldId id="271" r:id="rId17"/>
    <p:sldId id="303" r:id="rId18"/>
    <p:sldId id="301" r:id="rId19"/>
    <p:sldId id="296" r:id="rId20"/>
    <p:sldId id="308" r:id="rId21"/>
    <p:sldId id="268" r:id="rId22"/>
    <p:sldId id="304" r:id="rId23"/>
    <p:sldId id="264" r:id="rId24"/>
    <p:sldId id="283" r:id="rId25"/>
    <p:sldId id="307" r:id="rId26"/>
    <p:sldId id="286" r:id="rId27"/>
    <p:sldId id="280" r:id="rId28"/>
    <p:sldId id="305" r:id="rId29"/>
    <p:sldId id="306" r:id="rId30"/>
    <p:sldId id="282" r:id="rId31"/>
    <p:sldId id="284" r:id="rId32"/>
    <p:sldId id="290" r:id="rId33"/>
    <p:sldId id="275" r:id="rId34"/>
    <p:sldId id="274" r:id="rId35"/>
    <p:sldId id="287" r:id="rId36"/>
    <p:sldId id="293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CC0000"/>
    <a:srgbClr val="000099"/>
    <a:srgbClr val="663300"/>
    <a:srgbClr val="FF0066"/>
    <a:srgbClr val="000066"/>
    <a:srgbClr val="FFFF00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921" autoAdjust="0"/>
  </p:normalViewPr>
  <p:slideViewPr>
    <p:cSldViewPr>
      <p:cViewPr varScale="1">
        <p:scale>
          <a:sx n="99" d="100"/>
          <a:sy n="99" d="100"/>
        </p:scale>
        <p:origin x="-9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D099270-DCCA-4049-B78D-5E4F5D9685DD}" type="datetimeFigureOut">
              <a:rPr lang="ru-RU"/>
              <a:pPr>
                <a:defRPr/>
              </a:pPr>
              <a:t>23.09.2016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B560657-519B-42C8-A215-78917B6D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AB1389-2C0A-4D77-893C-A2149D7E079E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530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530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BE0C7-A8B6-4456-A30F-9677254AED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3EBAD-56F4-4922-A2D8-A4AB70AEFD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88DC6-C523-461F-ACD9-A32A314F63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9A5CF-CD92-4CB6-97D8-3D489D51A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6339B-B271-44A3-B534-6887D6169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5AF5C-046D-4829-B94D-ECB228689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08A18-BDEB-48F7-9989-1ED0547AF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19155-EC73-4F25-8F3C-736E97D2A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50FCE-B493-44A2-BE63-5C232314C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C05C0-AB33-4BF9-9F81-6F596BD0B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885C7-4C2E-4005-9FE1-C5F530063D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386A9-27C0-4CAB-B23A-4A311B208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CF99-2D58-421E-AAC6-74FBEE00A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9336D-AE83-4B82-8432-2D7522EA3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BFFC1-F080-4202-A847-9721B4313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97A84-70D0-4810-996B-59B8E42FD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4101A-B1F7-4199-A889-6C5C61D3C2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AE14A-8C37-42A0-B7E6-FAF00B45D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56FF9-7036-4321-9979-72C28CDF2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B75F6-839F-451A-9283-3B2AD3046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8C856-1162-4588-846A-8614B938D1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2E793-8ACD-4BC0-9526-91A3D771E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42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8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AC3A97DD-00BB-487D-AD51-53E4C65D6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8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F4526F6-C8F5-4E3E-9340-F0DB23C00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03%20-%20&#1050;&#1088;&#1072;&#1089;&#1085;&#1086;&#1079;&#1085;&#1072;&#1084;&#1077;&#1085;&#1085;&#1099;&#1081;%20&#1072;&#1085;&#1089;&#1072;&#1084;&#1073;&#1083;&#1100;%20-%20&#1057;&#1074;&#1103;&#1097;&#1077;&#1085;&#1085;&#1072;&#1103;%20&#1074;&#1086;&#1081;&#1085;&#1072;.mp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3.png"/><Relationship Id="rId4" Type="http://schemas.openxmlformats.org/officeDocument/2006/relationships/hyperlink" Target="http://mosbit.narod.ru/mb1.gif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club-edu.tambov.ru/vjpusk/vjp091/rabot/33/Mos_def_a.gif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8.xml"/><Relationship Id="rId1" Type="http://schemas.openxmlformats.org/officeDocument/2006/relationships/audio" Target="01%20-%20&#1070;.%20&#1051;&#1077;&#1074;&#1080;&#1090;&#1072;&#1085;%20-%20&#1048;&#1079;%20&#1089;&#1086;&#1086;&#1073;&#1097;&#1077;&#1085;&#1080;&#1103;%20&#1086;%20&#1074;&#1077;&#1088;&#1086;&#1083;&#1086;&#1084;&#1085;&#1086;&#1084;%20&#1085;&#1072;&#1087;&#1072;&#1076;&#1077;&#1085;&#1080;&#1080;.mp3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jplus.ru/img/s/t/staruska/zorge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vpk-news.ru/pics/2008/259/11_01_01.jpg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Пробка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9" name="Picture 3" descr="1"/>
          <p:cNvPicPr>
            <a:picLocks noChangeAspect="1" noChangeArrowheads="1"/>
          </p:cNvPicPr>
          <p:nvPr/>
        </p:nvPicPr>
        <p:blipFill>
          <a:blip r:embed="rId3"/>
          <a:srcRect l="9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AutoShape 4"/>
          <p:cNvSpPr>
            <a:spLocks noChangeArrowheads="1"/>
          </p:cNvSpPr>
          <p:nvPr/>
        </p:nvSpPr>
        <p:spPr bwMode="auto">
          <a:xfrm>
            <a:off x="609600" y="228600"/>
            <a:ext cx="8077200" cy="6400800"/>
          </a:xfrm>
          <a:prstGeom prst="horizontalScroll">
            <a:avLst>
              <a:gd name="adj" fmla="val 12500"/>
            </a:avLst>
          </a:prstGeom>
          <a:solidFill>
            <a:srgbClr val="CC0000"/>
          </a:solidFill>
          <a:ln w="762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6600" b="1" dirty="0">
                <a:solidFill>
                  <a:schemeClr val="bg1"/>
                </a:solidFill>
                <a:latin typeface="+mn-lt"/>
              </a:rPr>
              <a:t>Начало </a:t>
            </a:r>
          </a:p>
          <a:p>
            <a:pPr algn="ctr">
              <a:defRPr/>
            </a:pPr>
            <a:r>
              <a:rPr lang="ru-RU" sz="6600" b="1" dirty="0">
                <a:solidFill>
                  <a:schemeClr val="bg1"/>
                </a:solidFill>
                <a:latin typeface="+mn-lt"/>
              </a:rPr>
              <a:t>Великой</a:t>
            </a:r>
          </a:p>
          <a:p>
            <a:pPr algn="ctr">
              <a:defRPr/>
            </a:pPr>
            <a:r>
              <a:rPr lang="ru-RU" sz="6600" b="1" dirty="0">
                <a:solidFill>
                  <a:schemeClr val="bg1"/>
                </a:solidFill>
                <a:latin typeface="+mn-lt"/>
              </a:rPr>
              <a:t>Отечественной</a:t>
            </a:r>
          </a:p>
          <a:p>
            <a:pPr algn="ctr">
              <a:defRPr/>
            </a:pPr>
            <a:r>
              <a:rPr lang="ru-RU" sz="6600" b="1" dirty="0">
                <a:solidFill>
                  <a:schemeClr val="bg1"/>
                </a:solidFill>
                <a:latin typeface="+mn-lt"/>
              </a:rPr>
              <a:t>войны.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389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330"/>
          <p:cNvPicPr>
            <a:picLocks noChangeAspect="1" noChangeArrowheads="1"/>
          </p:cNvPicPr>
          <p:nvPr/>
        </p:nvPicPr>
        <p:blipFill>
          <a:blip r:embed="rId2">
            <a:lum bright="-30000" contrast="40000"/>
          </a:blip>
          <a:srcRect t="1683" b="3159"/>
          <a:stretch>
            <a:fillRect/>
          </a:stretch>
        </p:blipFill>
        <p:spPr bwMode="auto">
          <a:xfrm>
            <a:off x="0" y="0"/>
            <a:ext cx="5372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3"/>
          <p:cNvSpPr txBox="1">
            <a:spLocks/>
          </p:cNvSpPr>
          <p:nvPr/>
        </p:nvSpPr>
        <p:spPr>
          <a:xfrm>
            <a:off x="4267200" y="0"/>
            <a:ext cx="4876800" cy="6858000"/>
          </a:xfrm>
          <a:prstGeom prst="rect">
            <a:avLst/>
          </a:prstGeom>
          <a:solidFill>
            <a:schemeClr val="bg1"/>
          </a:solidFill>
          <a:ln>
            <a:solidFill>
              <a:srgbClr val="A50021"/>
            </a:solidFill>
          </a:ln>
        </p:spPr>
        <p:txBody>
          <a:bodyPr>
            <a:normAutofit fontScale="92500" lnSpcReduction="20000"/>
          </a:bodyPr>
          <a:lstStyle/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За 3 недели немцы оккупировали Карелию, Эстонию, Литву, Латвию, Белоруссию, Молдавию, большую часть Украины и Крыма. </a:t>
            </a:r>
          </a:p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Красная Армия потеряла 100 дивизий, 3,5 тыс. самолетов, 6 тыс. танков. </a:t>
            </a:r>
          </a:p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Западный и Юго-Западный фронты оказались в окружении. </a:t>
            </a:r>
          </a:p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Красная Армия потеряла около 1 млн. чел, в т.ч. 725 тыс. пленными.</a:t>
            </a:r>
          </a:p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 ноябрю 1941 г. немцы захватили территорию на которой:</a:t>
            </a:r>
          </a:p>
          <a:p>
            <a:pPr marL="914400" lvl="1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Проживало 40% населения;</a:t>
            </a:r>
          </a:p>
          <a:p>
            <a:pPr marL="914400" lvl="1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Добывалось 60% угля;</a:t>
            </a:r>
          </a:p>
          <a:p>
            <a:pPr marL="914400" lvl="1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Выплавлялось 70% чугуна;</a:t>
            </a:r>
          </a:p>
          <a:p>
            <a:pPr marL="914400" lvl="1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60% стали;</a:t>
            </a:r>
          </a:p>
          <a:p>
            <a:pPr marL="914400" lvl="1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Производилось 70% алюминия, меди, марганца;</a:t>
            </a:r>
          </a:p>
          <a:p>
            <a:pPr marL="914400" lvl="1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50% хлеба, мяса;</a:t>
            </a:r>
          </a:p>
          <a:p>
            <a:pPr marL="914400" lvl="1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80% сахара</a:t>
            </a:r>
          </a:p>
          <a:p>
            <a:pPr marL="914400" lvl="1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A50021"/>
                </a:solidFill>
              </a:rPr>
              <a:t>Германия продолжала сохранять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A50021"/>
                </a:solidFill>
              </a:rPr>
              <a:t>решающий перевес, но по мере 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A50021"/>
                </a:solidFill>
              </a:rPr>
              <a:t>продвижения вглубь страны, 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A50021"/>
                </a:solidFill>
              </a:rPr>
              <a:t>наступление постепенно замедлялось.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316" name="Прямоугольник 5"/>
          <p:cNvSpPr>
            <a:spLocks noChangeArrowheads="1"/>
          </p:cNvSpPr>
          <p:nvPr/>
        </p:nvSpPr>
        <p:spPr bwMode="auto">
          <a:xfrm>
            <a:off x="0" y="0"/>
            <a:ext cx="4267200" cy="830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A50021"/>
                </a:solidFill>
                <a:cs typeface="Arial" charset="0"/>
              </a:rPr>
              <a:t>Катастрофы и поражения первых месяцев войны</a:t>
            </a:r>
            <a:endParaRPr lang="ru-RU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330"/>
          <p:cNvPicPr>
            <a:picLocks noChangeAspect="1" noChangeArrowheads="1"/>
          </p:cNvPicPr>
          <p:nvPr/>
        </p:nvPicPr>
        <p:blipFill>
          <a:blip r:embed="rId2">
            <a:lum bright="-30000" contrast="40000"/>
          </a:blip>
          <a:srcRect t="1683" b="3159"/>
          <a:stretch>
            <a:fillRect/>
          </a:stretch>
        </p:blipFill>
        <p:spPr bwMode="auto">
          <a:xfrm>
            <a:off x="0" y="0"/>
            <a:ext cx="5372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Прямоугольник 5"/>
          <p:cNvSpPr>
            <a:spLocks noChangeArrowheads="1"/>
          </p:cNvSpPr>
          <p:nvPr/>
        </p:nvSpPr>
        <p:spPr bwMode="auto">
          <a:xfrm>
            <a:off x="0" y="0"/>
            <a:ext cx="4572000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A50021"/>
                </a:solidFill>
                <a:cs typeface="Arial" charset="0"/>
              </a:rPr>
              <a:t>Героическое сопротивление – разрушение плана «Барбаросса»</a:t>
            </a:r>
          </a:p>
        </p:txBody>
      </p:sp>
      <p:sp>
        <p:nvSpPr>
          <p:cNvPr id="14340" name="Содержимое 5"/>
          <p:cNvSpPr txBox="1">
            <a:spLocks/>
          </p:cNvSpPr>
          <p:nvPr/>
        </p:nvSpPr>
        <p:spPr bwMode="auto">
          <a:xfrm>
            <a:off x="4800600" y="0"/>
            <a:ext cx="4343400" cy="6858000"/>
          </a:xfrm>
          <a:prstGeom prst="rect">
            <a:avLst/>
          </a:prstGeom>
          <a:solidFill>
            <a:schemeClr val="bg1"/>
          </a:solidFill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b="1">
                <a:solidFill>
                  <a:srgbClr val="A50021"/>
                </a:solidFill>
                <a:cs typeface="Arial" charset="0"/>
              </a:rPr>
              <a:t>23-29 июня </a:t>
            </a:r>
            <a:r>
              <a:rPr lang="ru-RU" b="1">
                <a:solidFill>
                  <a:srgbClr val="000099"/>
                </a:solidFill>
                <a:cs typeface="Arial" charset="0"/>
              </a:rPr>
              <a:t>– оборона Лиепаи</a:t>
            </a:r>
          </a:p>
          <a:p>
            <a:pPr marL="457200" indent="-45720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b="1">
                <a:solidFill>
                  <a:srgbClr val="A50021"/>
                </a:solidFill>
                <a:cs typeface="Arial" charset="0"/>
              </a:rPr>
              <a:t>5-28 августа </a:t>
            </a:r>
            <a:r>
              <a:rPr lang="ru-RU" b="1">
                <a:solidFill>
                  <a:srgbClr val="000099"/>
                </a:solidFill>
                <a:cs typeface="Arial" charset="0"/>
              </a:rPr>
              <a:t>– оборона Таллинна</a:t>
            </a:r>
          </a:p>
          <a:p>
            <a:pPr marL="457200" indent="-45720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b="1">
                <a:solidFill>
                  <a:srgbClr val="A50021"/>
                </a:solidFill>
                <a:cs typeface="Arial" charset="0"/>
              </a:rPr>
              <a:t>7 сентября – 22 октября </a:t>
            </a:r>
            <a:r>
              <a:rPr lang="ru-RU" b="1">
                <a:solidFill>
                  <a:srgbClr val="000099"/>
                </a:solidFill>
                <a:cs typeface="Arial" charset="0"/>
              </a:rPr>
              <a:t>– оборона Моонзундских островов</a:t>
            </a:r>
          </a:p>
          <a:p>
            <a:pPr marL="457200" indent="-45720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b="1">
                <a:solidFill>
                  <a:srgbClr val="A50021"/>
                </a:solidFill>
                <a:cs typeface="Arial" charset="0"/>
              </a:rPr>
              <a:t>7 июля – 21 сентября </a:t>
            </a:r>
            <a:r>
              <a:rPr lang="ru-RU" b="1">
                <a:solidFill>
                  <a:srgbClr val="000099"/>
                </a:solidFill>
                <a:cs typeface="Arial" charset="0"/>
              </a:rPr>
              <a:t>– оборона Киева</a:t>
            </a:r>
          </a:p>
          <a:p>
            <a:pPr marL="457200" indent="-45720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b="1">
                <a:solidFill>
                  <a:srgbClr val="A50021"/>
                </a:solidFill>
                <a:cs typeface="Arial" charset="0"/>
              </a:rPr>
              <a:t>5 августа – 16 октября </a:t>
            </a:r>
            <a:r>
              <a:rPr lang="ru-RU" b="1">
                <a:solidFill>
                  <a:srgbClr val="000099"/>
                </a:solidFill>
                <a:cs typeface="Arial" charset="0"/>
              </a:rPr>
              <a:t>– оборона Одессы</a:t>
            </a:r>
          </a:p>
          <a:p>
            <a:pPr marL="457200" indent="-45720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b="1">
                <a:solidFill>
                  <a:srgbClr val="A50021"/>
                </a:solidFill>
                <a:cs typeface="Arial" charset="0"/>
              </a:rPr>
              <a:t>10 июля – 10 сентября </a:t>
            </a:r>
            <a:r>
              <a:rPr lang="ru-RU" b="1">
                <a:solidFill>
                  <a:srgbClr val="000099"/>
                </a:solidFill>
                <a:cs typeface="Arial" charset="0"/>
              </a:rPr>
              <a:t>– Смоленское сражение (разгром немцев под Ельней Г.К. Жуковым)</a:t>
            </a:r>
          </a:p>
          <a:p>
            <a:pPr marL="457200" indent="-45720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b="1">
                <a:solidFill>
                  <a:srgbClr val="000099"/>
                </a:solidFill>
                <a:cs typeface="Arial" charset="0"/>
              </a:rPr>
              <a:t>Переход Балтийского флота Таллинн – Кронштадт</a:t>
            </a:r>
          </a:p>
          <a:p>
            <a:pPr marL="457200" indent="-45720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b="1">
                <a:solidFill>
                  <a:srgbClr val="A50021"/>
                </a:solidFill>
                <a:cs typeface="Arial" charset="0"/>
              </a:rPr>
              <a:t>Август</a:t>
            </a:r>
            <a:r>
              <a:rPr lang="ru-RU" b="1">
                <a:solidFill>
                  <a:srgbClr val="000099"/>
                </a:solidFill>
                <a:cs typeface="Arial" charset="0"/>
              </a:rPr>
              <a:t> – налеты на Берлин советских бомбардировщиков</a:t>
            </a:r>
          </a:p>
          <a:p>
            <a:pPr marL="457200" indent="-45720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b="1">
                <a:solidFill>
                  <a:srgbClr val="A50021"/>
                </a:solidFill>
                <a:cs typeface="Arial" charset="0"/>
              </a:rPr>
              <a:t>Август</a:t>
            </a:r>
            <a:r>
              <a:rPr lang="ru-RU" b="1">
                <a:solidFill>
                  <a:srgbClr val="000099"/>
                </a:solidFill>
                <a:cs typeface="Arial" charset="0"/>
              </a:rPr>
              <a:t> - оборона Ленинграда на Лужском рубеже</a:t>
            </a:r>
          </a:p>
          <a:p>
            <a:pPr marL="457200" indent="-457200">
              <a:spcBef>
                <a:spcPct val="20000"/>
              </a:spcBef>
            </a:pPr>
            <a:r>
              <a:rPr lang="ru-RU" b="1">
                <a:solidFill>
                  <a:srgbClr val="A50021"/>
                </a:solidFill>
              </a:rPr>
              <a:t>Враг потерял 100 000 человек,     40% танков, 1000 самолетов.</a:t>
            </a:r>
            <a:endParaRPr lang="ru-RU" b="1">
              <a:solidFill>
                <a:srgbClr val="000099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28600" y="228600"/>
            <a:ext cx="8686800" cy="6477000"/>
          </a:xfrm>
          <a:prstGeom prst="rect">
            <a:avLst/>
          </a:prstGeom>
          <a:noFill/>
          <a:ln w="76200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43038" y="2924175"/>
            <a:ext cx="1666875" cy="1560513"/>
            <a:chOff x="682" y="2456"/>
            <a:chExt cx="787" cy="1310"/>
          </a:xfrm>
        </p:grpSpPr>
        <p:grpSp>
          <p:nvGrpSpPr>
            <p:cNvPr id="15567" name="Group 6"/>
            <p:cNvGrpSpPr>
              <a:grpSpLocks noChangeAspect="1"/>
            </p:cNvGrpSpPr>
            <p:nvPr/>
          </p:nvGrpSpPr>
          <p:grpSpPr bwMode="auto">
            <a:xfrm rot="-1453230">
              <a:off x="682" y="2456"/>
              <a:ext cx="588" cy="196"/>
              <a:chOff x="1701" y="4194"/>
              <a:chExt cx="2160" cy="720"/>
            </a:xfrm>
          </p:grpSpPr>
          <p:sp>
            <p:nvSpPr>
              <p:cNvPr id="15575" name="Freeform 7"/>
              <p:cNvSpPr>
                <a:spLocks noChangeAspect="1"/>
              </p:cNvSpPr>
              <p:nvPr/>
            </p:nvSpPr>
            <p:spPr bwMode="auto">
              <a:xfrm>
                <a:off x="1701" y="4194"/>
                <a:ext cx="2160" cy="720"/>
              </a:xfrm>
              <a:custGeom>
                <a:avLst/>
                <a:gdLst>
                  <a:gd name="T0" fmla="*/ 0 w 1659"/>
                  <a:gd name="T1" fmla="*/ 1923 h 519"/>
                  <a:gd name="T2" fmla="*/ 949 w 1659"/>
                  <a:gd name="T3" fmla="*/ 978 h 519"/>
                  <a:gd name="T4" fmla="*/ 0 w 1659"/>
                  <a:gd name="T5" fmla="*/ 0 h 519"/>
                  <a:gd name="T6" fmla="*/ 3750 w 1659"/>
                  <a:gd name="T7" fmla="*/ 591 h 519"/>
                  <a:gd name="T8" fmla="*/ 3750 w 1659"/>
                  <a:gd name="T9" fmla="*/ 33 h 519"/>
                  <a:gd name="T10" fmla="*/ 4767 w 1659"/>
                  <a:gd name="T11" fmla="*/ 656 h 519"/>
                  <a:gd name="T12" fmla="*/ 3802 w 1659"/>
                  <a:gd name="T13" fmla="*/ 1480 h 519"/>
                  <a:gd name="T14" fmla="*/ 3785 w 1659"/>
                  <a:gd name="T15" fmla="*/ 978 h 519"/>
                  <a:gd name="T16" fmla="*/ 0 w 1659"/>
                  <a:gd name="T17" fmla="*/ 1923 h 5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9"/>
                  <a:gd name="T28" fmla="*/ 0 h 519"/>
                  <a:gd name="T29" fmla="*/ 1659 w 1659"/>
                  <a:gd name="T30" fmla="*/ 519 h 5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9" h="519">
                    <a:moveTo>
                      <a:pt x="0" y="519"/>
                    </a:moveTo>
                    <a:lnTo>
                      <a:pt x="330" y="264"/>
                    </a:lnTo>
                    <a:lnTo>
                      <a:pt x="0" y="0"/>
                    </a:lnTo>
                    <a:lnTo>
                      <a:pt x="1305" y="159"/>
                    </a:lnTo>
                    <a:lnTo>
                      <a:pt x="1305" y="9"/>
                    </a:lnTo>
                    <a:lnTo>
                      <a:pt x="1659" y="177"/>
                    </a:lnTo>
                    <a:lnTo>
                      <a:pt x="1323" y="399"/>
                    </a:lnTo>
                    <a:lnTo>
                      <a:pt x="1317" y="264"/>
                    </a:lnTo>
                    <a:lnTo>
                      <a:pt x="0" y="519"/>
                    </a:lnTo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76" name="AutoShape 8"/>
              <p:cNvSpPr>
                <a:spLocks noChangeAspect="1" noChangeArrowheads="1"/>
              </p:cNvSpPr>
              <p:nvPr/>
            </p:nvSpPr>
            <p:spPr bwMode="auto">
              <a:xfrm>
                <a:off x="2241" y="4374"/>
                <a:ext cx="568" cy="284"/>
              </a:xfrm>
              <a:prstGeom prst="flowChartDecision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568" name="Group 9"/>
            <p:cNvGrpSpPr>
              <a:grpSpLocks noChangeAspect="1"/>
            </p:cNvGrpSpPr>
            <p:nvPr/>
          </p:nvGrpSpPr>
          <p:grpSpPr bwMode="auto">
            <a:xfrm>
              <a:off x="731" y="2848"/>
              <a:ext cx="588" cy="371"/>
              <a:chOff x="901" y="1952"/>
              <a:chExt cx="864" cy="545"/>
            </a:xfrm>
          </p:grpSpPr>
          <p:sp>
            <p:nvSpPr>
              <p:cNvPr id="15572" name="Freeform 10"/>
              <p:cNvSpPr>
                <a:spLocks noChangeAspect="1"/>
              </p:cNvSpPr>
              <p:nvPr/>
            </p:nvSpPr>
            <p:spPr bwMode="auto">
              <a:xfrm>
                <a:off x="901" y="2096"/>
                <a:ext cx="864" cy="288"/>
              </a:xfrm>
              <a:custGeom>
                <a:avLst/>
                <a:gdLst>
                  <a:gd name="T0" fmla="*/ 0 w 1659"/>
                  <a:gd name="T1" fmla="*/ 49 h 519"/>
                  <a:gd name="T2" fmla="*/ 24 w 1659"/>
                  <a:gd name="T3" fmla="*/ 25 h 519"/>
                  <a:gd name="T4" fmla="*/ 0 w 1659"/>
                  <a:gd name="T5" fmla="*/ 0 h 519"/>
                  <a:gd name="T6" fmla="*/ 96 w 1659"/>
                  <a:gd name="T7" fmla="*/ 15 h 519"/>
                  <a:gd name="T8" fmla="*/ 96 w 1659"/>
                  <a:gd name="T9" fmla="*/ 1 h 519"/>
                  <a:gd name="T10" fmla="*/ 122 w 1659"/>
                  <a:gd name="T11" fmla="*/ 17 h 519"/>
                  <a:gd name="T12" fmla="*/ 97 w 1659"/>
                  <a:gd name="T13" fmla="*/ 38 h 519"/>
                  <a:gd name="T14" fmla="*/ 97 w 1659"/>
                  <a:gd name="T15" fmla="*/ 25 h 519"/>
                  <a:gd name="T16" fmla="*/ 0 w 1659"/>
                  <a:gd name="T17" fmla="*/ 49 h 5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9"/>
                  <a:gd name="T28" fmla="*/ 0 h 519"/>
                  <a:gd name="T29" fmla="*/ 1659 w 1659"/>
                  <a:gd name="T30" fmla="*/ 519 h 5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9" h="519">
                    <a:moveTo>
                      <a:pt x="0" y="519"/>
                    </a:moveTo>
                    <a:lnTo>
                      <a:pt x="330" y="264"/>
                    </a:lnTo>
                    <a:lnTo>
                      <a:pt x="0" y="0"/>
                    </a:lnTo>
                    <a:lnTo>
                      <a:pt x="1305" y="159"/>
                    </a:lnTo>
                    <a:lnTo>
                      <a:pt x="1305" y="9"/>
                    </a:lnTo>
                    <a:lnTo>
                      <a:pt x="1659" y="177"/>
                    </a:lnTo>
                    <a:lnTo>
                      <a:pt x="1323" y="399"/>
                    </a:lnTo>
                    <a:lnTo>
                      <a:pt x="1317" y="264"/>
                    </a:lnTo>
                    <a:lnTo>
                      <a:pt x="0" y="519"/>
                    </a:lnTo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73" name="AutoShape 11"/>
              <p:cNvSpPr>
                <a:spLocks noChangeAspect="1" noChangeArrowheads="1"/>
              </p:cNvSpPr>
              <p:nvPr/>
            </p:nvSpPr>
            <p:spPr bwMode="auto">
              <a:xfrm>
                <a:off x="1333" y="1952"/>
                <a:ext cx="227" cy="113"/>
              </a:xfrm>
              <a:prstGeom prst="flowChartDecision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74" name="AutoShape 12"/>
              <p:cNvSpPr>
                <a:spLocks noChangeAspect="1" noChangeArrowheads="1"/>
              </p:cNvSpPr>
              <p:nvPr/>
            </p:nvSpPr>
            <p:spPr bwMode="auto">
              <a:xfrm>
                <a:off x="1333" y="2384"/>
                <a:ext cx="227" cy="113"/>
              </a:xfrm>
              <a:prstGeom prst="flowChartDecision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569" name="Group 13"/>
            <p:cNvGrpSpPr>
              <a:grpSpLocks noChangeAspect="1"/>
            </p:cNvGrpSpPr>
            <p:nvPr/>
          </p:nvGrpSpPr>
          <p:grpSpPr bwMode="auto">
            <a:xfrm>
              <a:off x="734" y="3570"/>
              <a:ext cx="735" cy="196"/>
              <a:chOff x="1701" y="4194"/>
              <a:chExt cx="2160" cy="720"/>
            </a:xfrm>
          </p:grpSpPr>
          <p:sp>
            <p:nvSpPr>
              <p:cNvPr id="15570" name="Freeform 14"/>
              <p:cNvSpPr>
                <a:spLocks noChangeAspect="1"/>
              </p:cNvSpPr>
              <p:nvPr/>
            </p:nvSpPr>
            <p:spPr bwMode="auto">
              <a:xfrm>
                <a:off x="1701" y="4194"/>
                <a:ext cx="2160" cy="720"/>
              </a:xfrm>
              <a:custGeom>
                <a:avLst/>
                <a:gdLst>
                  <a:gd name="T0" fmla="*/ 0 w 1659"/>
                  <a:gd name="T1" fmla="*/ 1923 h 519"/>
                  <a:gd name="T2" fmla="*/ 949 w 1659"/>
                  <a:gd name="T3" fmla="*/ 978 h 519"/>
                  <a:gd name="T4" fmla="*/ 0 w 1659"/>
                  <a:gd name="T5" fmla="*/ 0 h 519"/>
                  <a:gd name="T6" fmla="*/ 3750 w 1659"/>
                  <a:gd name="T7" fmla="*/ 591 h 519"/>
                  <a:gd name="T8" fmla="*/ 3750 w 1659"/>
                  <a:gd name="T9" fmla="*/ 33 h 519"/>
                  <a:gd name="T10" fmla="*/ 4767 w 1659"/>
                  <a:gd name="T11" fmla="*/ 656 h 519"/>
                  <a:gd name="T12" fmla="*/ 3802 w 1659"/>
                  <a:gd name="T13" fmla="*/ 1480 h 519"/>
                  <a:gd name="T14" fmla="*/ 3785 w 1659"/>
                  <a:gd name="T15" fmla="*/ 978 h 519"/>
                  <a:gd name="T16" fmla="*/ 0 w 1659"/>
                  <a:gd name="T17" fmla="*/ 1923 h 5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9"/>
                  <a:gd name="T28" fmla="*/ 0 h 519"/>
                  <a:gd name="T29" fmla="*/ 1659 w 1659"/>
                  <a:gd name="T30" fmla="*/ 519 h 5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9" h="519">
                    <a:moveTo>
                      <a:pt x="0" y="519"/>
                    </a:moveTo>
                    <a:lnTo>
                      <a:pt x="330" y="264"/>
                    </a:lnTo>
                    <a:lnTo>
                      <a:pt x="0" y="0"/>
                    </a:lnTo>
                    <a:lnTo>
                      <a:pt x="1305" y="159"/>
                    </a:lnTo>
                    <a:lnTo>
                      <a:pt x="1305" y="9"/>
                    </a:lnTo>
                    <a:lnTo>
                      <a:pt x="1659" y="177"/>
                    </a:lnTo>
                    <a:lnTo>
                      <a:pt x="1323" y="399"/>
                    </a:lnTo>
                    <a:lnTo>
                      <a:pt x="1317" y="264"/>
                    </a:lnTo>
                    <a:lnTo>
                      <a:pt x="0" y="519"/>
                    </a:lnTo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71" name="AutoShape 15"/>
              <p:cNvSpPr>
                <a:spLocks noChangeAspect="1" noChangeArrowheads="1"/>
              </p:cNvSpPr>
              <p:nvPr/>
            </p:nvSpPr>
            <p:spPr bwMode="auto">
              <a:xfrm>
                <a:off x="2241" y="4374"/>
                <a:ext cx="568" cy="284"/>
              </a:xfrm>
              <a:prstGeom prst="flowChartDecision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5364" name="Freeform 16"/>
          <p:cNvSpPr>
            <a:spLocks noChangeAspect="1"/>
          </p:cNvSpPr>
          <p:nvPr/>
        </p:nvSpPr>
        <p:spPr bwMode="auto">
          <a:xfrm rot="-3163038">
            <a:off x="3118644" y="4228306"/>
            <a:ext cx="422275" cy="233363"/>
          </a:xfrm>
          <a:custGeom>
            <a:avLst/>
            <a:gdLst>
              <a:gd name="T0" fmla="*/ 0 w 758"/>
              <a:gd name="T1" fmla="*/ 2147483647 h 404"/>
              <a:gd name="T2" fmla="*/ 2147483647 w 758"/>
              <a:gd name="T3" fmla="*/ 2147483647 h 404"/>
              <a:gd name="T4" fmla="*/ 2147483647 w 758"/>
              <a:gd name="T5" fmla="*/ 2147483647 h 404"/>
              <a:gd name="T6" fmla="*/ 2147483647 w 758"/>
              <a:gd name="T7" fmla="*/ 2147483647 h 404"/>
              <a:gd name="T8" fmla="*/ 2147483647 w 758"/>
              <a:gd name="T9" fmla="*/ 2147483647 h 404"/>
              <a:gd name="T10" fmla="*/ 2147483647 w 758"/>
              <a:gd name="T11" fmla="*/ 2147483647 h 404"/>
              <a:gd name="T12" fmla="*/ 2147483647 w 758"/>
              <a:gd name="T13" fmla="*/ 2147483647 h 404"/>
              <a:gd name="T14" fmla="*/ 2147483647 w 758"/>
              <a:gd name="T15" fmla="*/ 2147483647 h 404"/>
              <a:gd name="T16" fmla="*/ 2147483647 w 758"/>
              <a:gd name="T17" fmla="*/ 0 h 4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58"/>
              <a:gd name="T28" fmla="*/ 0 h 404"/>
              <a:gd name="T29" fmla="*/ 758 w 758"/>
              <a:gd name="T30" fmla="*/ 404 h 4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58" h="404">
                <a:moveTo>
                  <a:pt x="0" y="404"/>
                </a:moveTo>
                <a:cubicBezTo>
                  <a:pt x="11" y="390"/>
                  <a:pt x="33" y="342"/>
                  <a:pt x="68" y="330"/>
                </a:cubicBezTo>
                <a:cubicBezTo>
                  <a:pt x="103" y="318"/>
                  <a:pt x="172" y="340"/>
                  <a:pt x="210" y="330"/>
                </a:cubicBezTo>
                <a:cubicBezTo>
                  <a:pt x="248" y="320"/>
                  <a:pt x="272" y="294"/>
                  <a:pt x="296" y="270"/>
                </a:cubicBezTo>
                <a:cubicBezTo>
                  <a:pt x="320" y="246"/>
                  <a:pt x="319" y="202"/>
                  <a:pt x="352" y="188"/>
                </a:cubicBezTo>
                <a:cubicBezTo>
                  <a:pt x="385" y="174"/>
                  <a:pt x="462" y="203"/>
                  <a:pt x="494" y="188"/>
                </a:cubicBezTo>
                <a:cubicBezTo>
                  <a:pt x="526" y="173"/>
                  <a:pt x="517" y="114"/>
                  <a:pt x="545" y="96"/>
                </a:cubicBezTo>
                <a:cubicBezTo>
                  <a:pt x="573" y="78"/>
                  <a:pt x="630" y="97"/>
                  <a:pt x="665" y="81"/>
                </a:cubicBezTo>
                <a:cubicBezTo>
                  <a:pt x="700" y="65"/>
                  <a:pt x="739" y="17"/>
                  <a:pt x="758" y="0"/>
                </a:cubicBezTo>
              </a:path>
            </a:pathLst>
          </a:custGeom>
          <a:noFill/>
          <a:ln w="381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17"/>
          <p:cNvGrpSpPr>
            <a:grpSpLocks noChangeAspect="1"/>
          </p:cNvGrpSpPr>
          <p:nvPr/>
        </p:nvGrpSpPr>
        <p:grpSpPr bwMode="auto">
          <a:xfrm>
            <a:off x="3005138" y="3141663"/>
            <a:ext cx="1604962" cy="1089025"/>
            <a:chOff x="1837" y="1448"/>
            <a:chExt cx="1115" cy="1343"/>
          </a:xfrm>
        </p:grpSpPr>
        <p:grpSp>
          <p:nvGrpSpPr>
            <p:cNvPr id="15552" name="Group 18"/>
            <p:cNvGrpSpPr>
              <a:grpSpLocks noChangeAspect="1"/>
            </p:cNvGrpSpPr>
            <p:nvPr/>
          </p:nvGrpSpPr>
          <p:grpSpPr bwMode="auto">
            <a:xfrm>
              <a:off x="1837" y="1448"/>
              <a:ext cx="107" cy="263"/>
              <a:chOff x="3453" y="8578"/>
              <a:chExt cx="266" cy="658"/>
            </a:xfrm>
          </p:grpSpPr>
          <p:sp>
            <p:nvSpPr>
              <p:cNvPr id="15563" name="Freeform 19"/>
              <p:cNvSpPr>
                <a:spLocks noChangeAspect="1"/>
              </p:cNvSpPr>
              <p:nvPr/>
            </p:nvSpPr>
            <p:spPr bwMode="auto">
              <a:xfrm>
                <a:off x="3484" y="8734"/>
                <a:ext cx="204" cy="502"/>
              </a:xfrm>
              <a:custGeom>
                <a:avLst/>
                <a:gdLst>
                  <a:gd name="T0" fmla="*/ 1 w 925"/>
                  <a:gd name="T1" fmla="*/ 0 h 2279"/>
                  <a:gd name="T2" fmla="*/ 0 w 925"/>
                  <a:gd name="T3" fmla="*/ 3 h 2279"/>
                  <a:gd name="T4" fmla="*/ 0 w 925"/>
                  <a:gd name="T5" fmla="*/ 5 h 2279"/>
                  <a:gd name="T6" fmla="*/ 0 w 925"/>
                  <a:gd name="T7" fmla="*/ 5 h 2279"/>
                  <a:gd name="T8" fmla="*/ 2 w 925"/>
                  <a:gd name="T9" fmla="*/ 5 h 2279"/>
                  <a:gd name="T10" fmla="*/ 2 w 925"/>
                  <a:gd name="T11" fmla="*/ 4 h 2279"/>
                  <a:gd name="T12" fmla="*/ 1 w 925"/>
                  <a:gd name="T13" fmla="*/ 0 h 22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5"/>
                  <a:gd name="T22" fmla="*/ 0 h 2279"/>
                  <a:gd name="T23" fmla="*/ 925 w 925"/>
                  <a:gd name="T24" fmla="*/ 2279 h 22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5" h="2279">
                    <a:moveTo>
                      <a:pt x="466" y="49"/>
                    </a:moveTo>
                    <a:cubicBezTo>
                      <a:pt x="337" y="0"/>
                      <a:pt x="169" y="935"/>
                      <a:pt x="95" y="1249"/>
                    </a:cubicBezTo>
                    <a:cubicBezTo>
                      <a:pt x="21" y="1563"/>
                      <a:pt x="0" y="1765"/>
                      <a:pt x="24" y="1931"/>
                    </a:cubicBezTo>
                    <a:cubicBezTo>
                      <a:pt x="48" y="2097"/>
                      <a:pt x="109" y="2207"/>
                      <a:pt x="237" y="2243"/>
                    </a:cubicBezTo>
                    <a:cubicBezTo>
                      <a:pt x="365" y="2279"/>
                      <a:pt x="683" y="2266"/>
                      <a:pt x="789" y="2149"/>
                    </a:cubicBezTo>
                    <a:cubicBezTo>
                      <a:pt x="895" y="2032"/>
                      <a:pt x="925" y="1891"/>
                      <a:pt x="871" y="1541"/>
                    </a:cubicBezTo>
                    <a:cubicBezTo>
                      <a:pt x="817" y="1191"/>
                      <a:pt x="595" y="98"/>
                      <a:pt x="466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5564" name="Group 20"/>
              <p:cNvGrpSpPr>
                <a:grpSpLocks noChangeAspect="1"/>
              </p:cNvGrpSpPr>
              <p:nvPr/>
            </p:nvGrpSpPr>
            <p:grpSpPr bwMode="auto">
              <a:xfrm>
                <a:off x="3453" y="8578"/>
                <a:ext cx="266" cy="350"/>
                <a:chOff x="7100" y="5680"/>
                <a:chExt cx="1208" cy="1588"/>
              </a:xfrm>
            </p:grpSpPr>
            <p:sp>
              <p:nvSpPr>
                <p:cNvPr id="15565" name="Freeform 21"/>
                <p:cNvSpPr>
                  <a:spLocks noChangeAspect="1"/>
                </p:cNvSpPr>
                <p:nvPr/>
              </p:nvSpPr>
              <p:spPr bwMode="auto">
                <a:xfrm>
                  <a:off x="7100" y="5680"/>
                  <a:ext cx="426" cy="1558"/>
                </a:xfrm>
                <a:custGeom>
                  <a:avLst/>
                  <a:gdLst>
                    <a:gd name="T0" fmla="*/ 318 w 426"/>
                    <a:gd name="T1" fmla="*/ 1558 h 1558"/>
                    <a:gd name="T2" fmla="*/ 0 w 426"/>
                    <a:gd name="T3" fmla="*/ 1278 h 1558"/>
                    <a:gd name="T4" fmla="*/ 0 w 426"/>
                    <a:gd name="T5" fmla="*/ 0 h 1558"/>
                    <a:gd name="T6" fmla="*/ 426 w 426"/>
                    <a:gd name="T7" fmla="*/ 568 h 1558"/>
                    <a:gd name="T8" fmla="*/ 426 w 426"/>
                    <a:gd name="T9" fmla="*/ 1136 h 15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1558"/>
                    <a:gd name="T17" fmla="*/ 426 w 426"/>
                    <a:gd name="T18" fmla="*/ 1558 h 155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1558">
                      <a:moveTo>
                        <a:pt x="318" y="1558"/>
                      </a:moveTo>
                      <a:lnTo>
                        <a:pt x="0" y="1278"/>
                      </a:lnTo>
                      <a:lnTo>
                        <a:pt x="0" y="0"/>
                      </a:lnTo>
                      <a:lnTo>
                        <a:pt x="426" y="568"/>
                      </a:lnTo>
                      <a:lnTo>
                        <a:pt x="426" y="1136"/>
                      </a:lnTo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566" name="Freeform 22"/>
                <p:cNvSpPr>
                  <a:spLocks noChangeAspect="1"/>
                </p:cNvSpPr>
                <p:nvPr/>
              </p:nvSpPr>
              <p:spPr bwMode="auto">
                <a:xfrm>
                  <a:off x="7882" y="5680"/>
                  <a:ext cx="426" cy="1588"/>
                </a:xfrm>
                <a:custGeom>
                  <a:avLst/>
                  <a:gdLst>
                    <a:gd name="T0" fmla="*/ 83 w 426"/>
                    <a:gd name="T1" fmla="*/ 1588 h 1588"/>
                    <a:gd name="T2" fmla="*/ 426 w 426"/>
                    <a:gd name="T3" fmla="*/ 1278 h 1588"/>
                    <a:gd name="T4" fmla="*/ 426 w 426"/>
                    <a:gd name="T5" fmla="*/ 0 h 1588"/>
                    <a:gd name="T6" fmla="*/ 0 w 426"/>
                    <a:gd name="T7" fmla="*/ 568 h 1588"/>
                    <a:gd name="T8" fmla="*/ 0 w 426"/>
                    <a:gd name="T9" fmla="*/ 1136 h 15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1588"/>
                    <a:gd name="T17" fmla="*/ 426 w 426"/>
                    <a:gd name="T18" fmla="*/ 1588 h 15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1588">
                      <a:moveTo>
                        <a:pt x="83" y="1588"/>
                      </a:moveTo>
                      <a:lnTo>
                        <a:pt x="426" y="1278"/>
                      </a:lnTo>
                      <a:lnTo>
                        <a:pt x="426" y="0"/>
                      </a:lnTo>
                      <a:lnTo>
                        <a:pt x="0" y="568"/>
                      </a:lnTo>
                      <a:lnTo>
                        <a:pt x="0" y="1136"/>
                      </a:lnTo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5553" name="Group 23"/>
            <p:cNvGrpSpPr>
              <a:grpSpLocks noChangeAspect="1"/>
            </p:cNvGrpSpPr>
            <p:nvPr/>
          </p:nvGrpSpPr>
          <p:grpSpPr bwMode="auto">
            <a:xfrm>
              <a:off x="2197" y="2528"/>
              <a:ext cx="107" cy="263"/>
              <a:chOff x="3453" y="8578"/>
              <a:chExt cx="266" cy="658"/>
            </a:xfrm>
          </p:grpSpPr>
          <p:sp>
            <p:nvSpPr>
              <p:cNvPr id="15559" name="Freeform 24"/>
              <p:cNvSpPr>
                <a:spLocks noChangeAspect="1"/>
              </p:cNvSpPr>
              <p:nvPr/>
            </p:nvSpPr>
            <p:spPr bwMode="auto">
              <a:xfrm>
                <a:off x="3484" y="8734"/>
                <a:ext cx="204" cy="502"/>
              </a:xfrm>
              <a:custGeom>
                <a:avLst/>
                <a:gdLst>
                  <a:gd name="T0" fmla="*/ 1 w 925"/>
                  <a:gd name="T1" fmla="*/ 0 h 2279"/>
                  <a:gd name="T2" fmla="*/ 0 w 925"/>
                  <a:gd name="T3" fmla="*/ 3 h 2279"/>
                  <a:gd name="T4" fmla="*/ 0 w 925"/>
                  <a:gd name="T5" fmla="*/ 5 h 2279"/>
                  <a:gd name="T6" fmla="*/ 0 w 925"/>
                  <a:gd name="T7" fmla="*/ 5 h 2279"/>
                  <a:gd name="T8" fmla="*/ 2 w 925"/>
                  <a:gd name="T9" fmla="*/ 5 h 2279"/>
                  <a:gd name="T10" fmla="*/ 2 w 925"/>
                  <a:gd name="T11" fmla="*/ 4 h 2279"/>
                  <a:gd name="T12" fmla="*/ 1 w 925"/>
                  <a:gd name="T13" fmla="*/ 0 h 22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5"/>
                  <a:gd name="T22" fmla="*/ 0 h 2279"/>
                  <a:gd name="T23" fmla="*/ 925 w 925"/>
                  <a:gd name="T24" fmla="*/ 2279 h 22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5" h="2279">
                    <a:moveTo>
                      <a:pt x="466" y="49"/>
                    </a:moveTo>
                    <a:cubicBezTo>
                      <a:pt x="337" y="0"/>
                      <a:pt x="169" y="935"/>
                      <a:pt x="95" y="1249"/>
                    </a:cubicBezTo>
                    <a:cubicBezTo>
                      <a:pt x="21" y="1563"/>
                      <a:pt x="0" y="1765"/>
                      <a:pt x="24" y="1931"/>
                    </a:cubicBezTo>
                    <a:cubicBezTo>
                      <a:pt x="48" y="2097"/>
                      <a:pt x="109" y="2207"/>
                      <a:pt x="237" y="2243"/>
                    </a:cubicBezTo>
                    <a:cubicBezTo>
                      <a:pt x="365" y="2279"/>
                      <a:pt x="683" y="2266"/>
                      <a:pt x="789" y="2149"/>
                    </a:cubicBezTo>
                    <a:cubicBezTo>
                      <a:pt x="895" y="2032"/>
                      <a:pt x="925" y="1891"/>
                      <a:pt x="871" y="1541"/>
                    </a:cubicBezTo>
                    <a:cubicBezTo>
                      <a:pt x="817" y="1191"/>
                      <a:pt x="595" y="98"/>
                      <a:pt x="466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5560" name="Group 25"/>
              <p:cNvGrpSpPr>
                <a:grpSpLocks noChangeAspect="1"/>
              </p:cNvGrpSpPr>
              <p:nvPr/>
            </p:nvGrpSpPr>
            <p:grpSpPr bwMode="auto">
              <a:xfrm>
                <a:off x="3453" y="8578"/>
                <a:ext cx="266" cy="350"/>
                <a:chOff x="7100" y="5680"/>
                <a:chExt cx="1208" cy="1588"/>
              </a:xfrm>
            </p:grpSpPr>
            <p:sp>
              <p:nvSpPr>
                <p:cNvPr id="15561" name="Freeform 26"/>
                <p:cNvSpPr>
                  <a:spLocks noChangeAspect="1"/>
                </p:cNvSpPr>
                <p:nvPr/>
              </p:nvSpPr>
              <p:spPr bwMode="auto">
                <a:xfrm>
                  <a:off x="7100" y="5680"/>
                  <a:ext cx="426" cy="1558"/>
                </a:xfrm>
                <a:custGeom>
                  <a:avLst/>
                  <a:gdLst>
                    <a:gd name="T0" fmla="*/ 318 w 426"/>
                    <a:gd name="T1" fmla="*/ 1558 h 1558"/>
                    <a:gd name="T2" fmla="*/ 0 w 426"/>
                    <a:gd name="T3" fmla="*/ 1278 h 1558"/>
                    <a:gd name="T4" fmla="*/ 0 w 426"/>
                    <a:gd name="T5" fmla="*/ 0 h 1558"/>
                    <a:gd name="T6" fmla="*/ 426 w 426"/>
                    <a:gd name="T7" fmla="*/ 568 h 1558"/>
                    <a:gd name="T8" fmla="*/ 426 w 426"/>
                    <a:gd name="T9" fmla="*/ 1136 h 15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1558"/>
                    <a:gd name="T17" fmla="*/ 426 w 426"/>
                    <a:gd name="T18" fmla="*/ 1558 h 155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1558">
                      <a:moveTo>
                        <a:pt x="318" y="1558"/>
                      </a:moveTo>
                      <a:lnTo>
                        <a:pt x="0" y="1278"/>
                      </a:lnTo>
                      <a:lnTo>
                        <a:pt x="0" y="0"/>
                      </a:lnTo>
                      <a:lnTo>
                        <a:pt x="426" y="568"/>
                      </a:lnTo>
                      <a:lnTo>
                        <a:pt x="426" y="1136"/>
                      </a:lnTo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562" name="Freeform 27"/>
                <p:cNvSpPr>
                  <a:spLocks noChangeAspect="1"/>
                </p:cNvSpPr>
                <p:nvPr/>
              </p:nvSpPr>
              <p:spPr bwMode="auto">
                <a:xfrm>
                  <a:off x="7882" y="5680"/>
                  <a:ext cx="426" cy="1588"/>
                </a:xfrm>
                <a:custGeom>
                  <a:avLst/>
                  <a:gdLst>
                    <a:gd name="T0" fmla="*/ 83 w 426"/>
                    <a:gd name="T1" fmla="*/ 1588 h 1588"/>
                    <a:gd name="T2" fmla="*/ 426 w 426"/>
                    <a:gd name="T3" fmla="*/ 1278 h 1588"/>
                    <a:gd name="T4" fmla="*/ 426 w 426"/>
                    <a:gd name="T5" fmla="*/ 0 h 1588"/>
                    <a:gd name="T6" fmla="*/ 0 w 426"/>
                    <a:gd name="T7" fmla="*/ 568 h 1588"/>
                    <a:gd name="T8" fmla="*/ 0 w 426"/>
                    <a:gd name="T9" fmla="*/ 1136 h 15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1588"/>
                    <a:gd name="T17" fmla="*/ 426 w 426"/>
                    <a:gd name="T18" fmla="*/ 1588 h 15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1588">
                      <a:moveTo>
                        <a:pt x="83" y="1588"/>
                      </a:moveTo>
                      <a:lnTo>
                        <a:pt x="426" y="1278"/>
                      </a:lnTo>
                      <a:lnTo>
                        <a:pt x="426" y="0"/>
                      </a:lnTo>
                      <a:lnTo>
                        <a:pt x="0" y="568"/>
                      </a:lnTo>
                      <a:lnTo>
                        <a:pt x="0" y="1136"/>
                      </a:lnTo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5554" name="Group 28"/>
            <p:cNvGrpSpPr>
              <a:grpSpLocks noChangeAspect="1"/>
            </p:cNvGrpSpPr>
            <p:nvPr/>
          </p:nvGrpSpPr>
          <p:grpSpPr bwMode="auto">
            <a:xfrm>
              <a:off x="2845" y="1448"/>
              <a:ext cx="107" cy="263"/>
              <a:chOff x="3453" y="8578"/>
              <a:chExt cx="266" cy="658"/>
            </a:xfrm>
          </p:grpSpPr>
          <p:sp>
            <p:nvSpPr>
              <p:cNvPr id="15555" name="Freeform 29"/>
              <p:cNvSpPr>
                <a:spLocks noChangeAspect="1"/>
              </p:cNvSpPr>
              <p:nvPr/>
            </p:nvSpPr>
            <p:spPr bwMode="auto">
              <a:xfrm>
                <a:off x="3484" y="8734"/>
                <a:ext cx="204" cy="502"/>
              </a:xfrm>
              <a:custGeom>
                <a:avLst/>
                <a:gdLst>
                  <a:gd name="T0" fmla="*/ 1 w 925"/>
                  <a:gd name="T1" fmla="*/ 0 h 2279"/>
                  <a:gd name="T2" fmla="*/ 0 w 925"/>
                  <a:gd name="T3" fmla="*/ 3 h 2279"/>
                  <a:gd name="T4" fmla="*/ 0 w 925"/>
                  <a:gd name="T5" fmla="*/ 5 h 2279"/>
                  <a:gd name="T6" fmla="*/ 0 w 925"/>
                  <a:gd name="T7" fmla="*/ 5 h 2279"/>
                  <a:gd name="T8" fmla="*/ 2 w 925"/>
                  <a:gd name="T9" fmla="*/ 5 h 2279"/>
                  <a:gd name="T10" fmla="*/ 2 w 925"/>
                  <a:gd name="T11" fmla="*/ 4 h 2279"/>
                  <a:gd name="T12" fmla="*/ 1 w 925"/>
                  <a:gd name="T13" fmla="*/ 0 h 22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5"/>
                  <a:gd name="T22" fmla="*/ 0 h 2279"/>
                  <a:gd name="T23" fmla="*/ 925 w 925"/>
                  <a:gd name="T24" fmla="*/ 2279 h 22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5" h="2279">
                    <a:moveTo>
                      <a:pt x="466" y="49"/>
                    </a:moveTo>
                    <a:cubicBezTo>
                      <a:pt x="337" y="0"/>
                      <a:pt x="169" y="935"/>
                      <a:pt x="95" y="1249"/>
                    </a:cubicBezTo>
                    <a:cubicBezTo>
                      <a:pt x="21" y="1563"/>
                      <a:pt x="0" y="1765"/>
                      <a:pt x="24" y="1931"/>
                    </a:cubicBezTo>
                    <a:cubicBezTo>
                      <a:pt x="48" y="2097"/>
                      <a:pt x="109" y="2207"/>
                      <a:pt x="237" y="2243"/>
                    </a:cubicBezTo>
                    <a:cubicBezTo>
                      <a:pt x="365" y="2279"/>
                      <a:pt x="683" y="2266"/>
                      <a:pt x="789" y="2149"/>
                    </a:cubicBezTo>
                    <a:cubicBezTo>
                      <a:pt x="895" y="2032"/>
                      <a:pt x="925" y="1891"/>
                      <a:pt x="871" y="1541"/>
                    </a:cubicBezTo>
                    <a:cubicBezTo>
                      <a:pt x="817" y="1191"/>
                      <a:pt x="595" y="98"/>
                      <a:pt x="466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5556" name="Group 30"/>
              <p:cNvGrpSpPr>
                <a:grpSpLocks noChangeAspect="1"/>
              </p:cNvGrpSpPr>
              <p:nvPr/>
            </p:nvGrpSpPr>
            <p:grpSpPr bwMode="auto">
              <a:xfrm>
                <a:off x="3453" y="8578"/>
                <a:ext cx="266" cy="350"/>
                <a:chOff x="7100" y="5680"/>
                <a:chExt cx="1208" cy="1588"/>
              </a:xfrm>
            </p:grpSpPr>
            <p:sp>
              <p:nvSpPr>
                <p:cNvPr id="15557" name="Freeform 31"/>
                <p:cNvSpPr>
                  <a:spLocks noChangeAspect="1"/>
                </p:cNvSpPr>
                <p:nvPr/>
              </p:nvSpPr>
              <p:spPr bwMode="auto">
                <a:xfrm>
                  <a:off x="7100" y="5680"/>
                  <a:ext cx="426" cy="1558"/>
                </a:xfrm>
                <a:custGeom>
                  <a:avLst/>
                  <a:gdLst>
                    <a:gd name="T0" fmla="*/ 318 w 426"/>
                    <a:gd name="T1" fmla="*/ 1558 h 1558"/>
                    <a:gd name="T2" fmla="*/ 0 w 426"/>
                    <a:gd name="T3" fmla="*/ 1278 h 1558"/>
                    <a:gd name="T4" fmla="*/ 0 w 426"/>
                    <a:gd name="T5" fmla="*/ 0 h 1558"/>
                    <a:gd name="T6" fmla="*/ 426 w 426"/>
                    <a:gd name="T7" fmla="*/ 568 h 1558"/>
                    <a:gd name="T8" fmla="*/ 426 w 426"/>
                    <a:gd name="T9" fmla="*/ 1136 h 15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1558"/>
                    <a:gd name="T17" fmla="*/ 426 w 426"/>
                    <a:gd name="T18" fmla="*/ 1558 h 155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1558">
                      <a:moveTo>
                        <a:pt x="318" y="1558"/>
                      </a:moveTo>
                      <a:lnTo>
                        <a:pt x="0" y="1278"/>
                      </a:lnTo>
                      <a:lnTo>
                        <a:pt x="0" y="0"/>
                      </a:lnTo>
                      <a:lnTo>
                        <a:pt x="426" y="568"/>
                      </a:lnTo>
                      <a:lnTo>
                        <a:pt x="426" y="1136"/>
                      </a:lnTo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558" name="Freeform 32"/>
                <p:cNvSpPr>
                  <a:spLocks noChangeAspect="1"/>
                </p:cNvSpPr>
                <p:nvPr/>
              </p:nvSpPr>
              <p:spPr bwMode="auto">
                <a:xfrm>
                  <a:off x="7882" y="5680"/>
                  <a:ext cx="426" cy="1588"/>
                </a:xfrm>
                <a:custGeom>
                  <a:avLst/>
                  <a:gdLst>
                    <a:gd name="T0" fmla="*/ 83 w 426"/>
                    <a:gd name="T1" fmla="*/ 1588 h 1588"/>
                    <a:gd name="T2" fmla="*/ 426 w 426"/>
                    <a:gd name="T3" fmla="*/ 1278 h 1588"/>
                    <a:gd name="T4" fmla="*/ 426 w 426"/>
                    <a:gd name="T5" fmla="*/ 0 h 1588"/>
                    <a:gd name="T6" fmla="*/ 0 w 426"/>
                    <a:gd name="T7" fmla="*/ 568 h 1588"/>
                    <a:gd name="T8" fmla="*/ 0 w 426"/>
                    <a:gd name="T9" fmla="*/ 1136 h 15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1588"/>
                    <a:gd name="T17" fmla="*/ 426 w 426"/>
                    <a:gd name="T18" fmla="*/ 1588 h 15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1588">
                      <a:moveTo>
                        <a:pt x="83" y="1588"/>
                      </a:moveTo>
                      <a:lnTo>
                        <a:pt x="426" y="1278"/>
                      </a:lnTo>
                      <a:lnTo>
                        <a:pt x="426" y="0"/>
                      </a:lnTo>
                      <a:lnTo>
                        <a:pt x="0" y="568"/>
                      </a:lnTo>
                      <a:lnTo>
                        <a:pt x="0" y="1136"/>
                      </a:lnTo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178" name="Freeform 34"/>
          <p:cNvSpPr>
            <a:spLocks noChangeAspect="1"/>
          </p:cNvSpPr>
          <p:nvPr/>
        </p:nvSpPr>
        <p:spPr bwMode="auto">
          <a:xfrm>
            <a:off x="5310188" y="3303588"/>
            <a:ext cx="2028825" cy="377825"/>
          </a:xfrm>
          <a:custGeom>
            <a:avLst/>
            <a:gdLst>
              <a:gd name="T0" fmla="*/ 0 w 1659"/>
              <a:gd name="T1" fmla="*/ 2147483647 h 519"/>
              <a:gd name="T2" fmla="*/ 2147483647 w 1659"/>
              <a:gd name="T3" fmla="*/ 2147483647 h 519"/>
              <a:gd name="T4" fmla="*/ 0 w 1659"/>
              <a:gd name="T5" fmla="*/ 0 h 519"/>
              <a:gd name="T6" fmla="*/ 2147483647 w 1659"/>
              <a:gd name="T7" fmla="*/ 2147483647 h 519"/>
              <a:gd name="T8" fmla="*/ 2147483647 w 1659"/>
              <a:gd name="T9" fmla="*/ 2147483647 h 519"/>
              <a:gd name="T10" fmla="*/ 2147483647 w 1659"/>
              <a:gd name="T11" fmla="*/ 2147483647 h 519"/>
              <a:gd name="T12" fmla="*/ 2147483647 w 1659"/>
              <a:gd name="T13" fmla="*/ 2147483647 h 519"/>
              <a:gd name="T14" fmla="*/ 2147483647 w 1659"/>
              <a:gd name="T15" fmla="*/ 2147483647 h 519"/>
              <a:gd name="T16" fmla="*/ 0 w 1659"/>
              <a:gd name="T17" fmla="*/ 2147483647 h 5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59"/>
              <a:gd name="T28" fmla="*/ 0 h 519"/>
              <a:gd name="T29" fmla="*/ 1659 w 1659"/>
              <a:gd name="T30" fmla="*/ 519 h 5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59" h="519">
                <a:moveTo>
                  <a:pt x="0" y="519"/>
                </a:moveTo>
                <a:lnTo>
                  <a:pt x="330" y="264"/>
                </a:lnTo>
                <a:lnTo>
                  <a:pt x="0" y="0"/>
                </a:lnTo>
                <a:lnTo>
                  <a:pt x="1305" y="159"/>
                </a:lnTo>
                <a:lnTo>
                  <a:pt x="1305" y="9"/>
                </a:lnTo>
                <a:lnTo>
                  <a:pt x="1659" y="177"/>
                </a:lnTo>
                <a:lnTo>
                  <a:pt x="1323" y="399"/>
                </a:lnTo>
                <a:lnTo>
                  <a:pt x="1317" y="264"/>
                </a:lnTo>
                <a:lnTo>
                  <a:pt x="0" y="519"/>
                </a:lnTo>
              </a:path>
            </a:pathLst>
          </a:custGeom>
          <a:solidFill>
            <a:srgbClr val="00000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3" name="Group 35"/>
          <p:cNvGrpSpPr>
            <a:grpSpLocks/>
          </p:cNvGrpSpPr>
          <p:nvPr/>
        </p:nvGrpSpPr>
        <p:grpSpPr bwMode="auto">
          <a:xfrm>
            <a:off x="4921250" y="3046413"/>
            <a:ext cx="1462088" cy="1022350"/>
            <a:chOff x="2325" y="2558"/>
            <a:chExt cx="691" cy="859"/>
          </a:xfrm>
        </p:grpSpPr>
        <p:grpSp>
          <p:nvGrpSpPr>
            <p:cNvPr id="15546" name="Group 36"/>
            <p:cNvGrpSpPr>
              <a:grpSpLocks noChangeAspect="1"/>
            </p:cNvGrpSpPr>
            <p:nvPr/>
          </p:nvGrpSpPr>
          <p:grpSpPr bwMode="auto">
            <a:xfrm>
              <a:off x="2325" y="2558"/>
              <a:ext cx="518" cy="721"/>
              <a:chOff x="3243" y="1525"/>
              <a:chExt cx="762" cy="1060"/>
            </a:xfrm>
          </p:grpSpPr>
          <p:sp>
            <p:nvSpPr>
              <p:cNvPr id="15550" name="Freeform 37"/>
              <p:cNvSpPr>
                <a:spLocks noChangeAspect="1"/>
              </p:cNvSpPr>
              <p:nvPr/>
            </p:nvSpPr>
            <p:spPr bwMode="auto">
              <a:xfrm rot="237205">
                <a:off x="3243" y="1525"/>
                <a:ext cx="626" cy="198"/>
              </a:xfrm>
              <a:custGeom>
                <a:avLst/>
                <a:gdLst>
                  <a:gd name="T0" fmla="*/ 0 w 1659"/>
                  <a:gd name="T1" fmla="*/ 11 h 519"/>
                  <a:gd name="T2" fmla="*/ 7 w 1659"/>
                  <a:gd name="T3" fmla="*/ 6 h 519"/>
                  <a:gd name="T4" fmla="*/ 0 w 1659"/>
                  <a:gd name="T5" fmla="*/ 0 h 519"/>
                  <a:gd name="T6" fmla="*/ 26 w 1659"/>
                  <a:gd name="T7" fmla="*/ 3 h 519"/>
                  <a:gd name="T8" fmla="*/ 26 w 1659"/>
                  <a:gd name="T9" fmla="*/ 0 h 519"/>
                  <a:gd name="T10" fmla="*/ 34 w 1659"/>
                  <a:gd name="T11" fmla="*/ 4 h 519"/>
                  <a:gd name="T12" fmla="*/ 27 w 1659"/>
                  <a:gd name="T13" fmla="*/ 8 h 519"/>
                  <a:gd name="T14" fmla="*/ 27 w 1659"/>
                  <a:gd name="T15" fmla="*/ 6 h 519"/>
                  <a:gd name="T16" fmla="*/ 0 w 1659"/>
                  <a:gd name="T17" fmla="*/ 11 h 5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9"/>
                  <a:gd name="T28" fmla="*/ 0 h 519"/>
                  <a:gd name="T29" fmla="*/ 1659 w 1659"/>
                  <a:gd name="T30" fmla="*/ 519 h 5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9" h="519">
                    <a:moveTo>
                      <a:pt x="0" y="519"/>
                    </a:moveTo>
                    <a:lnTo>
                      <a:pt x="330" y="264"/>
                    </a:lnTo>
                    <a:lnTo>
                      <a:pt x="0" y="0"/>
                    </a:lnTo>
                    <a:lnTo>
                      <a:pt x="1305" y="159"/>
                    </a:lnTo>
                    <a:lnTo>
                      <a:pt x="1305" y="9"/>
                    </a:lnTo>
                    <a:lnTo>
                      <a:pt x="1659" y="177"/>
                    </a:lnTo>
                    <a:lnTo>
                      <a:pt x="1323" y="399"/>
                    </a:lnTo>
                    <a:lnTo>
                      <a:pt x="1317" y="264"/>
                    </a:lnTo>
                    <a:lnTo>
                      <a:pt x="0" y="519"/>
                    </a:lnTo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51" name="Freeform 38"/>
              <p:cNvSpPr>
                <a:spLocks noChangeAspect="1"/>
              </p:cNvSpPr>
              <p:nvPr/>
            </p:nvSpPr>
            <p:spPr bwMode="auto">
              <a:xfrm rot="237205">
                <a:off x="3379" y="2387"/>
                <a:ext cx="626" cy="198"/>
              </a:xfrm>
              <a:custGeom>
                <a:avLst/>
                <a:gdLst>
                  <a:gd name="T0" fmla="*/ 0 w 1659"/>
                  <a:gd name="T1" fmla="*/ 11 h 519"/>
                  <a:gd name="T2" fmla="*/ 7 w 1659"/>
                  <a:gd name="T3" fmla="*/ 6 h 519"/>
                  <a:gd name="T4" fmla="*/ 0 w 1659"/>
                  <a:gd name="T5" fmla="*/ 0 h 519"/>
                  <a:gd name="T6" fmla="*/ 26 w 1659"/>
                  <a:gd name="T7" fmla="*/ 3 h 519"/>
                  <a:gd name="T8" fmla="*/ 26 w 1659"/>
                  <a:gd name="T9" fmla="*/ 0 h 519"/>
                  <a:gd name="T10" fmla="*/ 34 w 1659"/>
                  <a:gd name="T11" fmla="*/ 4 h 519"/>
                  <a:gd name="T12" fmla="*/ 27 w 1659"/>
                  <a:gd name="T13" fmla="*/ 8 h 519"/>
                  <a:gd name="T14" fmla="*/ 27 w 1659"/>
                  <a:gd name="T15" fmla="*/ 6 h 519"/>
                  <a:gd name="T16" fmla="*/ 0 w 1659"/>
                  <a:gd name="T17" fmla="*/ 11 h 5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9"/>
                  <a:gd name="T28" fmla="*/ 0 h 519"/>
                  <a:gd name="T29" fmla="*/ 1659 w 1659"/>
                  <a:gd name="T30" fmla="*/ 519 h 5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9" h="519">
                    <a:moveTo>
                      <a:pt x="0" y="519"/>
                    </a:moveTo>
                    <a:lnTo>
                      <a:pt x="330" y="264"/>
                    </a:lnTo>
                    <a:lnTo>
                      <a:pt x="0" y="0"/>
                    </a:lnTo>
                    <a:lnTo>
                      <a:pt x="1305" y="159"/>
                    </a:lnTo>
                    <a:lnTo>
                      <a:pt x="1305" y="9"/>
                    </a:lnTo>
                    <a:lnTo>
                      <a:pt x="1659" y="177"/>
                    </a:lnTo>
                    <a:lnTo>
                      <a:pt x="1323" y="399"/>
                    </a:lnTo>
                    <a:lnTo>
                      <a:pt x="1317" y="264"/>
                    </a:lnTo>
                    <a:lnTo>
                      <a:pt x="0" y="519"/>
                    </a:lnTo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547" name="Group 39"/>
            <p:cNvGrpSpPr>
              <a:grpSpLocks noChangeAspect="1"/>
            </p:cNvGrpSpPr>
            <p:nvPr/>
          </p:nvGrpSpPr>
          <p:grpSpPr bwMode="auto">
            <a:xfrm>
              <a:off x="2838" y="2692"/>
              <a:ext cx="178" cy="725"/>
              <a:chOff x="3923" y="1525"/>
              <a:chExt cx="261" cy="1067"/>
            </a:xfrm>
          </p:grpSpPr>
          <p:sp>
            <p:nvSpPr>
              <p:cNvPr id="15548" name="Oval 40" descr="Светлый диагональный 2"/>
              <p:cNvSpPr>
                <a:spLocks noChangeAspect="1" noChangeArrowheads="1"/>
              </p:cNvSpPr>
              <p:nvPr/>
            </p:nvSpPr>
            <p:spPr bwMode="auto">
              <a:xfrm rot="2056734">
                <a:off x="3923" y="1525"/>
                <a:ext cx="125" cy="205"/>
              </a:xfrm>
              <a:prstGeom prst="ellipse">
                <a:avLst/>
              </a:prstGeom>
              <a:pattFill prst="ltUpDiag">
                <a:fgClr>
                  <a:srgbClr val="CC0000"/>
                </a:fgClr>
                <a:bgClr>
                  <a:srgbClr val="FFFFFF"/>
                </a:bgClr>
              </a:pattFill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49" name="Oval 41" descr="Светлый диагональный 2"/>
              <p:cNvSpPr>
                <a:spLocks noChangeAspect="1" noChangeArrowheads="1"/>
              </p:cNvSpPr>
              <p:nvPr/>
            </p:nvSpPr>
            <p:spPr bwMode="auto">
              <a:xfrm rot="2056734">
                <a:off x="4059" y="2387"/>
                <a:ext cx="125" cy="205"/>
              </a:xfrm>
              <a:prstGeom prst="ellipse">
                <a:avLst/>
              </a:prstGeom>
              <a:pattFill prst="ltUpDiag">
                <a:fgClr>
                  <a:srgbClr val="CC0000"/>
                </a:fgClr>
                <a:bgClr>
                  <a:srgbClr val="FFFFFF"/>
                </a:bgClr>
              </a:pattFill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477838" y="2714625"/>
            <a:ext cx="963612" cy="2057400"/>
            <a:chOff x="226" y="2280"/>
            <a:chExt cx="455" cy="1728"/>
          </a:xfrm>
        </p:grpSpPr>
        <p:sp>
          <p:nvSpPr>
            <p:cNvPr id="15541" name="WordArt 43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463" y="3617"/>
              <a:ext cx="154" cy="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600" kern="10" spc="32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"Юг"</a:t>
              </a:r>
            </a:p>
          </p:txBody>
        </p:sp>
        <p:grpSp>
          <p:nvGrpSpPr>
            <p:cNvPr id="15542" name="Group 44"/>
            <p:cNvGrpSpPr>
              <a:grpSpLocks/>
            </p:cNvGrpSpPr>
            <p:nvPr/>
          </p:nvGrpSpPr>
          <p:grpSpPr bwMode="auto">
            <a:xfrm>
              <a:off x="226" y="2280"/>
              <a:ext cx="455" cy="1728"/>
              <a:chOff x="226" y="2280"/>
              <a:chExt cx="455" cy="1728"/>
            </a:xfrm>
          </p:grpSpPr>
          <p:sp>
            <p:nvSpPr>
              <p:cNvPr id="15543" name="WordArt 45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380" y="2650"/>
                <a:ext cx="301" cy="9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1600" kern="10" spc="32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"Север"</a:t>
                </a:r>
              </a:p>
            </p:txBody>
          </p:sp>
          <p:sp>
            <p:nvSpPr>
              <p:cNvPr id="15544" name="WordArt 46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380" y="2990"/>
                <a:ext cx="301" cy="9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1600" b="1" kern="10" spc="32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"ЦЕНТР"</a:t>
                </a:r>
              </a:p>
            </p:txBody>
          </p:sp>
          <p:sp>
            <p:nvSpPr>
              <p:cNvPr id="15545" name="WordArt 47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-557" y="3063"/>
                <a:ext cx="1728" cy="161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fontAlgn="auto"/>
                <a:r>
                  <a:rPr lang="ru-RU" sz="2000" b="1" kern="10">
                    <a:ln w="63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CyrillicGoth"/>
                  </a:rPr>
                  <a:t>"Барбаросса"</a:t>
                </a:r>
              </a:p>
            </p:txBody>
          </p:sp>
        </p:grpSp>
      </p:grpSp>
      <p:grpSp>
        <p:nvGrpSpPr>
          <p:cNvPr id="18" name="Group 48"/>
          <p:cNvGrpSpPr>
            <a:grpSpLocks/>
          </p:cNvGrpSpPr>
          <p:nvPr/>
        </p:nvGrpSpPr>
        <p:grpSpPr bwMode="auto">
          <a:xfrm>
            <a:off x="2719388" y="2617788"/>
            <a:ext cx="1536700" cy="349250"/>
            <a:chOff x="1285" y="2198"/>
            <a:chExt cx="726" cy="294"/>
          </a:xfrm>
        </p:grpSpPr>
        <p:sp>
          <p:nvSpPr>
            <p:cNvPr id="15527" name="Freeform 49"/>
            <p:cNvSpPr>
              <a:spLocks noChangeAspect="1"/>
            </p:cNvSpPr>
            <p:nvPr/>
          </p:nvSpPr>
          <p:spPr bwMode="auto">
            <a:xfrm rot="-638589">
              <a:off x="1285" y="2342"/>
              <a:ext cx="426" cy="134"/>
            </a:xfrm>
            <a:custGeom>
              <a:avLst/>
              <a:gdLst>
                <a:gd name="T0" fmla="*/ 0 w 1659"/>
                <a:gd name="T1" fmla="*/ 2 h 519"/>
                <a:gd name="T2" fmla="*/ 2 w 1659"/>
                <a:gd name="T3" fmla="*/ 1 h 519"/>
                <a:gd name="T4" fmla="*/ 0 w 1659"/>
                <a:gd name="T5" fmla="*/ 0 h 519"/>
                <a:gd name="T6" fmla="*/ 6 w 1659"/>
                <a:gd name="T7" fmla="*/ 1 h 519"/>
                <a:gd name="T8" fmla="*/ 6 w 1659"/>
                <a:gd name="T9" fmla="*/ 0 h 519"/>
                <a:gd name="T10" fmla="*/ 7 w 1659"/>
                <a:gd name="T11" fmla="*/ 1 h 519"/>
                <a:gd name="T12" fmla="*/ 6 w 1659"/>
                <a:gd name="T13" fmla="*/ 2 h 519"/>
                <a:gd name="T14" fmla="*/ 6 w 1659"/>
                <a:gd name="T15" fmla="*/ 1 h 519"/>
                <a:gd name="T16" fmla="*/ 0 w 1659"/>
                <a:gd name="T17" fmla="*/ 2 h 5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59"/>
                <a:gd name="T28" fmla="*/ 0 h 519"/>
                <a:gd name="T29" fmla="*/ 1659 w 1659"/>
                <a:gd name="T30" fmla="*/ 519 h 5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59" h="519">
                  <a:moveTo>
                    <a:pt x="0" y="519"/>
                  </a:moveTo>
                  <a:lnTo>
                    <a:pt x="330" y="264"/>
                  </a:lnTo>
                  <a:lnTo>
                    <a:pt x="0" y="0"/>
                  </a:lnTo>
                  <a:lnTo>
                    <a:pt x="1305" y="159"/>
                  </a:lnTo>
                  <a:lnTo>
                    <a:pt x="1305" y="9"/>
                  </a:lnTo>
                  <a:lnTo>
                    <a:pt x="1659" y="177"/>
                  </a:lnTo>
                  <a:lnTo>
                    <a:pt x="1323" y="399"/>
                  </a:lnTo>
                  <a:lnTo>
                    <a:pt x="1317" y="264"/>
                  </a:lnTo>
                  <a:lnTo>
                    <a:pt x="0" y="519"/>
                  </a:lnTo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528" name="Group 50"/>
            <p:cNvGrpSpPr>
              <a:grpSpLocks noChangeAspect="1"/>
            </p:cNvGrpSpPr>
            <p:nvPr/>
          </p:nvGrpSpPr>
          <p:grpSpPr bwMode="auto">
            <a:xfrm>
              <a:off x="1717" y="2198"/>
              <a:ext cx="294" cy="294"/>
              <a:chOff x="4260" y="14768"/>
              <a:chExt cx="568" cy="568"/>
            </a:xfrm>
          </p:grpSpPr>
          <p:sp>
            <p:nvSpPr>
              <p:cNvPr id="15529" name="Oval 51"/>
              <p:cNvSpPr>
                <a:spLocks noChangeAspect="1" noChangeArrowheads="1"/>
              </p:cNvSpPr>
              <p:nvPr/>
            </p:nvSpPr>
            <p:spPr bwMode="auto">
              <a:xfrm>
                <a:off x="4260" y="14768"/>
                <a:ext cx="568" cy="568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30" name="Line 52"/>
              <p:cNvSpPr>
                <a:spLocks noChangeAspect="1" noChangeShapeType="1"/>
              </p:cNvSpPr>
              <p:nvPr/>
            </p:nvSpPr>
            <p:spPr bwMode="auto">
              <a:xfrm>
                <a:off x="4544" y="14768"/>
                <a:ext cx="0" cy="1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31" name="Line 53"/>
              <p:cNvSpPr>
                <a:spLocks noChangeAspect="1" noChangeShapeType="1"/>
              </p:cNvSpPr>
              <p:nvPr/>
            </p:nvSpPr>
            <p:spPr bwMode="auto">
              <a:xfrm>
                <a:off x="4544" y="15194"/>
                <a:ext cx="0" cy="1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32" name="Freeform 54"/>
              <p:cNvSpPr>
                <a:spLocks noChangeAspect="1"/>
              </p:cNvSpPr>
              <p:nvPr/>
            </p:nvSpPr>
            <p:spPr bwMode="auto">
              <a:xfrm>
                <a:off x="4269" y="14991"/>
                <a:ext cx="135" cy="42"/>
              </a:xfrm>
              <a:custGeom>
                <a:avLst/>
                <a:gdLst>
                  <a:gd name="T0" fmla="*/ 0 w 135"/>
                  <a:gd name="T1" fmla="*/ 0 h 42"/>
                  <a:gd name="T2" fmla="*/ 135 w 135"/>
                  <a:gd name="T3" fmla="*/ 42 h 42"/>
                  <a:gd name="T4" fmla="*/ 0 60000 65536"/>
                  <a:gd name="T5" fmla="*/ 0 60000 65536"/>
                  <a:gd name="T6" fmla="*/ 0 w 135"/>
                  <a:gd name="T7" fmla="*/ 0 h 42"/>
                  <a:gd name="T8" fmla="*/ 135 w 135"/>
                  <a:gd name="T9" fmla="*/ 42 h 4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5" h="42">
                    <a:moveTo>
                      <a:pt x="0" y="0"/>
                    </a:moveTo>
                    <a:lnTo>
                      <a:pt x="135" y="42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33" name="Freeform 55"/>
              <p:cNvSpPr>
                <a:spLocks noChangeAspect="1"/>
              </p:cNvSpPr>
              <p:nvPr/>
            </p:nvSpPr>
            <p:spPr bwMode="auto">
              <a:xfrm>
                <a:off x="4380" y="15192"/>
                <a:ext cx="96" cy="99"/>
              </a:xfrm>
              <a:custGeom>
                <a:avLst/>
                <a:gdLst>
                  <a:gd name="T0" fmla="*/ 0 w 96"/>
                  <a:gd name="T1" fmla="*/ 99 h 99"/>
                  <a:gd name="T2" fmla="*/ 96 w 96"/>
                  <a:gd name="T3" fmla="*/ 0 h 99"/>
                  <a:gd name="T4" fmla="*/ 0 60000 65536"/>
                  <a:gd name="T5" fmla="*/ 0 60000 65536"/>
                  <a:gd name="T6" fmla="*/ 0 w 96"/>
                  <a:gd name="T7" fmla="*/ 0 h 99"/>
                  <a:gd name="T8" fmla="*/ 96 w 96"/>
                  <a:gd name="T9" fmla="*/ 99 h 9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6" h="99">
                    <a:moveTo>
                      <a:pt x="0" y="99"/>
                    </a:moveTo>
                    <a:lnTo>
                      <a:pt x="9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34" name="Freeform 56"/>
              <p:cNvSpPr>
                <a:spLocks noChangeAspect="1"/>
              </p:cNvSpPr>
              <p:nvPr/>
            </p:nvSpPr>
            <p:spPr bwMode="auto">
              <a:xfrm>
                <a:off x="4290" y="15120"/>
                <a:ext cx="96" cy="54"/>
              </a:xfrm>
              <a:custGeom>
                <a:avLst/>
                <a:gdLst>
                  <a:gd name="T0" fmla="*/ 0 w 96"/>
                  <a:gd name="T1" fmla="*/ 54 h 54"/>
                  <a:gd name="T2" fmla="*/ 96 w 96"/>
                  <a:gd name="T3" fmla="*/ 0 h 54"/>
                  <a:gd name="T4" fmla="*/ 0 60000 65536"/>
                  <a:gd name="T5" fmla="*/ 0 60000 65536"/>
                  <a:gd name="T6" fmla="*/ 0 w 96"/>
                  <a:gd name="T7" fmla="*/ 0 h 54"/>
                  <a:gd name="T8" fmla="*/ 96 w 96"/>
                  <a:gd name="T9" fmla="*/ 54 h 5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6" h="54">
                    <a:moveTo>
                      <a:pt x="0" y="54"/>
                    </a:moveTo>
                    <a:lnTo>
                      <a:pt x="9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35" name="Line 57"/>
              <p:cNvSpPr>
                <a:spLocks noChangeAspect="1" noChangeShapeType="1"/>
              </p:cNvSpPr>
              <p:nvPr/>
            </p:nvSpPr>
            <p:spPr bwMode="auto">
              <a:xfrm>
                <a:off x="4402" y="14910"/>
                <a:ext cx="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36" name="Freeform 58"/>
              <p:cNvSpPr>
                <a:spLocks noChangeAspect="1"/>
              </p:cNvSpPr>
              <p:nvPr/>
            </p:nvSpPr>
            <p:spPr bwMode="auto">
              <a:xfrm>
                <a:off x="4344" y="14856"/>
                <a:ext cx="87" cy="87"/>
              </a:xfrm>
              <a:custGeom>
                <a:avLst/>
                <a:gdLst>
                  <a:gd name="T0" fmla="*/ 0 w 87"/>
                  <a:gd name="T1" fmla="*/ 0 h 87"/>
                  <a:gd name="T2" fmla="*/ 87 w 87"/>
                  <a:gd name="T3" fmla="*/ 87 h 87"/>
                  <a:gd name="T4" fmla="*/ 0 60000 65536"/>
                  <a:gd name="T5" fmla="*/ 0 60000 65536"/>
                  <a:gd name="T6" fmla="*/ 0 w 87"/>
                  <a:gd name="T7" fmla="*/ 0 h 87"/>
                  <a:gd name="T8" fmla="*/ 87 w 87"/>
                  <a:gd name="T9" fmla="*/ 87 h 8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7" h="87">
                    <a:moveTo>
                      <a:pt x="0" y="0"/>
                    </a:moveTo>
                    <a:lnTo>
                      <a:pt x="87" y="8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37" name="Freeform 59"/>
              <p:cNvSpPr>
                <a:spLocks noChangeAspect="1"/>
              </p:cNvSpPr>
              <p:nvPr/>
            </p:nvSpPr>
            <p:spPr bwMode="auto">
              <a:xfrm>
                <a:off x="4671" y="14862"/>
                <a:ext cx="78" cy="78"/>
              </a:xfrm>
              <a:custGeom>
                <a:avLst/>
                <a:gdLst>
                  <a:gd name="T0" fmla="*/ 78 w 78"/>
                  <a:gd name="T1" fmla="*/ 0 h 78"/>
                  <a:gd name="T2" fmla="*/ 0 w 78"/>
                  <a:gd name="T3" fmla="*/ 78 h 78"/>
                  <a:gd name="T4" fmla="*/ 0 60000 65536"/>
                  <a:gd name="T5" fmla="*/ 0 60000 65536"/>
                  <a:gd name="T6" fmla="*/ 0 w 78"/>
                  <a:gd name="T7" fmla="*/ 0 h 78"/>
                  <a:gd name="T8" fmla="*/ 78 w 78"/>
                  <a:gd name="T9" fmla="*/ 78 h 7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8" h="78">
                    <a:moveTo>
                      <a:pt x="78" y="0"/>
                    </a:moveTo>
                    <a:lnTo>
                      <a:pt x="0" y="7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38" name="Freeform 60"/>
              <p:cNvSpPr>
                <a:spLocks noChangeAspect="1"/>
              </p:cNvSpPr>
              <p:nvPr/>
            </p:nvSpPr>
            <p:spPr bwMode="auto">
              <a:xfrm>
                <a:off x="4686" y="15006"/>
                <a:ext cx="135" cy="47"/>
              </a:xfrm>
              <a:custGeom>
                <a:avLst/>
                <a:gdLst>
                  <a:gd name="T0" fmla="*/ 135 w 135"/>
                  <a:gd name="T1" fmla="*/ 0 h 47"/>
                  <a:gd name="T2" fmla="*/ 0 w 135"/>
                  <a:gd name="T3" fmla="*/ 47 h 47"/>
                  <a:gd name="T4" fmla="*/ 0 60000 65536"/>
                  <a:gd name="T5" fmla="*/ 0 60000 65536"/>
                  <a:gd name="T6" fmla="*/ 0 w 135"/>
                  <a:gd name="T7" fmla="*/ 0 h 47"/>
                  <a:gd name="T8" fmla="*/ 135 w 135"/>
                  <a:gd name="T9" fmla="*/ 47 h 4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5" h="47">
                    <a:moveTo>
                      <a:pt x="135" y="0"/>
                    </a:moveTo>
                    <a:lnTo>
                      <a:pt x="0" y="4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39" name="Freeform 61"/>
              <p:cNvSpPr>
                <a:spLocks noChangeAspect="1"/>
              </p:cNvSpPr>
              <p:nvPr/>
            </p:nvSpPr>
            <p:spPr bwMode="auto">
              <a:xfrm>
                <a:off x="4692" y="15141"/>
                <a:ext cx="108" cy="36"/>
              </a:xfrm>
              <a:custGeom>
                <a:avLst/>
                <a:gdLst>
                  <a:gd name="T0" fmla="*/ 108 w 108"/>
                  <a:gd name="T1" fmla="*/ 36 h 36"/>
                  <a:gd name="T2" fmla="*/ 0 w 108"/>
                  <a:gd name="T3" fmla="*/ 0 h 36"/>
                  <a:gd name="T4" fmla="*/ 0 60000 65536"/>
                  <a:gd name="T5" fmla="*/ 0 60000 65536"/>
                  <a:gd name="T6" fmla="*/ 0 w 108"/>
                  <a:gd name="T7" fmla="*/ 0 h 36"/>
                  <a:gd name="T8" fmla="*/ 108 w 108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8" h="36">
                    <a:moveTo>
                      <a:pt x="108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40" name="Freeform 62"/>
              <p:cNvSpPr>
                <a:spLocks noChangeAspect="1"/>
              </p:cNvSpPr>
              <p:nvPr/>
            </p:nvSpPr>
            <p:spPr bwMode="auto">
              <a:xfrm>
                <a:off x="4641" y="15186"/>
                <a:ext cx="42" cy="120"/>
              </a:xfrm>
              <a:custGeom>
                <a:avLst/>
                <a:gdLst>
                  <a:gd name="T0" fmla="*/ 42 w 42"/>
                  <a:gd name="T1" fmla="*/ 120 h 120"/>
                  <a:gd name="T2" fmla="*/ 0 w 42"/>
                  <a:gd name="T3" fmla="*/ 0 h 120"/>
                  <a:gd name="T4" fmla="*/ 0 60000 65536"/>
                  <a:gd name="T5" fmla="*/ 0 60000 65536"/>
                  <a:gd name="T6" fmla="*/ 0 w 42"/>
                  <a:gd name="T7" fmla="*/ 0 h 120"/>
                  <a:gd name="T8" fmla="*/ 42 w 42"/>
                  <a:gd name="T9" fmla="*/ 120 h 12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2" h="120">
                    <a:moveTo>
                      <a:pt x="42" y="120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0" name="Group 63"/>
          <p:cNvGrpSpPr>
            <a:grpSpLocks/>
          </p:cNvGrpSpPr>
          <p:nvPr/>
        </p:nvGrpSpPr>
        <p:grpSpPr bwMode="auto">
          <a:xfrm>
            <a:off x="3316288" y="2733675"/>
            <a:ext cx="5076825" cy="1793875"/>
            <a:chOff x="1567" y="2296"/>
            <a:chExt cx="2398" cy="1506"/>
          </a:xfrm>
        </p:grpSpPr>
        <p:sp>
          <p:nvSpPr>
            <p:cNvPr id="6208" name="AutoShape 64"/>
            <p:cNvSpPr>
              <a:spLocks noChangeAspect="1" noChangeArrowheads="1"/>
            </p:cNvSpPr>
            <p:nvPr/>
          </p:nvSpPr>
          <p:spPr bwMode="auto">
            <a:xfrm>
              <a:off x="3719" y="2774"/>
              <a:ext cx="246" cy="240"/>
            </a:xfrm>
            <a:prstGeom prst="star5">
              <a:avLst/>
            </a:prstGeom>
            <a:solidFill>
              <a:srgbClr val="CC0000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523" name="Oval 65"/>
            <p:cNvSpPr>
              <a:spLocks noChangeAspect="1" noChangeArrowheads="1"/>
            </p:cNvSpPr>
            <p:nvPr/>
          </p:nvSpPr>
          <p:spPr bwMode="auto">
            <a:xfrm>
              <a:off x="1815" y="2296"/>
              <a:ext cx="98" cy="9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24" name="WordArt 6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031" y="2296"/>
              <a:ext cx="494" cy="11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600" kern="10" spc="320">
                  <a:ln w="635">
                    <a:solidFill>
                      <a:srgbClr val="CC0000"/>
                    </a:solidFill>
                    <a:round/>
                    <a:headEnd/>
                    <a:tailEnd/>
                  </a:ln>
                  <a:solidFill>
                    <a:srgbClr val="CC0000"/>
                  </a:solidFill>
                  <a:latin typeface="Arial"/>
                  <a:cs typeface="Arial"/>
                </a:rPr>
                <a:t>Ленинград</a:t>
              </a:r>
            </a:p>
          </p:txBody>
        </p:sp>
        <p:sp>
          <p:nvSpPr>
            <p:cNvPr id="15525" name="Oval 67"/>
            <p:cNvSpPr>
              <a:spLocks noChangeAspect="1" noChangeArrowheads="1"/>
            </p:cNvSpPr>
            <p:nvPr/>
          </p:nvSpPr>
          <p:spPr bwMode="auto">
            <a:xfrm>
              <a:off x="1567" y="3619"/>
              <a:ext cx="98" cy="9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26" name="WordArt 68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605" y="3740"/>
              <a:ext cx="277" cy="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600" kern="10" spc="320">
                  <a:ln w="635">
                    <a:solidFill>
                      <a:srgbClr val="CC0000"/>
                    </a:solidFill>
                    <a:round/>
                    <a:headEnd/>
                    <a:tailEnd/>
                  </a:ln>
                  <a:solidFill>
                    <a:srgbClr val="CC0000"/>
                  </a:solidFill>
                  <a:latin typeface="Arial"/>
                  <a:cs typeface="Arial"/>
                </a:rPr>
                <a:t>Киев</a:t>
              </a:r>
            </a:p>
          </p:txBody>
        </p:sp>
      </p:grpSp>
      <p:sp>
        <p:nvSpPr>
          <p:cNvPr id="15371" name="WordArt 69"/>
          <p:cNvSpPr>
            <a:spLocks noChangeAspect="1" noChangeArrowheads="1" noChangeShapeType="1" noTextEdit="1"/>
          </p:cNvSpPr>
          <p:nvPr/>
        </p:nvSpPr>
        <p:spPr bwMode="auto">
          <a:xfrm>
            <a:off x="1960563" y="5151438"/>
            <a:ext cx="650875" cy="109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 spc="320">
                <a:ln w="63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Одесса</a:t>
            </a:r>
          </a:p>
        </p:txBody>
      </p:sp>
      <p:sp>
        <p:nvSpPr>
          <p:cNvPr id="15372" name="WordArt 70"/>
          <p:cNvSpPr>
            <a:spLocks noChangeAspect="1" noChangeArrowheads="1" noChangeShapeType="1" noTextEdit="1"/>
          </p:cNvSpPr>
          <p:nvPr/>
        </p:nvSpPr>
        <p:spPr bwMode="auto">
          <a:xfrm>
            <a:off x="5805488" y="4827588"/>
            <a:ext cx="588962" cy="73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 spc="320">
                <a:ln w="63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Ростов</a:t>
            </a:r>
          </a:p>
        </p:txBody>
      </p:sp>
      <p:sp>
        <p:nvSpPr>
          <p:cNvPr id="15373" name="WordArt 71"/>
          <p:cNvSpPr>
            <a:spLocks noChangeAspect="1" noChangeArrowheads="1" noChangeShapeType="1" noTextEdit="1"/>
          </p:cNvSpPr>
          <p:nvPr/>
        </p:nvSpPr>
        <p:spPr bwMode="auto">
          <a:xfrm>
            <a:off x="3852863" y="5078413"/>
            <a:ext cx="847725" cy="109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 spc="320">
                <a:ln w="63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Севастополь</a:t>
            </a:r>
          </a:p>
        </p:txBody>
      </p:sp>
      <p:grpSp>
        <p:nvGrpSpPr>
          <p:cNvPr id="21" name="Group 73"/>
          <p:cNvGrpSpPr>
            <a:grpSpLocks/>
          </p:cNvGrpSpPr>
          <p:nvPr/>
        </p:nvGrpSpPr>
        <p:grpSpPr bwMode="auto">
          <a:xfrm>
            <a:off x="2895600" y="3449638"/>
            <a:ext cx="1866900" cy="1055687"/>
            <a:chOff x="1368" y="2897"/>
            <a:chExt cx="882" cy="887"/>
          </a:xfrm>
        </p:grpSpPr>
        <p:sp>
          <p:nvSpPr>
            <p:cNvPr id="15514" name="Freeform 74"/>
            <p:cNvSpPr>
              <a:spLocks noChangeAspect="1"/>
            </p:cNvSpPr>
            <p:nvPr/>
          </p:nvSpPr>
          <p:spPr bwMode="auto">
            <a:xfrm>
              <a:off x="1368" y="2897"/>
              <a:ext cx="882" cy="196"/>
            </a:xfrm>
            <a:custGeom>
              <a:avLst/>
              <a:gdLst>
                <a:gd name="T0" fmla="*/ 0 w 1659"/>
                <a:gd name="T1" fmla="*/ 11 h 519"/>
                <a:gd name="T2" fmla="*/ 26 w 1659"/>
                <a:gd name="T3" fmla="*/ 5 h 519"/>
                <a:gd name="T4" fmla="*/ 0 w 1659"/>
                <a:gd name="T5" fmla="*/ 0 h 519"/>
                <a:gd name="T6" fmla="*/ 104 w 1659"/>
                <a:gd name="T7" fmla="*/ 3 h 519"/>
                <a:gd name="T8" fmla="*/ 104 w 1659"/>
                <a:gd name="T9" fmla="*/ 0 h 519"/>
                <a:gd name="T10" fmla="*/ 132 w 1659"/>
                <a:gd name="T11" fmla="*/ 3 h 519"/>
                <a:gd name="T12" fmla="*/ 106 w 1659"/>
                <a:gd name="T13" fmla="*/ 8 h 519"/>
                <a:gd name="T14" fmla="*/ 105 w 1659"/>
                <a:gd name="T15" fmla="*/ 5 h 519"/>
                <a:gd name="T16" fmla="*/ 0 w 1659"/>
                <a:gd name="T17" fmla="*/ 11 h 5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59"/>
                <a:gd name="T28" fmla="*/ 0 h 519"/>
                <a:gd name="T29" fmla="*/ 1659 w 1659"/>
                <a:gd name="T30" fmla="*/ 519 h 5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59" h="519">
                  <a:moveTo>
                    <a:pt x="0" y="519"/>
                  </a:moveTo>
                  <a:lnTo>
                    <a:pt x="330" y="264"/>
                  </a:lnTo>
                  <a:lnTo>
                    <a:pt x="0" y="0"/>
                  </a:lnTo>
                  <a:lnTo>
                    <a:pt x="1305" y="159"/>
                  </a:lnTo>
                  <a:lnTo>
                    <a:pt x="1305" y="9"/>
                  </a:lnTo>
                  <a:lnTo>
                    <a:pt x="1659" y="177"/>
                  </a:lnTo>
                  <a:lnTo>
                    <a:pt x="1323" y="399"/>
                  </a:lnTo>
                  <a:lnTo>
                    <a:pt x="1317" y="264"/>
                  </a:lnTo>
                  <a:lnTo>
                    <a:pt x="0" y="519"/>
                  </a:lnTo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515" name="Group 75"/>
            <p:cNvGrpSpPr>
              <a:grpSpLocks/>
            </p:cNvGrpSpPr>
            <p:nvPr/>
          </p:nvGrpSpPr>
          <p:grpSpPr bwMode="auto">
            <a:xfrm>
              <a:off x="1428" y="3470"/>
              <a:ext cx="161" cy="314"/>
              <a:chOff x="4577" y="5934"/>
              <a:chExt cx="403" cy="785"/>
            </a:xfrm>
          </p:grpSpPr>
          <p:sp>
            <p:nvSpPr>
              <p:cNvPr id="15516" name="Freeform 76"/>
              <p:cNvSpPr>
                <a:spLocks/>
              </p:cNvSpPr>
              <p:nvPr/>
            </p:nvSpPr>
            <p:spPr bwMode="auto">
              <a:xfrm>
                <a:off x="4703" y="5982"/>
                <a:ext cx="277" cy="722"/>
              </a:xfrm>
              <a:custGeom>
                <a:avLst/>
                <a:gdLst>
                  <a:gd name="T0" fmla="*/ 277 w 277"/>
                  <a:gd name="T1" fmla="*/ 0 h 722"/>
                  <a:gd name="T2" fmla="*/ 0 w 277"/>
                  <a:gd name="T3" fmla="*/ 722 h 722"/>
                  <a:gd name="T4" fmla="*/ 0 60000 65536"/>
                  <a:gd name="T5" fmla="*/ 0 60000 65536"/>
                  <a:gd name="T6" fmla="*/ 0 w 277"/>
                  <a:gd name="T7" fmla="*/ 0 h 722"/>
                  <a:gd name="T8" fmla="*/ 277 w 277"/>
                  <a:gd name="T9" fmla="*/ 722 h 72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77" h="722">
                    <a:moveTo>
                      <a:pt x="277" y="0"/>
                    </a:moveTo>
                    <a:cubicBezTo>
                      <a:pt x="231" y="120"/>
                      <a:pt x="58" y="572"/>
                      <a:pt x="0" y="722"/>
                    </a:cubicBezTo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17" name="Freeform 77"/>
              <p:cNvSpPr>
                <a:spLocks/>
              </p:cNvSpPr>
              <p:nvPr/>
            </p:nvSpPr>
            <p:spPr bwMode="auto">
              <a:xfrm>
                <a:off x="4753" y="6119"/>
                <a:ext cx="152" cy="46"/>
              </a:xfrm>
              <a:custGeom>
                <a:avLst/>
                <a:gdLst>
                  <a:gd name="T0" fmla="*/ 152 w 152"/>
                  <a:gd name="T1" fmla="*/ 46 h 46"/>
                  <a:gd name="T2" fmla="*/ 0 w 152"/>
                  <a:gd name="T3" fmla="*/ 0 h 46"/>
                  <a:gd name="T4" fmla="*/ 0 60000 65536"/>
                  <a:gd name="T5" fmla="*/ 0 60000 65536"/>
                  <a:gd name="T6" fmla="*/ 0 w 152"/>
                  <a:gd name="T7" fmla="*/ 0 h 46"/>
                  <a:gd name="T8" fmla="*/ 152 w 152"/>
                  <a:gd name="T9" fmla="*/ 46 h 4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2" h="46">
                    <a:moveTo>
                      <a:pt x="152" y="46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18" name="Freeform 78"/>
              <p:cNvSpPr>
                <a:spLocks/>
              </p:cNvSpPr>
              <p:nvPr/>
            </p:nvSpPr>
            <p:spPr bwMode="auto">
              <a:xfrm>
                <a:off x="4686" y="6294"/>
                <a:ext cx="147" cy="48"/>
              </a:xfrm>
              <a:custGeom>
                <a:avLst/>
                <a:gdLst>
                  <a:gd name="T0" fmla="*/ 147 w 147"/>
                  <a:gd name="T1" fmla="*/ 48 h 48"/>
                  <a:gd name="T2" fmla="*/ 0 w 147"/>
                  <a:gd name="T3" fmla="*/ 0 h 48"/>
                  <a:gd name="T4" fmla="*/ 0 60000 65536"/>
                  <a:gd name="T5" fmla="*/ 0 60000 65536"/>
                  <a:gd name="T6" fmla="*/ 0 w 147"/>
                  <a:gd name="T7" fmla="*/ 0 h 48"/>
                  <a:gd name="T8" fmla="*/ 147 w 147"/>
                  <a:gd name="T9" fmla="*/ 48 h 4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7" h="48">
                    <a:moveTo>
                      <a:pt x="147" y="48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19" name="Freeform 79"/>
              <p:cNvSpPr>
                <a:spLocks/>
              </p:cNvSpPr>
              <p:nvPr/>
            </p:nvSpPr>
            <p:spPr bwMode="auto">
              <a:xfrm rot="-1951931">
                <a:off x="4636" y="6428"/>
                <a:ext cx="105" cy="124"/>
              </a:xfrm>
              <a:custGeom>
                <a:avLst/>
                <a:gdLst>
                  <a:gd name="T0" fmla="*/ 105 w 105"/>
                  <a:gd name="T1" fmla="*/ 124 h 124"/>
                  <a:gd name="T2" fmla="*/ 0 w 105"/>
                  <a:gd name="T3" fmla="*/ 0 h 124"/>
                  <a:gd name="T4" fmla="*/ 0 60000 65536"/>
                  <a:gd name="T5" fmla="*/ 0 60000 65536"/>
                  <a:gd name="T6" fmla="*/ 0 w 105"/>
                  <a:gd name="T7" fmla="*/ 0 h 124"/>
                  <a:gd name="T8" fmla="*/ 105 w 105"/>
                  <a:gd name="T9" fmla="*/ 124 h 1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5" h="124">
                    <a:moveTo>
                      <a:pt x="105" y="124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20" name="Freeform 80"/>
              <p:cNvSpPr>
                <a:spLocks/>
              </p:cNvSpPr>
              <p:nvPr/>
            </p:nvSpPr>
            <p:spPr bwMode="auto">
              <a:xfrm rot="-1951931">
                <a:off x="4577" y="6578"/>
                <a:ext cx="104" cy="141"/>
              </a:xfrm>
              <a:custGeom>
                <a:avLst/>
                <a:gdLst>
                  <a:gd name="T0" fmla="*/ 104 w 104"/>
                  <a:gd name="T1" fmla="*/ 141 h 141"/>
                  <a:gd name="T2" fmla="*/ 0 w 104"/>
                  <a:gd name="T3" fmla="*/ 0 h 141"/>
                  <a:gd name="T4" fmla="*/ 0 60000 65536"/>
                  <a:gd name="T5" fmla="*/ 0 60000 65536"/>
                  <a:gd name="T6" fmla="*/ 0 w 104"/>
                  <a:gd name="T7" fmla="*/ 0 h 141"/>
                  <a:gd name="T8" fmla="*/ 104 w 104"/>
                  <a:gd name="T9" fmla="*/ 141 h 1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4" h="141">
                    <a:moveTo>
                      <a:pt x="104" y="141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21" name="Freeform 81"/>
              <p:cNvSpPr>
                <a:spLocks/>
              </p:cNvSpPr>
              <p:nvPr/>
            </p:nvSpPr>
            <p:spPr bwMode="auto">
              <a:xfrm>
                <a:off x="4809" y="5934"/>
                <a:ext cx="159" cy="54"/>
              </a:xfrm>
              <a:custGeom>
                <a:avLst/>
                <a:gdLst>
                  <a:gd name="T0" fmla="*/ 159 w 159"/>
                  <a:gd name="T1" fmla="*/ 54 h 54"/>
                  <a:gd name="T2" fmla="*/ 0 w 159"/>
                  <a:gd name="T3" fmla="*/ 0 h 54"/>
                  <a:gd name="T4" fmla="*/ 0 60000 65536"/>
                  <a:gd name="T5" fmla="*/ 0 60000 65536"/>
                  <a:gd name="T6" fmla="*/ 0 w 159"/>
                  <a:gd name="T7" fmla="*/ 0 h 54"/>
                  <a:gd name="T8" fmla="*/ 159 w 159"/>
                  <a:gd name="T9" fmla="*/ 54 h 5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9" h="54">
                    <a:moveTo>
                      <a:pt x="159" y="54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3" name="Group 82"/>
          <p:cNvGrpSpPr>
            <a:grpSpLocks/>
          </p:cNvGrpSpPr>
          <p:nvPr/>
        </p:nvGrpSpPr>
        <p:grpSpPr bwMode="auto">
          <a:xfrm>
            <a:off x="1865313" y="3314700"/>
            <a:ext cx="3197225" cy="1931988"/>
            <a:chOff x="881" y="2784"/>
            <a:chExt cx="1511" cy="1623"/>
          </a:xfrm>
        </p:grpSpPr>
        <p:sp>
          <p:nvSpPr>
            <p:cNvPr id="15461" name="Freeform 83"/>
            <p:cNvSpPr>
              <a:spLocks noChangeAspect="1"/>
            </p:cNvSpPr>
            <p:nvPr/>
          </p:nvSpPr>
          <p:spPr bwMode="auto">
            <a:xfrm rot="3906619">
              <a:off x="759" y="3888"/>
              <a:ext cx="342" cy="98"/>
            </a:xfrm>
            <a:custGeom>
              <a:avLst/>
              <a:gdLst>
                <a:gd name="T0" fmla="*/ 0 w 1659"/>
                <a:gd name="T1" fmla="*/ 1 h 519"/>
                <a:gd name="T2" fmla="*/ 1 w 1659"/>
                <a:gd name="T3" fmla="*/ 0 h 519"/>
                <a:gd name="T4" fmla="*/ 0 w 1659"/>
                <a:gd name="T5" fmla="*/ 0 h 519"/>
                <a:gd name="T6" fmla="*/ 2 w 1659"/>
                <a:gd name="T7" fmla="*/ 0 h 519"/>
                <a:gd name="T8" fmla="*/ 2 w 1659"/>
                <a:gd name="T9" fmla="*/ 0 h 519"/>
                <a:gd name="T10" fmla="*/ 3 w 1659"/>
                <a:gd name="T11" fmla="*/ 0 h 519"/>
                <a:gd name="T12" fmla="*/ 2 w 1659"/>
                <a:gd name="T13" fmla="*/ 1 h 519"/>
                <a:gd name="T14" fmla="*/ 2 w 1659"/>
                <a:gd name="T15" fmla="*/ 0 h 519"/>
                <a:gd name="T16" fmla="*/ 0 w 1659"/>
                <a:gd name="T17" fmla="*/ 1 h 5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59"/>
                <a:gd name="T28" fmla="*/ 0 h 519"/>
                <a:gd name="T29" fmla="*/ 1659 w 1659"/>
                <a:gd name="T30" fmla="*/ 519 h 5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59" h="519">
                  <a:moveTo>
                    <a:pt x="0" y="519"/>
                  </a:moveTo>
                  <a:lnTo>
                    <a:pt x="330" y="264"/>
                  </a:lnTo>
                  <a:lnTo>
                    <a:pt x="0" y="0"/>
                  </a:lnTo>
                  <a:lnTo>
                    <a:pt x="1305" y="159"/>
                  </a:lnTo>
                  <a:lnTo>
                    <a:pt x="1305" y="9"/>
                  </a:lnTo>
                  <a:lnTo>
                    <a:pt x="1659" y="177"/>
                  </a:lnTo>
                  <a:lnTo>
                    <a:pt x="1323" y="399"/>
                  </a:lnTo>
                  <a:lnTo>
                    <a:pt x="1317" y="264"/>
                  </a:lnTo>
                  <a:lnTo>
                    <a:pt x="0" y="519"/>
                  </a:lnTo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62" name="Freeform 84"/>
            <p:cNvSpPr>
              <a:spLocks noChangeAspect="1"/>
            </p:cNvSpPr>
            <p:nvPr/>
          </p:nvSpPr>
          <p:spPr bwMode="auto">
            <a:xfrm rot="5400000">
              <a:off x="1347" y="3986"/>
              <a:ext cx="342" cy="98"/>
            </a:xfrm>
            <a:custGeom>
              <a:avLst/>
              <a:gdLst>
                <a:gd name="T0" fmla="*/ 0 w 1659"/>
                <a:gd name="T1" fmla="*/ 1 h 519"/>
                <a:gd name="T2" fmla="*/ 1 w 1659"/>
                <a:gd name="T3" fmla="*/ 0 h 519"/>
                <a:gd name="T4" fmla="*/ 0 w 1659"/>
                <a:gd name="T5" fmla="*/ 0 h 519"/>
                <a:gd name="T6" fmla="*/ 2 w 1659"/>
                <a:gd name="T7" fmla="*/ 0 h 519"/>
                <a:gd name="T8" fmla="*/ 2 w 1659"/>
                <a:gd name="T9" fmla="*/ 0 h 519"/>
                <a:gd name="T10" fmla="*/ 3 w 1659"/>
                <a:gd name="T11" fmla="*/ 0 h 519"/>
                <a:gd name="T12" fmla="*/ 2 w 1659"/>
                <a:gd name="T13" fmla="*/ 1 h 519"/>
                <a:gd name="T14" fmla="*/ 2 w 1659"/>
                <a:gd name="T15" fmla="*/ 0 h 519"/>
                <a:gd name="T16" fmla="*/ 0 w 1659"/>
                <a:gd name="T17" fmla="*/ 1 h 5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59"/>
                <a:gd name="T28" fmla="*/ 0 h 519"/>
                <a:gd name="T29" fmla="*/ 1659 w 1659"/>
                <a:gd name="T30" fmla="*/ 519 h 5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59" h="519">
                  <a:moveTo>
                    <a:pt x="0" y="519"/>
                  </a:moveTo>
                  <a:lnTo>
                    <a:pt x="330" y="264"/>
                  </a:lnTo>
                  <a:lnTo>
                    <a:pt x="0" y="0"/>
                  </a:lnTo>
                  <a:lnTo>
                    <a:pt x="1305" y="159"/>
                  </a:lnTo>
                  <a:lnTo>
                    <a:pt x="1305" y="9"/>
                  </a:lnTo>
                  <a:lnTo>
                    <a:pt x="1659" y="177"/>
                  </a:lnTo>
                  <a:lnTo>
                    <a:pt x="1323" y="399"/>
                  </a:lnTo>
                  <a:lnTo>
                    <a:pt x="1317" y="264"/>
                  </a:lnTo>
                  <a:lnTo>
                    <a:pt x="0" y="519"/>
                  </a:lnTo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63" name="Oval 85"/>
            <p:cNvSpPr>
              <a:spLocks noChangeAspect="1" noChangeArrowheads="1"/>
            </p:cNvSpPr>
            <p:nvPr/>
          </p:nvSpPr>
          <p:spPr bwMode="auto">
            <a:xfrm>
              <a:off x="2294" y="2835"/>
              <a:ext cx="98" cy="9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64" name="WordArt 8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800" y="2805"/>
              <a:ext cx="432" cy="7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600" kern="10" spc="320">
                  <a:ln w="635">
                    <a:solidFill>
                      <a:srgbClr val="CC0000"/>
                    </a:solidFill>
                    <a:round/>
                    <a:headEnd/>
                    <a:tailEnd/>
                  </a:ln>
                  <a:solidFill>
                    <a:srgbClr val="CC0000"/>
                  </a:solidFill>
                  <a:latin typeface="Arial"/>
                  <a:cs typeface="Arial"/>
                </a:rPr>
                <a:t>Смоленск</a:t>
              </a:r>
            </a:p>
          </p:txBody>
        </p:sp>
        <p:grpSp>
          <p:nvGrpSpPr>
            <p:cNvPr id="15465" name="Group 87"/>
            <p:cNvGrpSpPr>
              <a:grpSpLocks noChangeAspect="1"/>
            </p:cNvGrpSpPr>
            <p:nvPr/>
          </p:nvGrpSpPr>
          <p:grpSpPr bwMode="auto">
            <a:xfrm>
              <a:off x="1567" y="4157"/>
              <a:ext cx="196" cy="196"/>
              <a:chOff x="4260" y="14768"/>
              <a:chExt cx="568" cy="568"/>
            </a:xfrm>
          </p:grpSpPr>
          <p:sp>
            <p:nvSpPr>
              <p:cNvPr id="15502" name="Oval 88"/>
              <p:cNvSpPr>
                <a:spLocks noChangeAspect="1" noChangeArrowheads="1"/>
              </p:cNvSpPr>
              <p:nvPr/>
            </p:nvSpPr>
            <p:spPr bwMode="auto">
              <a:xfrm>
                <a:off x="4260" y="14768"/>
                <a:ext cx="568" cy="568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03" name="Line 89"/>
              <p:cNvSpPr>
                <a:spLocks noChangeAspect="1" noChangeShapeType="1"/>
              </p:cNvSpPr>
              <p:nvPr/>
            </p:nvSpPr>
            <p:spPr bwMode="auto">
              <a:xfrm>
                <a:off x="4544" y="14768"/>
                <a:ext cx="0" cy="1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04" name="Line 90"/>
              <p:cNvSpPr>
                <a:spLocks noChangeAspect="1" noChangeShapeType="1"/>
              </p:cNvSpPr>
              <p:nvPr/>
            </p:nvSpPr>
            <p:spPr bwMode="auto">
              <a:xfrm>
                <a:off x="4544" y="15194"/>
                <a:ext cx="0" cy="1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05" name="Freeform 91"/>
              <p:cNvSpPr>
                <a:spLocks noChangeAspect="1"/>
              </p:cNvSpPr>
              <p:nvPr/>
            </p:nvSpPr>
            <p:spPr bwMode="auto">
              <a:xfrm>
                <a:off x="4269" y="14991"/>
                <a:ext cx="135" cy="42"/>
              </a:xfrm>
              <a:custGeom>
                <a:avLst/>
                <a:gdLst>
                  <a:gd name="T0" fmla="*/ 0 w 135"/>
                  <a:gd name="T1" fmla="*/ 0 h 42"/>
                  <a:gd name="T2" fmla="*/ 135 w 135"/>
                  <a:gd name="T3" fmla="*/ 42 h 42"/>
                  <a:gd name="T4" fmla="*/ 0 60000 65536"/>
                  <a:gd name="T5" fmla="*/ 0 60000 65536"/>
                  <a:gd name="T6" fmla="*/ 0 w 135"/>
                  <a:gd name="T7" fmla="*/ 0 h 42"/>
                  <a:gd name="T8" fmla="*/ 135 w 135"/>
                  <a:gd name="T9" fmla="*/ 42 h 4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5" h="42">
                    <a:moveTo>
                      <a:pt x="0" y="0"/>
                    </a:moveTo>
                    <a:lnTo>
                      <a:pt x="135" y="42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06" name="Freeform 92"/>
              <p:cNvSpPr>
                <a:spLocks noChangeAspect="1"/>
              </p:cNvSpPr>
              <p:nvPr/>
            </p:nvSpPr>
            <p:spPr bwMode="auto">
              <a:xfrm>
                <a:off x="4380" y="15192"/>
                <a:ext cx="96" cy="99"/>
              </a:xfrm>
              <a:custGeom>
                <a:avLst/>
                <a:gdLst>
                  <a:gd name="T0" fmla="*/ 0 w 96"/>
                  <a:gd name="T1" fmla="*/ 99 h 99"/>
                  <a:gd name="T2" fmla="*/ 96 w 96"/>
                  <a:gd name="T3" fmla="*/ 0 h 99"/>
                  <a:gd name="T4" fmla="*/ 0 60000 65536"/>
                  <a:gd name="T5" fmla="*/ 0 60000 65536"/>
                  <a:gd name="T6" fmla="*/ 0 w 96"/>
                  <a:gd name="T7" fmla="*/ 0 h 99"/>
                  <a:gd name="T8" fmla="*/ 96 w 96"/>
                  <a:gd name="T9" fmla="*/ 99 h 9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6" h="99">
                    <a:moveTo>
                      <a:pt x="0" y="99"/>
                    </a:moveTo>
                    <a:lnTo>
                      <a:pt x="9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07" name="Freeform 93"/>
              <p:cNvSpPr>
                <a:spLocks noChangeAspect="1"/>
              </p:cNvSpPr>
              <p:nvPr/>
            </p:nvSpPr>
            <p:spPr bwMode="auto">
              <a:xfrm>
                <a:off x="4290" y="15120"/>
                <a:ext cx="96" cy="54"/>
              </a:xfrm>
              <a:custGeom>
                <a:avLst/>
                <a:gdLst>
                  <a:gd name="T0" fmla="*/ 0 w 96"/>
                  <a:gd name="T1" fmla="*/ 54 h 54"/>
                  <a:gd name="T2" fmla="*/ 96 w 96"/>
                  <a:gd name="T3" fmla="*/ 0 h 54"/>
                  <a:gd name="T4" fmla="*/ 0 60000 65536"/>
                  <a:gd name="T5" fmla="*/ 0 60000 65536"/>
                  <a:gd name="T6" fmla="*/ 0 w 96"/>
                  <a:gd name="T7" fmla="*/ 0 h 54"/>
                  <a:gd name="T8" fmla="*/ 96 w 96"/>
                  <a:gd name="T9" fmla="*/ 54 h 5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6" h="54">
                    <a:moveTo>
                      <a:pt x="0" y="54"/>
                    </a:moveTo>
                    <a:lnTo>
                      <a:pt x="9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08" name="Line 94"/>
              <p:cNvSpPr>
                <a:spLocks noChangeAspect="1" noChangeShapeType="1"/>
              </p:cNvSpPr>
              <p:nvPr/>
            </p:nvSpPr>
            <p:spPr bwMode="auto">
              <a:xfrm>
                <a:off x="4402" y="14910"/>
                <a:ext cx="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09" name="Freeform 95"/>
              <p:cNvSpPr>
                <a:spLocks noChangeAspect="1"/>
              </p:cNvSpPr>
              <p:nvPr/>
            </p:nvSpPr>
            <p:spPr bwMode="auto">
              <a:xfrm>
                <a:off x="4344" y="14856"/>
                <a:ext cx="87" cy="87"/>
              </a:xfrm>
              <a:custGeom>
                <a:avLst/>
                <a:gdLst>
                  <a:gd name="T0" fmla="*/ 0 w 87"/>
                  <a:gd name="T1" fmla="*/ 0 h 87"/>
                  <a:gd name="T2" fmla="*/ 87 w 87"/>
                  <a:gd name="T3" fmla="*/ 87 h 87"/>
                  <a:gd name="T4" fmla="*/ 0 60000 65536"/>
                  <a:gd name="T5" fmla="*/ 0 60000 65536"/>
                  <a:gd name="T6" fmla="*/ 0 w 87"/>
                  <a:gd name="T7" fmla="*/ 0 h 87"/>
                  <a:gd name="T8" fmla="*/ 87 w 87"/>
                  <a:gd name="T9" fmla="*/ 87 h 8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7" h="87">
                    <a:moveTo>
                      <a:pt x="0" y="0"/>
                    </a:moveTo>
                    <a:lnTo>
                      <a:pt x="87" y="8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10" name="Freeform 96"/>
              <p:cNvSpPr>
                <a:spLocks noChangeAspect="1"/>
              </p:cNvSpPr>
              <p:nvPr/>
            </p:nvSpPr>
            <p:spPr bwMode="auto">
              <a:xfrm>
                <a:off x="4671" y="14862"/>
                <a:ext cx="78" cy="78"/>
              </a:xfrm>
              <a:custGeom>
                <a:avLst/>
                <a:gdLst>
                  <a:gd name="T0" fmla="*/ 78 w 78"/>
                  <a:gd name="T1" fmla="*/ 0 h 78"/>
                  <a:gd name="T2" fmla="*/ 0 w 78"/>
                  <a:gd name="T3" fmla="*/ 78 h 78"/>
                  <a:gd name="T4" fmla="*/ 0 60000 65536"/>
                  <a:gd name="T5" fmla="*/ 0 60000 65536"/>
                  <a:gd name="T6" fmla="*/ 0 w 78"/>
                  <a:gd name="T7" fmla="*/ 0 h 78"/>
                  <a:gd name="T8" fmla="*/ 78 w 78"/>
                  <a:gd name="T9" fmla="*/ 78 h 7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8" h="78">
                    <a:moveTo>
                      <a:pt x="78" y="0"/>
                    </a:moveTo>
                    <a:lnTo>
                      <a:pt x="0" y="7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11" name="Freeform 97"/>
              <p:cNvSpPr>
                <a:spLocks noChangeAspect="1"/>
              </p:cNvSpPr>
              <p:nvPr/>
            </p:nvSpPr>
            <p:spPr bwMode="auto">
              <a:xfrm>
                <a:off x="4686" y="15006"/>
                <a:ext cx="135" cy="47"/>
              </a:xfrm>
              <a:custGeom>
                <a:avLst/>
                <a:gdLst>
                  <a:gd name="T0" fmla="*/ 135 w 135"/>
                  <a:gd name="T1" fmla="*/ 0 h 47"/>
                  <a:gd name="T2" fmla="*/ 0 w 135"/>
                  <a:gd name="T3" fmla="*/ 47 h 47"/>
                  <a:gd name="T4" fmla="*/ 0 60000 65536"/>
                  <a:gd name="T5" fmla="*/ 0 60000 65536"/>
                  <a:gd name="T6" fmla="*/ 0 w 135"/>
                  <a:gd name="T7" fmla="*/ 0 h 47"/>
                  <a:gd name="T8" fmla="*/ 135 w 135"/>
                  <a:gd name="T9" fmla="*/ 47 h 4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5" h="47">
                    <a:moveTo>
                      <a:pt x="135" y="0"/>
                    </a:moveTo>
                    <a:lnTo>
                      <a:pt x="0" y="4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12" name="Freeform 98"/>
              <p:cNvSpPr>
                <a:spLocks noChangeAspect="1"/>
              </p:cNvSpPr>
              <p:nvPr/>
            </p:nvSpPr>
            <p:spPr bwMode="auto">
              <a:xfrm>
                <a:off x="4692" y="15141"/>
                <a:ext cx="108" cy="36"/>
              </a:xfrm>
              <a:custGeom>
                <a:avLst/>
                <a:gdLst>
                  <a:gd name="T0" fmla="*/ 108 w 108"/>
                  <a:gd name="T1" fmla="*/ 36 h 36"/>
                  <a:gd name="T2" fmla="*/ 0 w 108"/>
                  <a:gd name="T3" fmla="*/ 0 h 36"/>
                  <a:gd name="T4" fmla="*/ 0 60000 65536"/>
                  <a:gd name="T5" fmla="*/ 0 60000 65536"/>
                  <a:gd name="T6" fmla="*/ 0 w 108"/>
                  <a:gd name="T7" fmla="*/ 0 h 36"/>
                  <a:gd name="T8" fmla="*/ 108 w 108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8" h="36">
                    <a:moveTo>
                      <a:pt x="108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13" name="Freeform 99"/>
              <p:cNvSpPr>
                <a:spLocks noChangeAspect="1"/>
              </p:cNvSpPr>
              <p:nvPr/>
            </p:nvSpPr>
            <p:spPr bwMode="auto">
              <a:xfrm>
                <a:off x="4641" y="15186"/>
                <a:ext cx="42" cy="120"/>
              </a:xfrm>
              <a:custGeom>
                <a:avLst/>
                <a:gdLst>
                  <a:gd name="T0" fmla="*/ 42 w 42"/>
                  <a:gd name="T1" fmla="*/ 120 h 120"/>
                  <a:gd name="T2" fmla="*/ 0 w 42"/>
                  <a:gd name="T3" fmla="*/ 0 h 120"/>
                  <a:gd name="T4" fmla="*/ 0 60000 65536"/>
                  <a:gd name="T5" fmla="*/ 0 60000 65536"/>
                  <a:gd name="T6" fmla="*/ 0 w 42"/>
                  <a:gd name="T7" fmla="*/ 0 h 120"/>
                  <a:gd name="T8" fmla="*/ 42 w 42"/>
                  <a:gd name="T9" fmla="*/ 120 h 12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2" h="120">
                    <a:moveTo>
                      <a:pt x="42" y="120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466" name="Group 100"/>
            <p:cNvGrpSpPr>
              <a:grpSpLocks noChangeAspect="1"/>
            </p:cNvGrpSpPr>
            <p:nvPr/>
          </p:nvGrpSpPr>
          <p:grpSpPr bwMode="auto">
            <a:xfrm>
              <a:off x="1615" y="4226"/>
              <a:ext cx="117" cy="181"/>
              <a:chOff x="3311" y="5924"/>
              <a:chExt cx="426" cy="666"/>
            </a:xfrm>
          </p:grpSpPr>
          <p:grpSp>
            <p:nvGrpSpPr>
              <p:cNvPr id="15495" name="Group 101"/>
              <p:cNvGrpSpPr>
                <a:grpSpLocks noChangeAspect="1"/>
              </p:cNvGrpSpPr>
              <p:nvPr/>
            </p:nvGrpSpPr>
            <p:grpSpPr bwMode="auto">
              <a:xfrm>
                <a:off x="3311" y="6022"/>
                <a:ext cx="426" cy="568"/>
                <a:chOff x="7952" y="5396"/>
                <a:chExt cx="426" cy="568"/>
              </a:xfrm>
            </p:grpSpPr>
            <p:sp>
              <p:nvSpPr>
                <p:cNvPr id="15499" name="Oval 102"/>
                <p:cNvSpPr>
                  <a:spLocks noChangeAspect="1" noChangeArrowheads="1"/>
                </p:cNvSpPr>
                <p:nvPr/>
              </p:nvSpPr>
              <p:spPr bwMode="auto">
                <a:xfrm>
                  <a:off x="8094" y="5396"/>
                  <a:ext cx="142" cy="142"/>
                </a:xfrm>
                <a:prstGeom prst="ellipse">
                  <a:avLst/>
                </a:prstGeom>
                <a:solidFill>
                  <a:srgbClr val="FFFFFF"/>
                </a:solidFill>
                <a:ln w="190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500" name="Line 103"/>
                <p:cNvSpPr>
                  <a:spLocks noChangeAspect="1" noChangeShapeType="1"/>
                </p:cNvSpPr>
                <p:nvPr/>
              </p:nvSpPr>
              <p:spPr bwMode="auto">
                <a:xfrm>
                  <a:off x="8165" y="5538"/>
                  <a:ext cx="0" cy="426"/>
                </a:xfrm>
                <a:prstGeom prst="line">
                  <a:avLst/>
                </a:prstGeom>
                <a:noFill/>
                <a:ln w="190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501" name="Freeform 104"/>
                <p:cNvSpPr>
                  <a:spLocks noChangeAspect="1"/>
                </p:cNvSpPr>
                <p:nvPr/>
              </p:nvSpPr>
              <p:spPr bwMode="auto">
                <a:xfrm>
                  <a:off x="7952" y="5822"/>
                  <a:ext cx="426" cy="142"/>
                </a:xfrm>
                <a:custGeom>
                  <a:avLst/>
                  <a:gdLst>
                    <a:gd name="T0" fmla="*/ 0 w 426"/>
                    <a:gd name="T1" fmla="*/ 0 h 142"/>
                    <a:gd name="T2" fmla="*/ 142 w 426"/>
                    <a:gd name="T3" fmla="*/ 142 h 142"/>
                    <a:gd name="T4" fmla="*/ 284 w 426"/>
                    <a:gd name="T5" fmla="*/ 142 h 142"/>
                    <a:gd name="T6" fmla="*/ 426 w 426"/>
                    <a:gd name="T7" fmla="*/ 0 h 14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26"/>
                    <a:gd name="T13" fmla="*/ 0 h 142"/>
                    <a:gd name="T14" fmla="*/ 426 w 426"/>
                    <a:gd name="T15" fmla="*/ 142 h 14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26" h="142">
                      <a:moveTo>
                        <a:pt x="0" y="0"/>
                      </a:moveTo>
                      <a:lnTo>
                        <a:pt x="142" y="142"/>
                      </a:lnTo>
                      <a:lnTo>
                        <a:pt x="284" y="142"/>
                      </a:lnTo>
                      <a:lnTo>
                        <a:pt x="426" y="0"/>
                      </a:lnTo>
                    </a:path>
                  </a:pathLst>
                </a:custGeom>
                <a:noFill/>
                <a:ln w="12700">
                  <a:solidFill>
                    <a:srgbClr val="CC0000"/>
                  </a:solidFill>
                  <a:round/>
                  <a:headEnd type="arrow" w="sm" len="sm"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5496" name="Freeform 105"/>
              <p:cNvSpPr>
                <a:spLocks noChangeAspect="1"/>
              </p:cNvSpPr>
              <p:nvPr/>
            </p:nvSpPr>
            <p:spPr bwMode="auto">
              <a:xfrm>
                <a:off x="3342" y="6098"/>
                <a:ext cx="111" cy="21"/>
              </a:xfrm>
              <a:custGeom>
                <a:avLst/>
                <a:gdLst>
                  <a:gd name="T0" fmla="*/ 111 w 111"/>
                  <a:gd name="T1" fmla="*/ 0 h 21"/>
                  <a:gd name="T2" fmla="*/ 0 w 111"/>
                  <a:gd name="T3" fmla="*/ 21 h 21"/>
                  <a:gd name="T4" fmla="*/ 0 60000 65536"/>
                  <a:gd name="T5" fmla="*/ 0 60000 65536"/>
                  <a:gd name="T6" fmla="*/ 0 w 111"/>
                  <a:gd name="T7" fmla="*/ 0 h 21"/>
                  <a:gd name="T8" fmla="*/ 111 w 111"/>
                  <a:gd name="T9" fmla="*/ 21 h 2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1" h="21">
                    <a:moveTo>
                      <a:pt x="111" y="0"/>
                    </a:moveTo>
                    <a:lnTo>
                      <a:pt x="0" y="21"/>
                    </a:lnTo>
                  </a:path>
                </a:pathLst>
              </a:cu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97" name="Freeform 106"/>
              <p:cNvSpPr>
                <a:spLocks noChangeAspect="1"/>
              </p:cNvSpPr>
              <p:nvPr/>
            </p:nvSpPr>
            <p:spPr bwMode="auto">
              <a:xfrm>
                <a:off x="3600" y="6098"/>
                <a:ext cx="129" cy="24"/>
              </a:xfrm>
              <a:custGeom>
                <a:avLst/>
                <a:gdLst>
                  <a:gd name="T0" fmla="*/ 0 w 129"/>
                  <a:gd name="T1" fmla="*/ 0 h 24"/>
                  <a:gd name="T2" fmla="*/ 129 w 129"/>
                  <a:gd name="T3" fmla="*/ 24 h 24"/>
                  <a:gd name="T4" fmla="*/ 0 60000 65536"/>
                  <a:gd name="T5" fmla="*/ 0 60000 65536"/>
                  <a:gd name="T6" fmla="*/ 0 w 129"/>
                  <a:gd name="T7" fmla="*/ 0 h 24"/>
                  <a:gd name="T8" fmla="*/ 129 w 129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9" h="24">
                    <a:moveTo>
                      <a:pt x="0" y="0"/>
                    </a:moveTo>
                    <a:lnTo>
                      <a:pt x="129" y="24"/>
                    </a:lnTo>
                  </a:path>
                </a:pathLst>
              </a:cu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98" name="Freeform 107"/>
              <p:cNvSpPr>
                <a:spLocks noChangeAspect="1"/>
              </p:cNvSpPr>
              <p:nvPr/>
            </p:nvSpPr>
            <p:spPr bwMode="auto">
              <a:xfrm>
                <a:off x="3519" y="5924"/>
                <a:ext cx="1" cy="99"/>
              </a:xfrm>
              <a:custGeom>
                <a:avLst/>
                <a:gdLst>
                  <a:gd name="T0" fmla="*/ 0 w 1"/>
                  <a:gd name="T1" fmla="*/ 99 h 99"/>
                  <a:gd name="T2" fmla="*/ 0 w 1"/>
                  <a:gd name="T3" fmla="*/ 0 h 99"/>
                  <a:gd name="T4" fmla="*/ 0 60000 65536"/>
                  <a:gd name="T5" fmla="*/ 0 60000 65536"/>
                  <a:gd name="T6" fmla="*/ 0 w 1"/>
                  <a:gd name="T7" fmla="*/ 0 h 99"/>
                  <a:gd name="T8" fmla="*/ 1 w 1"/>
                  <a:gd name="T9" fmla="*/ 99 h 9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99">
                    <a:moveTo>
                      <a:pt x="0" y="9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467" name="Group 108"/>
            <p:cNvGrpSpPr>
              <a:grpSpLocks noChangeAspect="1"/>
            </p:cNvGrpSpPr>
            <p:nvPr/>
          </p:nvGrpSpPr>
          <p:grpSpPr bwMode="auto">
            <a:xfrm>
              <a:off x="1021" y="4073"/>
              <a:ext cx="196" cy="196"/>
              <a:chOff x="4260" y="14768"/>
              <a:chExt cx="568" cy="568"/>
            </a:xfrm>
          </p:grpSpPr>
          <p:sp>
            <p:nvSpPr>
              <p:cNvPr id="15483" name="Oval 109"/>
              <p:cNvSpPr>
                <a:spLocks noChangeAspect="1" noChangeArrowheads="1"/>
              </p:cNvSpPr>
              <p:nvPr/>
            </p:nvSpPr>
            <p:spPr bwMode="auto">
              <a:xfrm>
                <a:off x="4260" y="14768"/>
                <a:ext cx="568" cy="568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84" name="Line 110"/>
              <p:cNvSpPr>
                <a:spLocks noChangeAspect="1" noChangeShapeType="1"/>
              </p:cNvSpPr>
              <p:nvPr/>
            </p:nvSpPr>
            <p:spPr bwMode="auto">
              <a:xfrm>
                <a:off x="4544" y="14768"/>
                <a:ext cx="0" cy="1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85" name="Line 111"/>
              <p:cNvSpPr>
                <a:spLocks noChangeAspect="1" noChangeShapeType="1"/>
              </p:cNvSpPr>
              <p:nvPr/>
            </p:nvSpPr>
            <p:spPr bwMode="auto">
              <a:xfrm>
                <a:off x="4544" y="15194"/>
                <a:ext cx="0" cy="1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86" name="Freeform 112"/>
              <p:cNvSpPr>
                <a:spLocks noChangeAspect="1"/>
              </p:cNvSpPr>
              <p:nvPr/>
            </p:nvSpPr>
            <p:spPr bwMode="auto">
              <a:xfrm>
                <a:off x="4269" y="14991"/>
                <a:ext cx="135" cy="42"/>
              </a:xfrm>
              <a:custGeom>
                <a:avLst/>
                <a:gdLst>
                  <a:gd name="T0" fmla="*/ 0 w 135"/>
                  <a:gd name="T1" fmla="*/ 0 h 42"/>
                  <a:gd name="T2" fmla="*/ 135 w 135"/>
                  <a:gd name="T3" fmla="*/ 42 h 42"/>
                  <a:gd name="T4" fmla="*/ 0 60000 65536"/>
                  <a:gd name="T5" fmla="*/ 0 60000 65536"/>
                  <a:gd name="T6" fmla="*/ 0 w 135"/>
                  <a:gd name="T7" fmla="*/ 0 h 42"/>
                  <a:gd name="T8" fmla="*/ 135 w 135"/>
                  <a:gd name="T9" fmla="*/ 42 h 4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5" h="42">
                    <a:moveTo>
                      <a:pt x="0" y="0"/>
                    </a:moveTo>
                    <a:lnTo>
                      <a:pt x="135" y="42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87" name="Freeform 113"/>
              <p:cNvSpPr>
                <a:spLocks noChangeAspect="1"/>
              </p:cNvSpPr>
              <p:nvPr/>
            </p:nvSpPr>
            <p:spPr bwMode="auto">
              <a:xfrm>
                <a:off x="4380" y="15192"/>
                <a:ext cx="96" cy="99"/>
              </a:xfrm>
              <a:custGeom>
                <a:avLst/>
                <a:gdLst>
                  <a:gd name="T0" fmla="*/ 0 w 96"/>
                  <a:gd name="T1" fmla="*/ 99 h 99"/>
                  <a:gd name="T2" fmla="*/ 96 w 96"/>
                  <a:gd name="T3" fmla="*/ 0 h 99"/>
                  <a:gd name="T4" fmla="*/ 0 60000 65536"/>
                  <a:gd name="T5" fmla="*/ 0 60000 65536"/>
                  <a:gd name="T6" fmla="*/ 0 w 96"/>
                  <a:gd name="T7" fmla="*/ 0 h 99"/>
                  <a:gd name="T8" fmla="*/ 96 w 96"/>
                  <a:gd name="T9" fmla="*/ 99 h 9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6" h="99">
                    <a:moveTo>
                      <a:pt x="0" y="99"/>
                    </a:moveTo>
                    <a:lnTo>
                      <a:pt x="9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88" name="Freeform 114"/>
              <p:cNvSpPr>
                <a:spLocks noChangeAspect="1"/>
              </p:cNvSpPr>
              <p:nvPr/>
            </p:nvSpPr>
            <p:spPr bwMode="auto">
              <a:xfrm>
                <a:off x="4290" y="15120"/>
                <a:ext cx="96" cy="54"/>
              </a:xfrm>
              <a:custGeom>
                <a:avLst/>
                <a:gdLst>
                  <a:gd name="T0" fmla="*/ 0 w 96"/>
                  <a:gd name="T1" fmla="*/ 54 h 54"/>
                  <a:gd name="T2" fmla="*/ 96 w 96"/>
                  <a:gd name="T3" fmla="*/ 0 h 54"/>
                  <a:gd name="T4" fmla="*/ 0 60000 65536"/>
                  <a:gd name="T5" fmla="*/ 0 60000 65536"/>
                  <a:gd name="T6" fmla="*/ 0 w 96"/>
                  <a:gd name="T7" fmla="*/ 0 h 54"/>
                  <a:gd name="T8" fmla="*/ 96 w 96"/>
                  <a:gd name="T9" fmla="*/ 54 h 5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6" h="54">
                    <a:moveTo>
                      <a:pt x="0" y="54"/>
                    </a:moveTo>
                    <a:lnTo>
                      <a:pt x="9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89" name="Line 115"/>
              <p:cNvSpPr>
                <a:spLocks noChangeAspect="1" noChangeShapeType="1"/>
              </p:cNvSpPr>
              <p:nvPr/>
            </p:nvSpPr>
            <p:spPr bwMode="auto">
              <a:xfrm>
                <a:off x="4402" y="14910"/>
                <a:ext cx="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90" name="Freeform 116"/>
              <p:cNvSpPr>
                <a:spLocks noChangeAspect="1"/>
              </p:cNvSpPr>
              <p:nvPr/>
            </p:nvSpPr>
            <p:spPr bwMode="auto">
              <a:xfrm>
                <a:off x="4344" y="14856"/>
                <a:ext cx="87" cy="87"/>
              </a:xfrm>
              <a:custGeom>
                <a:avLst/>
                <a:gdLst>
                  <a:gd name="T0" fmla="*/ 0 w 87"/>
                  <a:gd name="T1" fmla="*/ 0 h 87"/>
                  <a:gd name="T2" fmla="*/ 87 w 87"/>
                  <a:gd name="T3" fmla="*/ 87 h 87"/>
                  <a:gd name="T4" fmla="*/ 0 60000 65536"/>
                  <a:gd name="T5" fmla="*/ 0 60000 65536"/>
                  <a:gd name="T6" fmla="*/ 0 w 87"/>
                  <a:gd name="T7" fmla="*/ 0 h 87"/>
                  <a:gd name="T8" fmla="*/ 87 w 87"/>
                  <a:gd name="T9" fmla="*/ 87 h 8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7" h="87">
                    <a:moveTo>
                      <a:pt x="0" y="0"/>
                    </a:moveTo>
                    <a:lnTo>
                      <a:pt x="87" y="8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91" name="Freeform 117"/>
              <p:cNvSpPr>
                <a:spLocks noChangeAspect="1"/>
              </p:cNvSpPr>
              <p:nvPr/>
            </p:nvSpPr>
            <p:spPr bwMode="auto">
              <a:xfrm>
                <a:off x="4671" y="14862"/>
                <a:ext cx="78" cy="78"/>
              </a:xfrm>
              <a:custGeom>
                <a:avLst/>
                <a:gdLst>
                  <a:gd name="T0" fmla="*/ 78 w 78"/>
                  <a:gd name="T1" fmla="*/ 0 h 78"/>
                  <a:gd name="T2" fmla="*/ 0 w 78"/>
                  <a:gd name="T3" fmla="*/ 78 h 78"/>
                  <a:gd name="T4" fmla="*/ 0 60000 65536"/>
                  <a:gd name="T5" fmla="*/ 0 60000 65536"/>
                  <a:gd name="T6" fmla="*/ 0 w 78"/>
                  <a:gd name="T7" fmla="*/ 0 h 78"/>
                  <a:gd name="T8" fmla="*/ 78 w 78"/>
                  <a:gd name="T9" fmla="*/ 78 h 7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8" h="78">
                    <a:moveTo>
                      <a:pt x="78" y="0"/>
                    </a:moveTo>
                    <a:lnTo>
                      <a:pt x="0" y="7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92" name="Freeform 118"/>
              <p:cNvSpPr>
                <a:spLocks noChangeAspect="1"/>
              </p:cNvSpPr>
              <p:nvPr/>
            </p:nvSpPr>
            <p:spPr bwMode="auto">
              <a:xfrm>
                <a:off x="4686" y="15006"/>
                <a:ext cx="135" cy="47"/>
              </a:xfrm>
              <a:custGeom>
                <a:avLst/>
                <a:gdLst>
                  <a:gd name="T0" fmla="*/ 135 w 135"/>
                  <a:gd name="T1" fmla="*/ 0 h 47"/>
                  <a:gd name="T2" fmla="*/ 0 w 135"/>
                  <a:gd name="T3" fmla="*/ 47 h 47"/>
                  <a:gd name="T4" fmla="*/ 0 60000 65536"/>
                  <a:gd name="T5" fmla="*/ 0 60000 65536"/>
                  <a:gd name="T6" fmla="*/ 0 w 135"/>
                  <a:gd name="T7" fmla="*/ 0 h 47"/>
                  <a:gd name="T8" fmla="*/ 135 w 135"/>
                  <a:gd name="T9" fmla="*/ 47 h 4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5" h="47">
                    <a:moveTo>
                      <a:pt x="135" y="0"/>
                    </a:moveTo>
                    <a:lnTo>
                      <a:pt x="0" y="4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93" name="Freeform 119"/>
              <p:cNvSpPr>
                <a:spLocks noChangeAspect="1"/>
              </p:cNvSpPr>
              <p:nvPr/>
            </p:nvSpPr>
            <p:spPr bwMode="auto">
              <a:xfrm>
                <a:off x="4692" y="15141"/>
                <a:ext cx="108" cy="36"/>
              </a:xfrm>
              <a:custGeom>
                <a:avLst/>
                <a:gdLst>
                  <a:gd name="T0" fmla="*/ 108 w 108"/>
                  <a:gd name="T1" fmla="*/ 36 h 36"/>
                  <a:gd name="T2" fmla="*/ 0 w 108"/>
                  <a:gd name="T3" fmla="*/ 0 h 36"/>
                  <a:gd name="T4" fmla="*/ 0 60000 65536"/>
                  <a:gd name="T5" fmla="*/ 0 60000 65536"/>
                  <a:gd name="T6" fmla="*/ 0 w 108"/>
                  <a:gd name="T7" fmla="*/ 0 h 36"/>
                  <a:gd name="T8" fmla="*/ 108 w 108"/>
                  <a:gd name="T9" fmla="*/ 36 h 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8" h="36">
                    <a:moveTo>
                      <a:pt x="108" y="36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94" name="Freeform 120"/>
              <p:cNvSpPr>
                <a:spLocks noChangeAspect="1"/>
              </p:cNvSpPr>
              <p:nvPr/>
            </p:nvSpPr>
            <p:spPr bwMode="auto">
              <a:xfrm>
                <a:off x="4641" y="15186"/>
                <a:ext cx="42" cy="120"/>
              </a:xfrm>
              <a:custGeom>
                <a:avLst/>
                <a:gdLst>
                  <a:gd name="T0" fmla="*/ 42 w 42"/>
                  <a:gd name="T1" fmla="*/ 120 h 120"/>
                  <a:gd name="T2" fmla="*/ 0 w 42"/>
                  <a:gd name="T3" fmla="*/ 0 h 120"/>
                  <a:gd name="T4" fmla="*/ 0 60000 65536"/>
                  <a:gd name="T5" fmla="*/ 0 60000 65536"/>
                  <a:gd name="T6" fmla="*/ 0 w 42"/>
                  <a:gd name="T7" fmla="*/ 0 h 120"/>
                  <a:gd name="T8" fmla="*/ 42 w 42"/>
                  <a:gd name="T9" fmla="*/ 120 h 12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2" h="120">
                    <a:moveTo>
                      <a:pt x="42" y="120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468" name="Group 121"/>
            <p:cNvGrpSpPr>
              <a:grpSpLocks noChangeAspect="1"/>
            </p:cNvGrpSpPr>
            <p:nvPr/>
          </p:nvGrpSpPr>
          <p:grpSpPr bwMode="auto">
            <a:xfrm>
              <a:off x="1069" y="4142"/>
              <a:ext cx="117" cy="181"/>
              <a:chOff x="3311" y="5924"/>
              <a:chExt cx="426" cy="666"/>
            </a:xfrm>
          </p:grpSpPr>
          <p:grpSp>
            <p:nvGrpSpPr>
              <p:cNvPr id="15476" name="Group 122"/>
              <p:cNvGrpSpPr>
                <a:grpSpLocks noChangeAspect="1"/>
              </p:cNvGrpSpPr>
              <p:nvPr/>
            </p:nvGrpSpPr>
            <p:grpSpPr bwMode="auto">
              <a:xfrm>
                <a:off x="3311" y="6022"/>
                <a:ext cx="426" cy="568"/>
                <a:chOff x="7952" y="5396"/>
                <a:chExt cx="426" cy="568"/>
              </a:xfrm>
            </p:grpSpPr>
            <p:sp>
              <p:nvSpPr>
                <p:cNvPr id="15480" name="Oval 123"/>
                <p:cNvSpPr>
                  <a:spLocks noChangeAspect="1" noChangeArrowheads="1"/>
                </p:cNvSpPr>
                <p:nvPr/>
              </p:nvSpPr>
              <p:spPr bwMode="auto">
                <a:xfrm>
                  <a:off x="8094" y="5396"/>
                  <a:ext cx="142" cy="142"/>
                </a:xfrm>
                <a:prstGeom prst="ellipse">
                  <a:avLst/>
                </a:prstGeom>
                <a:solidFill>
                  <a:srgbClr val="FFFFFF"/>
                </a:solidFill>
                <a:ln w="190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81" name="Line 124"/>
                <p:cNvSpPr>
                  <a:spLocks noChangeAspect="1" noChangeShapeType="1"/>
                </p:cNvSpPr>
                <p:nvPr/>
              </p:nvSpPr>
              <p:spPr bwMode="auto">
                <a:xfrm>
                  <a:off x="8165" y="5538"/>
                  <a:ext cx="0" cy="426"/>
                </a:xfrm>
                <a:prstGeom prst="line">
                  <a:avLst/>
                </a:prstGeom>
                <a:noFill/>
                <a:ln w="190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82" name="Freeform 125"/>
                <p:cNvSpPr>
                  <a:spLocks noChangeAspect="1"/>
                </p:cNvSpPr>
                <p:nvPr/>
              </p:nvSpPr>
              <p:spPr bwMode="auto">
                <a:xfrm>
                  <a:off x="7952" y="5822"/>
                  <a:ext cx="426" cy="142"/>
                </a:xfrm>
                <a:custGeom>
                  <a:avLst/>
                  <a:gdLst>
                    <a:gd name="T0" fmla="*/ 0 w 426"/>
                    <a:gd name="T1" fmla="*/ 0 h 142"/>
                    <a:gd name="T2" fmla="*/ 142 w 426"/>
                    <a:gd name="T3" fmla="*/ 142 h 142"/>
                    <a:gd name="T4" fmla="*/ 284 w 426"/>
                    <a:gd name="T5" fmla="*/ 142 h 142"/>
                    <a:gd name="T6" fmla="*/ 426 w 426"/>
                    <a:gd name="T7" fmla="*/ 0 h 14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26"/>
                    <a:gd name="T13" fmla="*/ 0 h 142"/>
                    <a:gd name="T14" fmla="*/ 426 w 426"/>
                    <a:gd name="T15" fmla="*/ 142 h 14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26" h="142">
                      <a:moveTo>
                        <a:pt x="0" y="0"/>
                      </a:moveTo>
                      <a:lnTo>
                        <a:pt x="142" y="142"/>
                      </a:lnTo>
                      <a:lnTo>
                        <a:pt x="284" y="142"/>
                      </a:lnTo>
                      <a:lnTo>
                        <a:pt x="426" y="0"/>
                      </a:lnTo>
                    </a:path>
                  </a:pathLst>
                </a:custGeom>
                <a:noFill/>
                <a:ln w="12700">
                  <a:solidFill>
                    <a:srgbClr val="CC0000"/>
                  </a:solidFill>
                  <a:round/>
                  <a:headEnd type="arrow" w="sm" len="sm"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5477" name="Freeform 126"/>
              <p:cNvSpPr>
                <a:spLocks noChangeAspect="1"/>
              </p:cNvSpPr>
              <p:nvPr/>
            </p:nvSpPr>
            <p:spPr bwMode="auto">
              <a:xfrm>
                <a:off x="3342" y="6098"/>
                <a:ext cx="111" cy="21"/>
              </a:xfrm>
              <a:custGeom>
                <a:avLst/>
                <a:gdLst>
                  <a:gd name="T0" fmla="*/ 111 w 111"/>
                  <a:gd name="T1" fmla="*/ 0 h 21"/>
                  <a:gd name="T2" fmla="*/ 0 w 111"/>
                  <a:gd name="T3" fmla="*/ 21 h 21"/>
                  <a:gd name="T4" fmla="*/ 0 60000 65536"/>
                  <a:gd name="T5" fmla="*/ 0 60000 65536"/>
                  <a:gd name="T6" fmla="*/ 0 w 111"/>
                  <a:gd name="T7" fmla="*/ 0 h 21"/>
                  <a:gd name="T8" fmla="*/ 111 w 111"/>
                  <a:gd name="T9" fmla="*/ 21 h 2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1" h="21">
                    <a:moveTo>
                      <a:pt x="111" y="0"/>
                    </a:moveTo>
                    <a:lnTo>
                      <a:pt x="0" y="21"/>
                    </a:lnTo>
                  </a:path>
                </a:pathLst>
              </a:cu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78" name="Freeform 127"/>
              <p:cNvSpPr>
                <a:spLocks noChangeAspect="1"/>
              </p:cNvSpPr>
              <p:nvPr/>
            </p:nvSpPr>
            <p:spPr bwMode="auto">
              <a:xfrm>
                <a:off x="3600" y="6098"/>
                <a:ext cx="129" cy="24"/>
              </a:xfrm>
              <a:custGeom>
                <a:avLst/>
                <a:gdLst>
                  <a:gd name="T0" fmla="*/ 0 w 129"/>
                  <a:gd name="T1" fmla="*/ 0 h 24"/>
                  <a:gd name="T2" fmla="*/ 129 w 129"/>
                  <a:gd name="T3" fmla="*/ 24 h 24"/>
                  <a:gd name="T4" fmla="*/ 0 60000 65536"/>
                  <a:gd name="T5" fmla="*/ 0 60000 65536"/>
                  <a:gd name="T6" fmla="*/ 0 w 129"/>
                  <a:gd name="T7" fmla="*/ 0 h 24"/>
                  <a:gd name="T8" fmla="*/ 129 w 129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9" h="24">
                    <a:moveTo>
                      <a:pt x="0" y="0"/>
                    </a:moveTo>
                    <a:lnTo>
                      <a:pt x="129" y="24"/>
                    </a:lnTo>
                  </a:path>
                </a:pathLst>
              </a:cu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79" name="Freeform 128"/>
              <p:cNvSpPr>
                <a:spLocks noChangeAspect="1"/>
              </p:cNvSpPr>
              <p:nvPr/>
            </p:nvSpPr>
            <p:spPr bwMode="auto">
              <a:xfrm>
                <a:off x="3519" y="5924"/>
                <a:ext cx="1" cy="99"/>
              </a:xfrm>
              <a:custGeom>
                <a:avLst/>
                <a:gdLst>
                  <a:gd name="T0" fmla="*/ 0 w 1"/>
                  <a:gd name="T1" fmla="*/ 99 h 99"/>
                  <a:gd name="T2" fmla="*/ 0 w 1"/>
                  <a:gd name="T3" fmla="*/ 0 h 99"/>
                  <a:gd name="T4" fmla="*/ 0 60000 65536"/>
                  <a:gd name="T5" fmla="*/ 0 60000 65536"/>
                  <a:gd name="T6" fmla="*/ 0 w 1"/>
                  <a:gd name="T7" fmla="*/ 0 h 99"/>
                  <a:gd name="T8" fmla="*/ 1 w 1"/>
                  <a:gd name="T9" fmla="*/ 99 h 9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99">
                    <a:moveTo>
                      <a:pt x="0" y="99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469" name="Group 129"/>
            <p:cNvGrpSpPr>
              <a:grpSpLocks/>
            </p:cNvGrpSpPr>
            <p:nvPr/>
          </p:nvGrpSpPr>
          <p:grpSpPr bwMode="auto">
            <a:xfrm rot="-1429002">
              <a:off x="2199" y="2784"/>
              <a:ext cx="161" cy="314"/>
              <a:chOff x="4577" y="5934"/>
              <a:chExt cx="403" cy="785"/>
            </a:xfrm>
          </p:grpSpPr>
          <p:sp>
            <p:nvSpPr>
              <p:cNvPr id="15470" name="Freeform 130"/>
              <p:cNvSpPr>
                <a:spLocks/>
              </p:cNvSpPr>
              <p:nvPr/>
            </p:nvSpPr>
            <p:spPr bwMode="auto">
              <a:xfrm>
                <a:off x="4703" y="5982"/>
                <a:ext cx="277" cy="722"/>
              </a:xfrm>
              <a:custGeom>
                <a:avLst/>
                <a:gdLst>
                  <a:gd name="T0" fmla="*/ 277 w 277"/>
                  <a:gd name="T1" fmla="*/ 0 h 722"/>
                  <a:gd name="T2" fmla="*/ 0 w 277"/>
                  <a:gd name="T3" fmla="*/ 722 h 722"/>
                  <a:gd name="T4" fmla="*/ 0 60000 65536"/>
                  <a:gd name="T5" fmla="*/ 0 60000 65536"/>
                  <a:gd name="T6" fmla="*/ 0 w 277"/>
                  <a:gd name="T7" fmla="*/ 0 h 722"/>
                  <a:gd name="T8" fmla="*/ 277 w 277"/>
                  <a:gd name="T9" fmla="*/ 722 h 72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77" h="722">
                    <a:moveTo>
                      <a:pt x="277" y="0"/>
                    </a:moveTo>
                    <a:cubicBezTo>
                      <a:pt x="231" y="120"/>
                      <a:pt x="58" y="572"/>
                      <a:pt x="0" y="722"/>
                    </a:cubicBezTo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71" name="Freeform 131"/>
              <p:cNvSpPr>
                <a:spLocks/>
              </p:cNvSpPr>
              <p:nvPr/>
            </p:nvSpPr>
            <p:spPr bwMode="auto">
              <a:xfrm>
                <a:off x="4753" y="6119"/>
                <a:ext cx="152" cy="46"/>
              </a:xfrm>
              <a:custGeom>
                <a:avLst/>
                <a:gdLst>
                  <a:gd name="T0" fmla="*/ 152 w 152"/>
                  <a:gd name="T1" fmla="*/ 46 h 46"/>
                  <a:gd name="T2" fmla="*/ 0 w 152"/>
                  <a:gd name="T3" fmla="*/ 0 h 46"/>
                  <a:gd name="T4" fmla="*/ 0 60000 65536"/>
                  <a:gd name="T5" fmla="*/ 0 60000 65536"/>
                  <a:gd name="T6" fmla="*/ 0 w 152"/>
                  <a:gd name="T7" fmla="*/ 0 h 46"/>
                  <a:gd name="T8" fmla="*/ 152 w 152"/>
                  <a:gd name="T9" fmla="*/ 46 h 4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2" h="46">
                    <a:moveTo>
                      <a:pt x="152" y="46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72" name="Freeform 132"/>
              <p:cNvSpPr>
                <a:spLocks/>
              </p:cNvSpPr>
              <p:nvPr/>
            </p:nvSpPr>
            <p:spPr bwMode="auto">
              <a:xfrm>
                <a:off x="4686" y="6294"/>
                <a:ext cx="147" cy="48"/>
              </a:xfrm>
              <a:custGeom>
                <a:avLst/>
                <a:gdLst>
                  <a:gd name="T0" fmla="*/ 147 w 147"/>
                  <a:gd name="T1" fmla="*/ 48 h 48"/>
                  <a:gd name="T2" fmla="*/ 0 w 147"/>
                  <a:gd name="T3" fmla="*/ 0 h 48"/>
                  <a:gd name="T4" fmla="*/ 0 60000 65536"/>
                  <a:gd name="T5" fmla="*/ 0 60000 65536"/>
                  <a:gd name="T6" fmla="*/ 0 w 147"/>
                  <a:gd name="T7" fmla="*/ 0 h 48"/>
                  <a:gd name="T8" fmla="*/ 147 w 147"/>
                  <a:gd name="T9" fmla="*/ 48 h 4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7" h="48">
                    <a:moveTo>
                      <a:pt x="147" y="48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73" name="Freeform 133"/>
              <p:cNvSpPr>
                <a:spLocks/>
              </p:cNvSpPr>
              <p:nvPr/>
            </p:nvSpPr>
            <p:spPr bwMode="auto">
              <a:xfrm rot="-1951931">
                <a:off x="4636" y="6428"/>
                <a:ext cx="105" cy="124"/>
              </a:xfrm>
              <a:custGeom>
                <a:avLst/>
                <a:gdLst>
                  <a:gd name="T0" fmla="*/ 105 w 105"/>
                  <a:gd name="T1" fmla="*/ 124 h 124"/>
                  <a:gd name="T2" fmla="*/ 0 w 105"/>
                  <a:gd name="T3" fmla="*/ 0 h 124"/>
                  <a:gd name="T4" fmla="*/ 0 60000 65536"/>
                  <a:gd name="T5" fmla="*/ 0 60000 65536"/>
                  <a:gd name="T6" fmla="*/ 0 w 105"/>
                  <a:gd name="T7" fmla="*/ 0 h 124"/>
                  <a:gd name="T8" fmla="*/ 105 w 105"/>
                  <a:gd name="T9" fmla="*/ 124 h 1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5" h="124">
                    <a:moveTo>
                      <a:pt x="105" y="124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74" name="Freeform 134"/>
              <p:cNvSpPr>
                <a:spLocks/>
              </p:cNvSpPr>
              <p:nvPr/>
            </p:nvSpPr>
            <p:spPr bwMode="auto">
              <a:xfrm rot="-1951931">
                <a:off x="4577" y="6578"/>
                <a:ext cx="104" cy="141"/>
              </a:xfrm>
              <a:custGeom>
                <a:avLst/>
                <a:gdLst>
                  <a:gd name="T0" fmla="*/ 104 w 104"/>
                  <a:gd name="T1" fmla="*/ 141 h 141"/>
                  <a:gd name="T2" fmla="*/ 0 w 104"/>
                  <a:gd name="T3" fmla="*/ 0 h 141"/>
                  <a:gd name="T4" fmla="*/ 0 60000 65536"/>
                  <a:gd name="T5" fmla="*/ 0 60000 65536"/>
                  <a:gd name="T6" fmla="*/ 0 w 104"/>
                  <a:gd name="T7" fmla="*/ 0 h 141"/>
                  <a:gd name="T8" fmla="*/ 104 w 104"/>
                  <a:gd name="T9" fmla="*/ 141 h 1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4" h="141">
                    <a:moveTo>
                      <a:pt x="104" y="141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75" name="Freeform 135"/>
              <p:cNvSpPr>
                <a:spLocks/>
              </p:cNvSpPr>
              <p:nvPr/>
            </p:nvSpPr>
            <p:spPr bwMode="auto">
              <a:xfrm>
                <a:off x="4809" y="5934"/>
                <a:ext cx="159" cy="54"/>
              </a:xfrm>
              <a:custGeom>
                <a:avLst/>
                <a:gdLst>
                  <a:gd name="T0" fmla="*/ 159 w 159"/>
                  <a:gd name="T1" fmla="*/ 54 h 54"/>
                  <a:gd name="T2" fmla="*/ 0 w 159"/>
                  <a:gd name="T3" fmla="*/ 0 h 54"/>
                  <a:gd name="T4" fmla="*/ 0 60000 65536"/>
                  <a:gd name="T5" fmla="*/ 0 60000 65536"/>
                  <a:gd name="T6" fmla="*/ 0 w 159"/>
                  <a:gd name="T7" fmla="*/ 0 h 54"/>
                  <a:gd name="T8" fmla="*/ 159 w 159"/>
                  <a:gd name="T9" fmla="*/ 54 h 5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9" h="54">
                    <a:moveTo>
                      <a:pt x="159" y="54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31" name="Group 136"/>
          <p:cNvGrpSpPr>
            <a:grpSpLocks/>
          </p:cNvGrpSpPr>
          <p:nvPr/>
        </p:nvGrpSpPr>
        <p:grpSpPr bwMode="auto">
          <a:xfrm>
            <a:off x="3786188" y="3646488"/>
            <a:ext cx="2265362" cy="1463675"/>
            <a:chOff x="1789" y="3062"/>
            <a:chExt cx="1070" cy="1230"/>
          </a:xfrm>
        </p:grpSpPr>
        <p:grpSp>
          <p:nvGrpSpPr>
            <p:cNvPr id="15454" name="Group 137"/>
            <p:cNvGrpSpPr>
              <a:grpSpLocks noChangeAspect="1"/>
            </p:cNvGrpSpPr>
            <p:nvPr/>
          </p:nvGrpSpPr>
          <p:grpSpPr bwMode="auto">
            <a:xfrm>
              <a:off x="1933" y="3062"/>
              <a:ext cx="152" cy="538"/>
              <a:chOff x="2557" y="2312"/>
              <a:chExt cx="223" cy="791"/>
            </a:xfrm>
          </p:grpSpPr>
          <p:sp>
            <p:nvSpPr>
              <p:cNvPr id="15459" name="AutoShape 138"/>
              <p:cNvSpPr>
                <a:spLocks noChangeAspect="1" noChangeArrowheads="1"/>
              </p:cNvSpPr>
              <p:nvPr/>
            </p:nvSpPr>
            <p:spPr bwMode="auto">
              <a:xfrm rot="-6358365">
                <a:off x="2522" y="2347"/>
                <a:ext cx="170" cy="99"/>
              </a:xfrm>
              <a:prstGeom prst="flowChartDecision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60" name="Freeform 139"/>
              <p:cNvSpPr>
                <a:spLocks noChangeAspect="1"/>
              </p:cNvSpPr>
              <p:nvPr/>
            </p:nvSpPr>
            <p:spPr bwMode="auto">
              <a:xfrm rot="5061019">
                <a:off x="2348" y="2671"/>
                <a:ext cx="648" cy="216"/>
              </a:xfrm>
              <a:custGeom>
                <a:avLst/>
                <a:gdLst>
                  <a:gd name="T0" fmla="*/ 0 w 1659"/>
                  <a:gd name="T1" fmla="*/ 15 h 519"/>
                  <a:gd name="T2" fmla="*/ 8 w 1659"/>
                  <a:gd name="T3" fmla="*/ 8 h 519"/>
                  <a:gd name="T4" fmla="*/ 0 w 1659"/>
                  <a:gd name="T5" fmla="*/ 0 h 519"/>
                  <a:gd name="T6" fmla="*/ 30 w 1659"/>
                  <a:gd name="T7" fmla="*/ 5 h 519"/>
                  <a:gd name="T8" fmla="*/ 30 w 1659"/>
                  <a:gd name="T9" fmla="*/ 0 h 519"/>
                  <a:gd name="T10" fmla="*/ 39 w 1659"/>
                  <a:gd name="T11" fmla="*/ 5 h 519"/>
                  <a:gd name="T12" fmla="*/ 31 w 1659"/>
                  <a:gd name="T13" fmla="*/ 12 h 519"/>
                  <a:gd name="T14" fmla="*/ 31 w 1659"/>
                  <a:gd name="T15" fmla="*/ 8 h 519"/>
                  <a:gd name="T16" fmla="*/ 0 w 1659"/>
                  <a:gd name="T17" fmla="*/ 15 h 5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9"/>
                  <a:gd name="T28" fmla="*/ 0 h 519"/>
                  <a:gd name="T29" fmla="*/ 1659 w 1659"/>
                  <a:gd name="T30" fmla="*/ 519 h 5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9" h="519">
                    <a:moveTo>
                      <a:pt x="0" y="519"/>
                    </a:moveTo>
                    <a:lnTo>
                      <a:pt x="330" y="264"/>
                    </a:lnTo>
                    <a:lnTo>
                      <a:pt x="0" y="0"/>
                    </a:lnTo>
                    <a:lnTo>
                      <a:pt x="1305" y="159"/>
                    </a:lnTo>
                    <a:lnTo>
                      <a:pt x="1305" y="9"/>
                    </a:lnTo>
                    <a:lnTo>
                      <a:pt x="1659" y="177"/>
                    </a:lnTo>
                    <a:lnTo>
                      <a:pt x="1323" y="399"/>
                    </a:lnTo>
                    <a:lnTo>
                      <a:pt x="1317" y="264"/>
                    </a:lnTo>
                    <a:lnTo>
                      <a:pt x="0" y="519"/>
                    </a:lnTo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455" name="Freeform 140"/>
            <p:cNvSpPr>
              <a:spLocks noChangeAspect="1"/>
            </p:cNvSpPr>
            <p:nvPr/>
          </p:nvSpPr>
          <p:spPr bwMode="auto">
            <a:xfrm rot="2361194">
              <a:off x="2141" y="3949"/>
              <a:ext cx="343" cy="98"/>
            </a:xfrm>
            <a:custGeom>
              <a:avLst/>
              <a:gdLst>
                <a:gd name="T0" fmla="*/ 0 w 1659"/>
                <a:gd name="T1" fmla="*/ 1 h 519"/>
                <a:gd name="T2" fmla="*/ 1 w 1659"/>
                <a:gd name="T3" fmla="*/ 0 h 519"/>
                <a:gd name="T4" fmla="*/ 0 w 1659"/>
                <a:gd name="T5" fmla="*/ 0 h 519"/>
                <a:gd name="T6" fmla="*/ 2 w 1659"/>
                <a:gd name="T7" fmla="*/ 0 h 519"/>
                <a:gd name="T8" fmla="*/ 2 w 1659"/>
                <a:gd name="T9" fmla="*/ 0 h 519"/>
                <a:gd name="T10" fmla="*/ 3 w 1659"/>
                <a:gd name="T11" fmla="*/ 0 h 519"/>
                <a:gd name="T12" fmla="*/ 2 w 1659"/>
                <a:gd name="T13" fmla="*/ 1 h 519"/>
                <a:gd name="T14" fmla="*/ 2 w 1659"/>
                <a:gd name="T15" fmla="*/ 0 h 519"/>
                <a:gd name="T16" fmla="*/ 0 w 1659"/>
                <a:gd name="T17" fmla="*/ 1 h 5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59"/>
                <a:gd name="T28" fmla="*/ 0 h 519"/>
                <a:gd name="T29" fmla="*/ 1659 w 1659"/>
                <a:gd name="T30" fmla="*/ 519 h 5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59" h="519">
                  <a:moveTo>
                    <a:pt x="0" y="519"/>
                  </a:moveTo>
                  <a:lnTo>
                    <a:pt x="330" y="264"/>
                  </a:lnTo>
                  <a:lnTo>
                    <a:pt x="0" y="0"/>
                  </a:lnTo>
                  <a:lnTo>
                    <a:pt x="1305" y="159"/>
                  </a:lnTo>
                  <a:lnTo>
                    <a:pt x="1305" y="9"/>
                  </a:lnTo>
                  <a:lnTo>
                    <a:pt x="1659" y="177"/>
                  </a:lnTo>
                  <a:lnTo>
                    <a:pt x="1323" y="399"/>
                  </a:lnTo>
                  <a:lnTo>
                    <a:pt x="1317" y="264"/>
                  </a:lnTo>
                  <a:lnTo>
                    <a:pt x="0" y="519"/>
                  </a:lnTo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56" name="Oval 141"/>
            <p:cNvSpPr>
              <a:spLocks noChangeAspect="1" noChangeArrowheads="1"/>
            </p:cNvSpPr>
            <p:nvPr/>
          </p:nvSpPr>
          <p:spPr bwMode="auto">
            <a:xfrm>
              <a:off x="2581" y="3998"/>
              <a:ext cx="98" cy="9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57" name="Oval 142" descr="Широкий диагональный 2"/>
            <p:cNvSpPr>
              <a:spLocks noChangeAspect="1" noChangeArrowheads="1"/>
            </p:cNvSpPr>
            <p:nvPr/>
          </p:nvSpPr>
          <p:spPr bwMode="auto">
            <a:xfrm rot="2519777">
              <a:off x="1789" y="3525"/>
              <a:ext cx="116" cy="201"/>
            </a:xfrm>
            <a:prstGeom prst="ellipse">
              <a:avLst/>
            </a:prstGeom>
            <a:pattFill prst="wdUpDiag">
              <a:fgClr>
                <a:srgbClr val="CC0000"/>
              </a:fgClr>
              <a:bgClr>
                <a:srgbClr val="FFFFFF"/>
              </a:bgClr>
            </a:patt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58" name="Freeform 143"/>
            <p:cNvSpPr>
              <a:spLocks noChangeAspect="1"/>
            </p:cNvSpPr>
            <p:nvPr/>
          </p:nvSpPr>
          <p:spPr bwMode="auto">
            <a:xfrm>
              <a:off x="2513" y="4134"/>
              <a:ext cx="346" cy="158"/>
            </a:xfrm>
            <a:custGeom>
              <a:avLst/>
              <a:gdLst>
                <a:gd name="T0" fmla="*/ 22 w 864"/>
                <a:gd name="T1" fmla="*/ 4 h 396"/>
                <a:gd name="T2" fmla="*/ 20 w 864"/>
                <a:gd name="T3" fmla="*/ 10 h 396"/>
                <a:gd name="T4" fmla="*/ 4 w 864"/>
                <a:gd name="T5" fmla="*/ 3 h 396"/>
                <a:gd name="T6" fmla="*/ 4 w 864"/>
                <a:gd name="T7" fmla="*/ 4 h 396"/>
                <a:gd name="T8" fmla="*/ 0 w 864"/>
                <a:gd name="T9" fmla="*/ 1 h 396"/>
                <a:gd name="T10" fmla="*/ 5 w 864"/>
                <a:gd name="T11" fmla="*/ 0 h 396"/>
                <a:gd name="T12" fmla="*/ 5 w 864"/>
                <a:gd name="T13" fmla="*/ 2 h 396"/>
                <a:gd name="T14" fmla="*/ 22 w 864"/>
                <a:gd name="T15" fmla="*/ 4 h 3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4"/>
                <a:gd name="T25" fmla="*/ 0 h 396"/>
                <a:gd name="T26" fmla="*/ 864 w 864"/>
                <a:gd name="T27" fmla="*/ 396 h 3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4" h="396">
                  <a:moveTo>
                    <a:pt x="864" y="164"/>
                  </a:moveTo>
                  <a:lnTo>
                    <a:pt x="786" y="396"/>
                  </a:lnTo>
                  <a:lnTo>
                    <a:pt x="171" y="110"/>
                  </a:lnTo>
                  <a:lnTo>
                    <a:pt x="148" y="177"/>
                  </a:lnTo>
                  <a:lnTo>
                    <a:pt x="0" y="43"/>
                  </a:lnTo>
                  <a:lnTo>
                    <a:pt x="199" y="0"/>
                  </a:lnTo>
                  <a:lnTo>
                    <a:pt x="181" y="60"/>
                  </a:lnTo>
                  <a:lnTo>
                    <a:pt x="864" y="164"/>
                  </a:lnTo>
                </a:path>
              </a:pathLst>
            </a:custGeom>
            <a:solidFill>
              <a:srgbClr val="CC0000"/>
            </a:solidFill>
            <a:ln w="317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577" name="Group 144"/>
          <p:cNvGrpSpPr>
            <a:grpSpLocks/>
          </p:cNvGrpSpPr>
          <p:nvPr/>
        </p:nvGrpSpPr>
        <p:grpSpPr bwMode="auto">
          <a:xfrm>
            <a:off x="1544638" y="2714625"/>
            <a:ext cx="1022350" cy="1906588"/>
            <a:chOff x="730" y="2280"/>
            <a:chExt cx="483" cy="1601"/>
          </a:xfrm>
        </p:grpSpPr>
        <p:grpSp>
          <p:nvGrpSpPr>
            <p:cNvPr id="15422" name="Group 145"/>
            <p:cNvGrpSpPr>
              <a:grpSpLocks/>
            </p:cNvGrpSpPr>
            <p:nvPr/>
          </p:nvGrpSpPr>
          <p:grpSpPr bwMode="auto">
            <a:xfrm rot="-1792186">
              <a:off x="730" y="2712"/>
              <a:ext cx="161" cy="314"/>
              <a:chOff x="4577" y="5934"/>
              <a:chExt cx="403" cy="785"/>
            </a:xfrm>
          </p:grpSpPr>
          <p:sp>
            <p:nvSpPr>
              <p:cNvPr id="15448" name="Freeform 146"/>
              <p:cNvSpPr>
                <a:spLocks/>
              </p:cNvSpPr>
              <p:nvPr/>
            </p:nvSpPr>
            <p:spPr bwMode="auto">
              <a:xfrm>
                <a:off x="4703" y="5982"/>
                <a:ext cx="277" cy="722"/>
              </a:xfrm>
              <a:custGeom>
                <a:avLst/>
                <a:gdLst>
                  <a:gd name="T0" fmla="*/ 277 w 277"/>
                  <a:gd name="T1" fmla="*/ 0 h 722"/>
                  <a:gd name="T2" fmla="*/ 0 w 277"/>
                  <a:gd name="T3" fmla="*/ 722 h 722"/>
                  <a:gd name="T4" fmla="*/ 0 60000 65536"/>
                  <a:gd name="T5" fmla="*/ 0 60000 65536"/>
                  <a:gd name="T6" fmla="*/ 0 w 277"/>
                  <a:gd name="T7" fmla="*/ 0 h 722"/>
                  <a:gd name="T8" fmla="*/ 277 w 277"/>
                  <a:gd name="T9" fmla="*/ 722 h 72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77" h="722">
                    <a:moveTo>
                      <a:pt x="277" y="0"/>
                    </a:moveTo>
                    <a:cubicBezTo>
                      <a:pt x="231" y="120"/>
                      <a:pt x="58" y="572"/>
                      <a:pt x="0" y="722"/>
                    </a:cubicBezTo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49" name="Freeform 147"/>
              <p:cNvSpPr>
                <a:spLocks/>
              </p:cNvSpPr>
              <p:nvPr/>
            </p:nvSpPr>
            <p:spPr bwMode="auto">
              <a:xfrm>
                <a:off x="4753" y="6119"/>
                <a:ext cx="152" cy="46"/>
              </a:xfrm>
              <a:custGeom>
                <a:avLst/>
                <a:gdLst>
                  <a:gd name="T0" fmla="*/ 152 w 152"/>
                  <a:gd name="T1" fmla="*/ 46 h 46"/>
                  <a:gd name="T2" fmla="*/ 0 w 152"/>
                  <a:gd name="T3" fmla="*/ 0 h 46"/>
                  <a:gd name="T4" fmla="*/ 0 60000 65536"/>
                  <a:gd name="T5" fmla="*/ 0 60000 65536"/>
                  <a:gd name="T6" fmla="*/ 0 w 152"/>
                  <a:gd name="T7" fmla="*/ 0 h 46"/>
                  <a:gd name="T8" fmla="*/ 152 w 152"/>
                  <a:gd name="T9" fmla="*/ 46 h 4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2" h="46">
                    <a:moveTo>
                      <a:pt x="152" y="46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50" name="Freeform 148"/>
              <p:cNvSpPr>
                <a:spLocks/>
              </p:cNvSpPr>
              <p:nvPr/>
            </p:nvSpPr>
            <p:spPr bwMode="auto">
              <a:xfrm>
                <a:off x="4686" y="6294"/>
                <a:ext cx="147" cy="48"/>
              </a:xfrm>
              <a:custGeom>
                <a:avLst/>
                <a:gdLst>
                  <a:gd name="T0" fmla="*/ 147 w 147"/>
                  <a:gd name="T1" fmla="*/ 48 h 48"/>
                  <a:gd name="T2" fmla="*/ 0 w 147"/>
                  <a:gd name="T3" fmla="*/ 0 h 48"/>
                  <a:gd name="T4" fmla="*/ 0 60000 65536"/>
                  <a:gd name="T5" fmla="*/ 0 60000 65536"/>
                  <a:gd name="T6" fmla="*/ 0 w 147"/>
                  <a:gd name="T7" fmla="*/ 0 h 48"/>
                  <a:gd name="T8" fmla="*/ 147 w 147"/>
                  <a:gd name="T9" fmla="*/ 48 h 4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7" h="48">
                    <a:moveTo>
                      <a:pt x="147" y="48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51" name="Freeform 149"/>
              <p:cNvSpPr>
                <a:spLocks/>
              </p:cNvSpPr>
              <p:nvPr/>
            </p:nvSpPr>
            <p:spPr bwMode="auto">
              <a:xfrm rot="-1951931">
                <a:off x="4636" y="6428"/>
                <a:ext cx="105" cy="124"/>
              </a:xfrm>
              <a:custGeom>
                <a:avLst/>
                <a:gdLst>
                  <a:gd name="T0" fmla="*/ 105 w 105"/>
                  <a:gd name="T1" fmla="*/ 124 h 124"/>
                  <a:gd name="T2" fmla="*/ 0 w 105"/>
                  <a:gd name="T3" fmla="*/ 0 h 124"/>
                  <a:gd name="T4" fmla="*/ 0 60000 65536"/>
                  <a:gd name="T5" fmla="*/ 0 60000 65536"/>
                  <a:gd name="T6" fmla="*/ 0 w 105"/>
                  <a:gd name="T7" fmla="*/ 0 h 124"/>
                  <a:gd name="T8" fmla="*/ 105 w 105"/>
                  <a:gd name="T9" fmla="*/ 124 h 1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5" h="124">
                    <a:moveTo>
                      <a:pt x="105" y="124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52" name="Freeform 150"/>
              <p:cNvSpPr>
                <a:spLocks/>
              </p:cNvSpPr>
              <p:nvPr/>
            </p:nvSpPr>
            <p:spPr bwMode="auto">
              <a:xfrm rot="-1951931">
                <a:off x="4577" y="6578"/>
                <a:ext cx="104" cy="141"/>
              </a:xfrm>
              <a:custGeom>
                <a:avLst/>
                <a:gdLst>
                  <a:gd name="T0" fmla="*/ 104 w 104"/>
                  <a:gd name="T1" fmla="*/ 141 h 141"/>
                  <a:gd name="T2" fmla="*/ 0 w 104"/>
                  <a:gd name="T3" fmla="*/ 0 h 141"/>
                  <a:gd name="T4" fmla="*/ 0 60000 65536"/>
                  <a:gd name="T5" fmla="*/ 0 60000 65536"/>
                  <a:gd name="T6" fmla="*/ 0 w 104"/>
                  <a:gd name="T7" fmla="*/ 0 h 141"/>
                  <a:gd name="T8" fmla="*/ 104 w 104"/>
                  <a:gd name="T9" fmla="*/ 141 h 1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4" h="141">
                    <a:moveTo>
                      <a:pt x="104" y="141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53" name="Freeform 151"/>
              <p:cNvSpPr>
                <a:spLocks/>
              </p:cNvSpPr>
              <p:nvPr/>
            </p:nvSpPr>
            <p:spPr bwMode="auto">
              <a:xfrm>
                <a:off x="4809" y="5934"/>
                <a:ext cx="159" cy="54"/>
              </a:xfrm>
              <a:custGeom>
                <a:avLst/>
                <a:gdLst>
                  <a:gd name="T0" fmla="*/ 159 w 159"/>
                  <a:gd name="T1" fmla="*/ 54 h 54"/>
                  <a:gd name="T2" fmla="*/ 0 w 159"/>
                  <a:gd name="T3" fmla="*/ 0 h 54"/>
                  <a:gd name="T4" fmla="*/ 0 60000 65536"/>
                  <a:gd name="T5" fmla="*/ 0 60000 65536"/>
                  <a:gd name="T6" fmla="*/ 0 w 159"/>
                  <a:gd name="T7" fmla="*/ 0 h 54"/>
                  <a:gd name="T8" fmla="*/ 159 w 159"/>
                  <a:gd name="T9" fmla="*/ 54 h 5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9" h="54">
                    <a:moveTo>
                      <a:pt x="159" y="54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423" name="Group 152"/>
            <p:cNvGrpSpPr>
              <a:grpSpLocks/>
            </p:cNvGrpSpPr>
            <p:nvPr/>
          </p:nvGrpSpPr>
          <p:grpSpPr bwMode="auto">
            <a:xfrm>
              <a:off x="829" y="2280"/>
              <a:ext cx="384" cy="1601"/>
              <a:chOff x="829" y="2280"/>
              <a:chExt cx="384" cy="1601"/>
            </a:xfrm>
          </p:grpSpPr>
          <p:sp>
            <p:nvSpPr>
              <p:cNvPr id="15424" name="Oval 153" descr="Широкий диагональный 2"/>
              <p:cNvSpPr>
                <a:spLocks noChangeAspect="1" noChangeArrowheads="1"/>
              </p:cNvSpPr>
              <p:nvPr/>
            </p:nvSpPr>
            <p:spPr bwMode="auto">
              <a:xfrm rot="2056734">
                <a:off x="927" y="2604"/>
                <a:ext cx="147" cy="293"/>
              </a:xfrm>
              <a:prstGeom prst="ellipse">
                <a:avLst/>
              </a:prstGeom>
              <a:pattFill prst="wdUpDiag">
                <a:fgClr>
                  <a:srgbClr val="CC0000"/>
                </a:fgClr>
                <a:bgClr>
                  <a:srgbClr val="FFFFFF"/>
                </a:bgClr>
              </a:pattFill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5425" name="Group 154"/>
              <p:cNvGrpSpPr>
                <a:grpSpLocks noChangeAspect="1"/>
              </p:cNvGrpSpPr>
              <p:nvPr/>
            </p:nvGrpSpPr>
            <p:grpSpPr bwMode="auto">
              <a:xfrm>
                <a:off x="829" y="3044"/>
                <a:ext cx="142" cy="138"/>
                <a:chOff x="3328" y="1562"/>
                <a:chExt cx="522" cy="510"/>
              </a:xfrm>
            </p:grpSpPr>
            <p:sp>
              <p:nvSpPr>
                <p:cNvPr id="15441" name="Oval 155"/>
                <p:cNvSpPr>
                  <a:spLocks noChangeAspect="1" noChangeArrowheads="1"/>
                </p:cNvSpPr>
                <p:nvPr/>
              </p:nvSpPr>
              <p:spPr bwMode="auto">
                <a:xfrm>
                  <a:off x="3454" y="1689"/>
                  <a:ext cx="259" cy="258"/>
                </a:xfrm>
                <a:prstGeom prst="ellipse">
                  <a:avLst/>
                </a:prstGeom>
                <a:solidFill>
                  <a:srgbClr val="FFFFFF"/>
                </a:solidFill>
                <a:ln w="190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5442" name="Group 156"/>
                <p:cNvGrpSpPr>
                  <a:grpSpLocks noChangeAspect="1"/>
                </p:cNvGrpSpPr>
                <p:nvPr/>
              </p:nvGrpSpPr>
              <p:grpSpPr bwMode="auto">
                <a:xfrm>
                  <a:off x="3328" y="1562"/>
                  <a:ext cx="522" cy="510"/>
                  <a:chOff x="7969" y="936"/>
                  <a:chExt cx="580" cy="569"/>
                </a:xfrm>
              </p:grpSpPr>
              <p:sp>
                <p:nvSpPr>
                  <p:cNvPr id="15443" name="Line 15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8250" y="936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CC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444" name="Group 15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7969" y="1220"/>
                    <a:ext cx="580" cy="0"/>
                    <a:chOff x="7969" y="1207"/>
                    <a:chExt cx="580" cy="0"/>
                  </a:xfrm>
                </p:grpSpPr>
                <p:sp>
                  <p:nvSpPr>
                    <p:cNvPr id="15446" name="Line 15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6200000" flipV="1">
                      <a:off x="8041" y="1135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5447" name="Line 16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16200000" flipV="1">
                      <a:off x="8477" y="1135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5445" name="Line 16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8250" y="1361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CC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426" name="Group 162"/>
              <p:cNvGrpSpPr>
                <a:grpSpLocks/>
              </p:cNvGrpSpPr>
              <p:nvPr/>
            </p:nvGrpSpPr>
            <p:grpSpPr bwMode="auto">
              <a:xfrm rot="-1792186">
                <a:off x="997" y="3422"/>
                <a:ext cx="162" cy="314"/>
                <a:chOff x="4577" y="5934"/>
                <a:chExt cx="403" cy="785"/>
              </a:xfrm>
            </p:grpSpPr>
            <p:sp>
              <p:nvSpPr>
                <p:cNvPr id="15435" name="Freeform 163"/>
                <p:cNvSpPr>
                  <a:spLocks/>
                </p:cNvSpPr>
                <p:nvPr/>
              </p:nvSpPr>
              <p:spPr bwMode="auto">
                <a:xfrm>
                  <a:off x="4703" y="5982"/>
                  <a:ext cx="277" cy="722"/>
                </a:xfrm>
                <a:custGeom>
                  <a:avLst/>
                  <a:gdLst>
                    <a:gd name="T0" fmla="*/ 277 w 277"/>
                    <a:gd name="T1" fmla="*/ 0 h 722"/>
                    <a:gd name="T2" fmla="*/ 0 w 277"/>
                    <a:gd name="T3" fmla="*/ 722 h 722"/>
                    <a:gd name="T4" fmla="*/ 0 60000 65536"/>
                    <a:gd name="T5" fmla="*/ 0 60000 65536"/>
                    <a:gd name="T6" fmla="*/ 0 w 277"/>
                    <a:gd name="T7" fmla="*/ 0 h 722"/>
                    <a:gd name="T8" fmla="*/ 277 w 277"/>
                    <a:gd name="T9" fmla="*/ 722 h 72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77" h="722">
                      <a:moveTo>
                        <a:pt x="277" y="0"/>
                      </a:moveTo>
                      <a:cubicBezTo>
                        <a:pt x="231" y="120"/>
                        <a:pt x="58" y="572"/>
                        <a:pt x="0" y="722"/>
                      </a:cubicBezTo>
                    </a:path>
                  </a:pathLst>
                </a:custGeom>
                <a:noFill/>
                <a:ln w="190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36" name="Freeform 164"/>
                <p:cNvSpPr>
                  <a:spLocks/>
                </p:cNvSpPr>
                <p:nvPr/>
              </p:nvSpPr>
              <p:spPr bwMode="auto">
                <a:xfrm>
                  <a:off x="4753" y="6119"/>
                  <a:ext cx="152" cy="46"/>
                </a:xfrm>
                <a:custGeom>
                  <a:avLst/>
                  <a:gdLst>
                    <a:gd name="T0" fmla="*/ 152 w 152"/>
                    <a:gd name="T1" fmla="*/ 46 h 46"/>
                    <a:gd name="T2" fmla="*/ 0 w 152"/>
                    <a:gd name="T3" fmla="*/ 0 h 46"/>
                    <a:gd name="T4" fmla="*/ 0 60000 65536"/>
                    <a:gd name="T5" fmla="*/ 0 60000 65536"/>
                    <a:gd name="T6" fmla="*/ 0 w 152"/>
                    <a:gd name="T7" fmla="*/ 0 h 46"/>
                    <a:gd name="T8" fmla="*/ 152 w 152"/>
                    <a:gd name="T9" fmla="*/ 46 h 4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52" h="46">
                      <a:moveTo>
                        <a:pt x="152" y="46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CC0000"/>
                  </a:solidFill>
                  <a:round/>
                  <a:headEnd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37" name="Freeform 165"/>
                <p:cNvSpPr>
                  <a:spLocks/>
                </p:cNvSpPr>
                <p:nvPr/>
              </p:nvSpPr>
              <p:spPr bwMode="auto">
                <a:xfrm>
                  <a:off x="4686" y="6294"/>
                  <a:ext cx="147" cy="48"/>
                </a:xfrm>
                <a:custGeom>
                  <a:avLst/>
                  <a:gdLst>
                    <a:gd name="T0" fmla="*/ 147 w 147"/>
                    <a:gd name="T1" fmla="*/ 48 h 48"/>
                    <a:gd name="T2" fmla="*/ 0 w 147"/>
                    <a:gd name="T3" fmla="*/ 0 h 48"/>
                    <a:gd name="T4" fmla="*/ 0 60000 65536"/>
                    <a:gd name="T5" fmla="*/ 0 60000 65536"/>
                    <a:gd name="T6" fmla="*/ 0 w 147"/>
                    <a:gd name="T7" fmla="*/ 0 h 48"/>
                    <a:gd name="T8" fmla="*/ 147 w 147"/>
                    <a:gd name="T9" fmla="*/ 48 h 4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47" h="48">
                      <a:moveTo>
                        <a:pt x="147" y="48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CC0000"/>
                  </a:solidFill>
                  <a:round/>
                  <a:headEnd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38" name="Freeform 166"/>
                <p:cNvSpPr>
                  <a:spLocks/>
                </p:cNvSpPr>
                <p:nvPr/>
              </p:nvSpPr>
              <p:spPr bwMode="auto">
                <a:xfrm rot="-1951931">
                  <a:off x="4636" y="6428"/>
                  <a:ext cx="105" cy="124"/>
                </a:xfrm>
                <a:custGeom>
                  <a:avLst/>
                  <a:gdLst>
                    <a:gd name="T0" fmla="*/ 105 w 105"/>
                    <a:gd name="T1" fmla="*/ 124 h 124"/>
                    <a:gd name="T2" fmla="*/ 0 w 105"/>
                    <a:gd name="T3" fmla="*/ 0 h 124"/>
                    <a:gd name="T4" fmla="*/ 0 60000 65536"/>
                    <a:gd name="T5" fmla="*/ 0 60000 65536"/>
                    <a:gd name="T6" fmla="*/ 0 w 105"/>
                    <a:gd name="T7" fmla="*/ 0 h 124"/>
                    <a:gd name="T8" fmla="*/ 105 w 105"/>
                    <a:gd name="T9" fmla="*/ 124 h 12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5" h="124">
                      <a:moveTo>
                        <a:pt x="105" y="12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CC0000"/>
                  </a:solidFill>
                  <a:round/>
                  <a:headEnd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39" name="Freeform 167"/>
                <p:cNvSpPr>
                  <a:spLocks/>
                </p:cNvSpPr>
                <p:nvPr/>
              </p:nvSpPr>
              <p:spPr bwMode="auto">
                <a:xfrm rot="-1951931">
                  <a:off x="4577" y="6578"/>
                  <a:ext cx="104" cy="141"/>
                </a:xfrm>
                <a:custGeom>
                  <a:avLst/>
                  <a:gdLst>
                    <a:gd name="T0" fmla="*/ 104 w 104"/>
                    <a:gd name="T1" fmla="*/ 141 h 141"/>
                    <a:gd name="T2" fmla="*/ 0 w 104"/>
                    <a:gd name="T3" fmla="*/ 0 h 141"/>
                    <a:gd name="T4" fmla="*/ 0 60000 65536"/>
                    <a:gd name="T5" fmla="*/ 0 60000 65536"/>
                    <a:gd name="T6" fmla="*/ 0 w 104"/>
                    <a:gd name="T7" fmla="*/ 0 h 141"/>
                    <a:gd name="T8" fmla="*/ 104 w 104"/>
                    <a:gd name="T9" fmla="*/ 141 h 14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4" h="141">
                      <a:moveTo>
                        <a:pt x="104" y="141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CC0000"/>
                  </a:solidFill>
                  <a:round/>
                  <a:headEnd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40" name="Freeform 168"/>
                <p:cNvSpPr>
                  <a:spLocks/>
                </p:cNvSpPr>
                <p:nvPr/>
              </p:nvSpPr>
              <p:spPr bwMode="auto">
                <a:xfrm>
                  <a:off x="4809" y="5934"/>
                  <a:ext cx="159" cy="54"/>
                </a:xfrm>
                <a:custGeom>
                  <a:avLst/>
                  <a:gdLst>
                    <a:gd name="T0" fmla="*/ 159 w 159"/>
                    <a:gd name="T1" fmla="*/ 54 h 54"/>
                    <a:gd name="T2" fmla="*/ 0 w 159"/>
                    <a:gd name="T3" fmla="*/ 0 h 54"/>
                    <a:gd name="T4" fmla="*/ 0 60000 65536"/>
                    <a:gd name="T5" fmla="*/ 0 60000 65536"/>
                    <a:gd name="T6" fmla="*/ 0 w 159"/>
                    <a:gd name="T7" fmla="*/ 0 h 54"/>
                    <a:gd name="T8" fmla="*/ 159 w 159"/>
                    <a:gd name="T9" fmla="*/ 54 h 5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59" h="54">
                      <a:moveTo>
                        <a:pt x="159" y="5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CC0000"/>
                  </a:solidFill>
                  <a:round/>
                  <a:headEnd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5427" name="Group 169"/>
              <p:cNvGrpSpPr>
                <a:grpSpLocks/>
              </p:cNvGrpSpPr>
              <p:nvPr/>
            </p:nvGrpSpPr>
            <p:grpSpPr bwMode="auto">
              <a:xfrm rot="-1792186">
                <a:off x="946" y="2280"/>
                <a:ext cx="161" cy="314"/>
                <a:chOff x="4577" y="5934"/>
                <a:chExt cx="403" cy="785"/>
              </a:xfrm>
            </p:grpSpPr>
            <p:sp>
              <p:nvSpPr>
                <p:cNvPr id="15429" name="Freeform 170"/>
                <p:cNvSpPr>
                  <a:spLocks/>
                </p:cNvSpPr>
                <p:nvPr/>
              </p:nvSpPr>
              <p:spPr bwMode="auto">
                <a:xfrm>
                  <a:off x="4703" y="5982"/>
                  <a:ext cx="277" cy="722"/>
                </a:xfrm>
                <a:custGeom>
                  <a:avLst/>
                  <a:gdLst>
                    <a:gd name="T0" fmla="*/ 277 w 277"/>
                    <a:gd name="T1" fmla="*/ 0 h 722"/>
                    <a:gd name="T2" fmla="*/ 0 w 277"/>
                    <a:gd name="T3" fmla="*/ 722 h 722"/>
                    <a:gd name="T4" fmla="*/ 0 60000 65536"/>
                    <a:gd name="T5" fmla="*/ 0 60000 65536"/>
                    <a:gd name="T6" fmla="*/ 0 w 277"/>
                    <a:gd name="T7" fmla="*/ 0 h 722"/>
                    <a:gd name="T8" fmla="*/ 277 w 277"/>
                    <a:gd name="T9" fmla="*/ 722 h 72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77" h="722">
                      <a:moveTo>
                        <a:pt x="277" y="0"/>
                      </a:moveTo>
                      <a:cubicBezTo>
                        <a:pt x="231" y="120"/>
                        <a:pt x="58" y="572"/>
                        <a:pt x="0" y="722"/>
                      </a:cubicBezTo>
                    </a:path>
                  </a:pathLst>
                </a:custGeom>
                <a:solidFill>
                  <a:srgbClr val="CC0000"/>
                </a:solidFill>
                <a:ln w="190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30" name="Freeform 171"/>
                <p:cNvSpPr>
                  <a:spLocks/>
                </p:cNvSpPr>
                <p:nvPr/>
              </p:nvSpPr>
              <p:spPr bwMode="auto">
                <a:xfrm>
                  <a:off x="4753" y="6119"/>
                  <a:ext cx="152" cy="46"/>
                </a:xfrm>
                <a:custGeom>
                  <a:avLst/>
                  <a:gdLst>
                    <a:gd name="T0" fmla="*/ 152 w 152"/>
                    <a:gd name="T1" fmla="*/ 46 h 46"/>
                    <a:gd name="T2" fmla="*/ 0 w 152"/>
                    <a:gd name="T3" fmla="*/ 0 h 46"/>
                    <a:gd name="T4" fmla="*/ 0 60000 65536"/>
                    <a:gd name="T5" fmla="*/ 0 60000 65536"/>
                    <a:gd name="T6" fmla="*/ 0 w 152"/>
                    <a:gd name="T7" fmla="*/ 0 h 46"/>
                    <a:gd name="T8" fmla="*/ 152 w 152"/>
                    <a:gd name="T9" fmla="*/ 46 h 4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52" h="46">
                      <a:moveTo>
                        <a:pt x="152" y="46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CC0000"/>
                </a:solidFill>
                <a:ln w="12700">
                  <a:solidFill>
                    <a:srgbClr val="CC0000"/>
                  </a:solidFill>
                  <a:round/>
                  <a:headEnd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31" name="Freeform 172"/>
                <p:cNvSpPr>
                  <a:spLocks/>
                </p:cNvSpPr>
                <p:nvPr/>
              </p:nvSpPr>
              <p:spPr bwMode="auto">
                <a:xfrm>
                  <a:off x="4686" y="6294"/>
                  <a:ext cx="147" cy="48"/>
                </a:xfrm>
                <a:custGeom>
                  <a:avLst/>
                  <a:gdLst>
                    <a:gd name="T0" fmla="*/ 147 w 147"/>
                    <a:gd name="T1" fmla="*/ 48 h 48"/>
                    <a:gd name="T2" fmla="*/ 0 w 147"/>
                    <a:gd name="T3" fmla="*/ 0 h 48"/>
                    <a:gd name="T4" fmla="*/ 0 60000 65536"/>
                    <a:gd name="T5" fmla="*/ 0 60000 65536"/>
                    <a:gd name="T6" fmla="*/ 0 w 147"/>
                    <a:gd name="T7" fmla="*/ 0 h 48"/>
                    <a:gd name="T8" fmla="*/ 147 w 147"/>
                    <a:gd name="T9" fmla="*/ 48 h 4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47" h="48">
                      <a:moveTo>
                        <a:pt x="147" y="48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CC0000"/>
                </a:solidFill>
                <a:ln w="12700">
                  <a:solidFill>
                    <a:srgbClr val="CC0000"/>
                  </a:solidFill>
                  <a:round/>
                  <a:headEnd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32" name="Freeform 173"/>
                <p:cNvSpPr>
                  <a:spLocks/>
                </p:cNvSpPr>
                <p:nvPr/>
              </p:nvSpPr>
              <p:spPr bwMode="auto">
                <a:xfrm rot="-1951931">
                  <a:off x="4636" y="6428"/>
                  <a:ext cx="105" cy="124"/>
                </a:xfrm>
                <a:custGeom>
                  <a:avLst/>
                  <a:gdLst>
                    <a:gd name="T0" fmla="*/ 105 w 105"/>
                    <a:gd name="T1" fmla="*/ 124 h 124"/>
                    <a:gd name="T2" fmla="*/ 0 w 105"/>
                    <a:gd name="T3" fmla="*/ 0 h 124"/>
                    <a:gd name="T4" fmla="*/ 0 60000 65536"/>
                    <a:gd name="T5" fmla="*/ 0 60000 65536"/>
                    <a:gd name="T6" fmla="*/ 0 w 105"/>
                    <a:gd name="T7" fmla="*/ 0 h 124"/>
                    <a:gd name="T8" fmla="*/ 105 w 105"/>
                    <a:gd name="T9" fmla="*/ 124 h 12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5" h="124">
                      <a:moveTo>
                        <a:pt x="105" y="124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CC0000"/>
                </a:solidFill>
                <a:ln w="12700">
                  <a:solidFill>
                    <a:srgbClr val="CC0000"/>
                  </a:solidFill>
                  <a:round/>
                  <a:headEnd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33" name="Freeform 174"/>
                <p:cNvSpPr>
                  <a:spLocks/>
                </p:cNvSpPr>
                <p:nvPr/>
              </p:nvSpPr>
              <p:spPr bwMode="auto">
                <a:xfrm rot="-1951931">
                  <a:off x="4577" y="6578"/>
                  <a:ext cx="104" cy="141"/>
                </a:xfrm>
                <a:custGeom>
                  <a:avLst/>
                  <a:gdLst>
                    <a:gd name="T0" fmla="*/ 104 w 104"/>
                    <a:gd name="T1" fmla="*/ 141 h 141"/>
                    <a:gd name="T2" fmla="*/ 0 w 104"/>
                    <a:gd name="T3" fmla="*/ 0 h 141"/>
                    <a:gd name="T4" fmla="*/ 0 60000 65536"/>
                    <a:gd name="T5" fmla="*/ 0 60000 65536"/>
                    <a:gd name="T6" fmla="*/ 0 w 104"/>
                    <a:gd name="T7" fmla="*/ 0 h 141"/>
                    <a:gd name="T8" fmla="*/ 104 w 104"/>
                    <a:gd name="T9" fmla="*/ 141 h 14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4" h="141">
                      <a:moveTo>
                        <a:pt x="104" y="141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CC0000"/>
                </a:solidFill>
                <a:ln w="12700">
                  <a:solidFill>
                    <a:srgbClr val="CC0000"/>
                  </a:solidFill>
                  <a:round/>
                  <a:headEnd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34" name="Freeform 175"/>
                <p:cNvSpPr>
                  <a:spLocks/>
                </p:cNvSpPr>
                <p:nvPr/>
              </p:nvSpPr>
              <p:spPr bwMode="auto">
                <a:xfrm>
                  <a:off x="4809" y="5934"/>
                  <a:ext cx="159" cy="54"/>
                </a:xfrm>
                <a:custGeom>
                  <a:avLst/>
                  <a:gdLst>
                    <a:gd name="T0" fmla="*/ 159 w 159"/>
                    <a:gd name="T1" fmla="*/ 54 h 54"/>
                    <a:gd name="T2" fmla="*/ 0 w 159"/>
                    <a:gd name="T3" fmla="*/ 0 h 54"/>
                    <a:gd name="T4" fmla="*/ 0 60000 65536"/>
                    <a:gd name="T5" fmla="*/ 0 60000 65536"/>
                    <a:gd name="T6" fmla="*/ 0 w 159"/>
                    <a:gd name="T7" fmla="*/ 0 h 54"/>
                    <a:gd name="T8" fmla="*/ 159 w 159"/>
                    <a:gd name="T9" fmla="*/ 54 h 5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59" h="54">
                      <a:moveTo>
                        <a:pt x="159" y="54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CC0000"/>
                </a:solidFill>
                <a:ln w="12700">
                  <a:solidFill>
                    <a:srgbClr val="CC0000"/>
                  </a:solidFill>
                  <a:round/>
                  <a:headEnd/>
                  <a:tailEnd type="arrow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5428" name="Freeform 176"/>
              <p:cNvSpPr>
                <a:spLocks noChangeAspect="1"/>
              </p:cNvSpPr>
              <p:nvPr/>
            </p:nvSpPr>
            <p:spPr bwMode="auto">
              <a:xfrm rot="949152">
                <a:off x="997" y="3782"/>
                <a:ext cx="216" cy="99"/>
              </a:xfrm>
              <a:custGeom>
                <a:avLst/>
                <a:gdLst>
                  <a:gd name="T0" fmla="*/ 4 w 864"/>
                  <a:gd name="T1" fmla="*/ 1 h 396"/>
                  <a:gd name="T2" fmla="*/ 3 w 864"/>
                  <a:gd name="T3" fmla="*/ 2 h 396"/>
                  <a:gd name="T4" fmla="*/ 1 w 864"/>
                  <a:gd name="T5" fmla="*/ 1 h 396"/>
                  <a:gd name="T6" fmla="*/ 1 w 864"/>
                  <a:gd name="T7" fmla="*/ 1 h 396"/>
                  <a:gd name="T8" fmla="*/ 0 w 864"/>
                  <a:gd name="T9" fmla="*/ 0 h 396"/>
                  <a:gd name="T10" fmla="*/ 1 w 864"/>
                  <a:gd name="T11" fmla="*/ 0 h 396"/>
                  <a:gd name="T12" fmla="*/ 1 w 864"/>
                  <a:gd name="T13" fmla="*/ 0 h 396"/>
                  <a:gd name="T14" fmla="*/ 4 w 864"/>
                  <a:gd name="T15" fmla="*/ 1 h 39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4"/>
                  <a:gd name="T25" fmla="*/ 0 h 396"/>
                  <a:gd name="T26" fmla="*/ 864 w 864"/>
                  <a:gd name="T27" fmla="*/ 396 h 39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4" h="396">
                    <a:moveTo>
                      <a:pt x="864" y="164"/>
                    </a:moveTo>
                    <a:lnTo>
                      <a:pt x="786" y="396"/>
                    </a:lnTo>
                    <a:lnTo>
                      <a:pt x="171" y="110"/>
                    </a:lnTo>
                    <a:lnTo>
                      <a:pt x="148" y="177"/>
                    </a:lnTo>
                    <a:lnTo>
                      <a:pt x="0" y="43"/>
                    </a:lnTo>
                    <a:lnTo>
                      <a:pt x="199" y="0"/>
                    </a:lnTo>
                    <a:lnTo>
                      <a:pt x="181" y="60"/>
                    </a:lnTo>
                    <a:lnTo>
                      <a:pt x="864" y="164"/>
                    </a:lnTo>
                  </a:path>
                </a:pathLst>
              </a:custGeom>
              <a:solidFill>
                <a:srgbClr val="CC0000"/>
              </a:solidFill>
              <a:ln w="31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6601" name="Group 177"/>
          <p:cNvGrpSpPr>
            <a:grpSpLocks/>
          </p:cNvGrpSpPr>
          <p:nvPr/>
        </p:nvGrpSpPr>
        <p:grpSpPr bwMode="auto">
          <a:xfrm>
            <a:off x="6269038" y="3228975"/>
            <a:ext cx="1457325" cy="1143000"/>
            <a:chOff x="2962" y="2712"/>
            <a:chExt cx="688" cy="960"/>
          </a:xfrm>
        </p:grpSpPr>
        <p:grpSp>
          <p:nvGrpSpPr>
            <p:cNvPr id="15411" name="Group 178"/>
            <p:cNvGrpSpPr>
              <a:grpSpLocks noChangeAspect="1"/>
            </p:cNvGrpSpPr>
            <p:nvPr/>
          </p:nvGrpSpPr>
          <p:grpSpPr bwMode="auto">
            <a:xfrm>
              <a:off x="3117" y="3525"/>
              <a:ext cx="533" cy="147"/>
              <a:chOff x="4332" y="2750"/>
              <a:chExt cx="784" cy="216"/>
            </a:xfrm>
          </p:grpSpPr>
          <p:sp>
            <p:nvSpPr>
              <p:cNvPr id="15420" name="AutoShape 179"/>
              <p:cNvSpPr>
                <a:spLocks noChangeAspect="1" noChangeArrowheads="1"/>
              </p:cNvSpPr>
              <p:nvPr/>
            </p:nvSpPr>
            <p:spPr bwMode="auto">
              <a:xfrm rot="9701396">
                <a:off x="4332" y="2840"/>
                <a:ext cx="170" cy="99"/>
              </a:xfrm>
              <a:prstGeom prst="flowChartDecision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21" name="Freeform 180"/>
              <p:cNvSpPr>
                <a:spLocks noChangeAspect="1"/>
              </p:cNvSpPr>
              <p:nvPr/>
            </p:nvSpPr>
            <p:spPr bwMode="auto">
              <a:xfrm rot="-466247">
                <a:off x="4468" y="2750"/>
                <a:ext cx="648" cy="216"/>
              </a:xfrm>
              <a:custGeom>
                <a:avLst/>
                <a:gdLst>
                  <a:gd name="T0" fmla="*/ 0 w 1659"/>
                  <a:gd name="T1" fmla="*/ 15 h 519"/>
                  <a:gd name="T2" fmla="*/ 8 w 1659"/>
                  <a:gd name="T3" fmla="*/ 8 h 519"/>
                  <a:gd name="T4" fmla="*/ 0 w 1659"/>
                  <a:gd name="T5" fmla="*/ 0 h 519"/>
                  <a:gd name="T6" fmla="*/ 30 w 1659"/>
                  <a:gd name="T7" fmla="*/ 5 h 519"/>
                  <a:gd name="T8" fmla="*/ 30 w 1659"/>
                  <a:gd name="T9" fmla="*/ 0 h 519"/>
                  <a:gd name="T10" fmla="*/ 39 w 1659"/>
                  <a:gd name="T11" fmla="*/ 5 h 519"/>
                  <a:gd name="T12" fmla="*/ 31 w 1659"/>
                  <a:gd name="T13" fmla="*/ 12 h 519"/>
                  <a:gd name="T14" fmla="*/ 31 w 1659"/>
                  <a:gd name="T15" fmla="*/ 8 h 519"/>
                  <a:gd name="T16" fmla="*/ 0 w 1659"/>
                  <a:gd name="T17" fmla="*/ 15 h 5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9"/>
                  <a:gd name="T28" fmla="*/ 0 h 519"/>
                  <a:gd name="T29" fmla="*/ 1659 w 1659"/>
                  <a:gd name="T30" fmla="*/ 519 h 5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9" h="519">
                    <a:moveTo>
                      <a:pt x="0" y="519"/>
                    </a:moveTo>
                    <a:lnTo>
                      <a:pt x="330" y="264"/>
                    </a:lnTo>
                    <a:lnTo>
                      <a:pt x="0" y="0"/>
                    </a:lnTo>
                    <a:lnTo>
                      <a:pt x="1305" y="159"/>
                    </a:lnTo>
                    <a:lnTo>
                      <a:pt x="1305" y="9"/>
                    </a:lnTo>
                    <a:lnTo>
                      <a:pt x="1659" y="177"/>
                    </a:lnTo>
                    <a:lnTo>
                      <a:pt x="1323" y="399"/>
                    </a:lnTo>
                    <a:lnTo>
                      <a:pt x="1317" y="264"/>
                    </a:lnTo>
                    <a:lnTo>
                      <a:pt x="0" y="519"/>
                    </a:lnTo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412" name="Freeform 181"/>
            <p:cNvSpPr>
              <a:spLocks noChangeAspect="1"/>
            </p:cNvSpPr>
            <p:nvPr/>
          </p:nvSpPr>
          <p:spPr bwMode="auto">
            <a:xfrm>
              <a:off x="3126" y="2990"/>
              <a:ext cx="90" cy="152"/>
            </a:xfrm>
            <a:custGeom>
              <a:avLst/>
              <a:gdLst>
                <a:gd name="T0" fmla="*/ 0 w 662"/>
                <a:gd name="T1" fmla="*/ 0 h 1018"/>
                <a:gd name="T2" fmla="*/ 0 w 662"/>
                <a:gd name="T3" fmla="*/ 0 h 1018"/>
                <a:gd name="T4" fmla="*/ 0 w 662"/>
                <a:gd name="T5" fmla="*/ 0 h 1018"/>
                <a:gd name="T6" fmla="*/ 0 w 662"/>
                <a:gd name="T7" fmla="*/ 0 h 1018"/>
                <a:gd name="T8" fmla="*/ 0 w 662"/>
                <a:gd name="T9" fmla="*/ 0 h 1018"/>
                <a:gd name="T10" fmla="*/ 0 w 662"/>
                <a:gd name="T11" fmla="*/ 0 h 1018"/>
                <a:gd name="T12" fmla="*/ 0 w 662"/>
                <a:gd name="T13" fmla="*/ 0 h 1018"/>
                <a:gd name="T14" fmla="*/ 0 w 662"/>
                <a:gd name="T15" fmla="*/ 0 h 1018"/>
                <a:gd name="T16" fmla="*/ 0 w 662"/>
                <a:gd name="T17" fmla="*/ 0 h 10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62"/>
                <a:gd name="T28" fmla="*/ 0 h 1018"/>
                <a:gd name="T29" fmla="*/ 662 w 662"/>
                <a:gd name="T30" fmla="*/ 1018 h 10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62" h="1018">
                  <a:moveTo>
                    <a:pt x="189" y="24"/>
                  </a:moveTo>
                  <a:cubicBezTo>
                    <a:pt x="142" y="0"/>
                    <a:pt x="213" y="71"/>
                    <a:pt x="189" y="166"/>
                  </a:cubicBezTo>
                  <a:cubicBezTo>
                    <a:pt x="165" y="261"/>
                    <a:pt x="71" y="474"/>
                    <a:pt x="47" y="592"/>
                  </a:cubicBezTo>
                  <a:cubicBezTo>
                    <a:pt x="23" y="710"/>
                    <a:pt x="0" y="805"/>
                    <a:pt x="47" y="876"/>
                  </a:cubicBezTo>
                  <a:cubicBezTo>
                    <a:pt x="94" y="947"/>
                    <a:pt x="236" y="1018"/>
                    <a:pt x="331" y="1018"/>
                  </a:cubicBezTo>
                  <a:cubicBezTo>
                    <a:pt x="426" y="1018"/>
                    <a:pt x="568" y="947"/>
                    <a:pt x="615" y="876"/>
                  </a:cubicBezTo>
                  <a:cubicBezTo>
                    <a:pt x="662" y="805"/>
                    <a:pt x="639" y="687"/>
                    <a:pt x="615" y="592"/>
                  </a:cubicBezTo>
                  <a:cubicBezTo>
                    <a:pt x="591" y="497"/>
                    <a:pt x="544" y="403"/>
                    <a:pt x="473" y="308"/>
                  </a:cubicBezTo>
                  <a:cubicBezTo>
                    <a:pt x="402" y="213"/>
                    <a:pt x="236" y="48"/>
                    <a:pt x="189" y="24"/>
                  </a:cubicBezTo>
                  <a:close/>
                </a:path>
              </a:pathLst>
            </a:custGeom>
            <a:solidFill>
              <a:srgbClr val="808080"/>
            </a:solidFill>
            <a:ln w="635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413" name="Group 182"/>
            <p:cNvGrpSpPr>
              <a:grpSpLocks/>
            </p:cNvGrpSpPr>
            <p:nvPr/>
          </p:nvGrpSpPr>
          <p:grpSpPr bwMode="auto">
            <a:xfrm rot="-3469727">
              <a:off x="2943" y="2731"/>
              <a:ext cx="272" cy="233"/>
              <a:chOff x="4260" y="10934"/>
              <a:chExt cx="1136" cy="975"/>
            </a:xfrm>
          </p:grpSpPr>
          <p:sp>
            <p:nvSpPr>
              <p:cNvPr id="15414" name="Freeform 183"/>
              <p:cNvSpPr>
                <a:spLocks/>
              </p:cNvSpPr>
              <p:nvPr/>
            </p:nvSpPr>
            <p:spPr bwMode="auto">
              <a:xfrm>
                <a:off x="4260" y="10934"/>
                <a:ext cx="994" cy="852"/>
              </a:xfrm>
              <a:custGeom>
                <a:avLst/>
                <a:gdLst>
                  <a:gd name="T0" fmla="*/ 0 w 994"/>
                  <a:gd name="T1" fmla="*/ 852 h 852"/>
                  <a:gd name="T2" fmla="*/ 142 w 994"/>
                  <a:gd name="T3" fmla="*/ 568 h 852"/>
                  <a:gd name="T4" fmla="*/ 426 w 994"/>
                  <a:gd name="T5" fmla="*/ 568 h 852"/>
                  <a:gd name="T6" fmla="*/ 568 w 994"/>
                  <a:gd name="T7" fmla="*/ 284 h 852"/>
                  <a:gd name="T8" fmla="*/ 852 w 994"/>
                  <a:gd name="T9" fmla="*/ 284 h 852"/>
                  <a:gd name="T10" fmla="*/ 994 w 994"/>
                  <a:gd name="T11" fmla="*/ 0 h 8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94"/>
                  <a:gd name="T19" fmla="*/ 0 h 852"/>
                  <a:gd name="T20" fmla="*/ 994 w 994"/>
                  <a:gd name="T21" fmla="*/ 852 h 8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94" h="852">
                    <a:moveTo>
                      <a:pt x="0" y="852"/>
                    </a:moveTo>
                    <a:lnTo>
                      <a:pt x="142" y="568"/>
                    </a:lnTo>
                    <a:lnTo>
                      <a:pt x="426" y="568"/>
                    </a:lnTo>
                    <a:lnTo>
                      <a:pt x="568" y="284"/>
                    </a:lnTo>
                    <a:lnTo>
                      <a:pt x="852" y="284"/>
                    </a:lnTo>
                    <a:lnTo>
                      <a:pt x="994" y="0"/>
                    </a:lnTo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5" name="Freeform 184"/>
              <p:cNvSpPr>
                <a:spLocks/>
              </p:cNvSpPr>
              <p:nvPr/>
            </p:nvSpPr>
            <p:spPr bwMode="auto">
              <a:xfrm>
                <a:off x="4402" y="11057"/>
                <a:ext cx="994" cy="852"/>
              </a:xfrm>
              <a:custGeom>
                <a:avLst/>
                <a:gdLst>
                  <a:gd name="T0" fmla="*/ 0 w 994"/>
                  <a:gd name="T1" fmla="*/ 852 h 852"/>
                  <a:gd name="T2" fmla="*/ 142 w 994"/>
                  <a:gd name="T3" fmla="*/ 568 h 852"/>
                  <a:gd name="T4" fmla="*/ 426 w 994"/>
                  <a:gd name="T5" fmla="*/ 568 h 852"/>
                  <a:gd name="T6" fmla="*/ 568 w 994"/>
                  <a:gd name="T7" fmla="*/ 284 h 852"/>
                  <a:gd name="T8" fmla="*/ 852 w 994"/>
                  <a:gd name="T9" fmla="*/ 284 h 852"/>
                  <a:gd name="T10" fmla="*/ 994 w 994"/>
                  <a:gd name="T11" fmla="*/ 0 h 8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94"/>
                  <a:gd name="T19" fmla="*/ 0 h 852"/>
                  <a:gd name="T20" fmla="*/ 994 w 994"/>
                  <a:gd name="T21" fmla="*/ 852 h 8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94" h="852">
                    <a:moveTo>
                      <a:pt x="0" y="852"/>
                    </a:moveTo>
                    <a:lnTo>
                      <a:pt x="142" y="568"/>
                    </a:lnTo>
                    <a:lnTo>
                      <a:pt x="426" y="568"/>
                    </a:lnTo>
                    <a:lnTo>
                      <a:pt x="568" y="284"/>
                    </a:lnTo>
                    <a:lnTo>
                      <a:pt x="852" y="284"/>
                    </a:lnTo>
                    <a:lnTo>
                      <a:pt x="994" y="0"/>
                    </a:lnTo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6" name="Line 185"/>
              <p:cNvSpPr>
                <a:spLocks noChangeShapeType="1"/>
              </p:cNvSpPr>
              <p:nvPr/>
            </p:nvSpPr>
            <p:spPr bwMode="auto">
              <a:xfrm flipH="1" flipV="1">
                <a:off x="4260" y="11360"/>
                <a:ext cx="142" cy="142"/>
              </a:xfrm>
              <a:prstGeom prst="line">
                <a:avLst/>
              </a:pr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7" name="Line 186"/>
              <p:cNvSpPr>
                <a:spLocks noChangeShapeType="1"/>
              </p:cNvSpPr>
              <p:nvPr/>
            </p:nvSpPr>
            <p:spPr bwMode="auto">
              <a:xfrm flipH="1" flipV="1">
                <a:off x="4686" y="11076"/>
                <a:ext cx="142" cy="142"/>
              </a:xfrm>
              <a:prstGeom prst="line">
                <a:avLst/>
              </a:pr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8" name="Line 187"/>
              <p:cNvSpPr>
                <a:spLocks noChangeShapeType="1"/>
              </p:cNvSpPr>
              <p:nvPr/>
            </p:nvSpPr>
            <p:spPr bwMode="auto">
              <a:xfrm flipH="1" flipV="1">
                <a:off x="4544" y="11360"/>
                <a:ext cx="142" cy="142"/>
              </a:xfrm>
              <a:prstGeom prst="line">
                <a:avLst/>
              </a:pr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9" name="Line 188"/>
              <p:cNvSpPr>
                <a:spLocks noChangeShapeType="1"/>
              </p:cNvSpPr>
              <p:nvPr/>
            </p:nvSpPr>
            <p:spPr bwMode="auto">
              <a:xfrm flipH="1" flipV="1">
                <a:off x="4970" y="11076"/>
                <a:ext cx="142" cy="142"/>
              </a:xfrm>
              <a:prstGeom prst="line">
                <a:avLst/>
              </a:pr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6604" name="Group 189"/>
          <p:cNvGrpSpPr>
            <a:grpSpLocks/>
          </p:cNvGrpSpPr>
          <p:nvPr/>
        </p:nvGrpSpPr>
        <p:grpSpPr bwMode="auto">
          <a:xfrm>
            <a:off x="6878638" y="2543175"/>
            <a:ext cx="1631950" cy="1800225"/>
            <a:chOff x="3250" y="2136"/>
            <a:chExt cx="771" cy="1512"/>
          </a:xfrm>
        </p:grpSpPr>
        <p:grpSp>
          <p:nvGrpSpPr>
            <p:cNvPr id="15384" name="Group 190"/>
            <p:cNvGrpSpPr>
              <a:grpSpLocks/>
            </p:cNvGrpSpPr>
            <p:nvPr/>
          </p:nvGrpSpPr>
          <p:grpSpPr bwMode="auto">
            <a:xfrm>
              <a:off x="3568" y="2762"/>
              <a:ext cx="127" cy="381"/>
              <a:chOff x="10057" y="4500"/>
              <a:chExt cx="317" cy="951"/>
            </a:xfrm>
          </p:grpSpPr>
          <p:sp>
            <p:nvSpPr>
              <p:cNvPr id="15405" name="Freeform 191"/>
              <p:cNvSpPr>
                <a:spLocks noChangeAspect="1"/>
              </p:cNvSpPr>
              <p:nvPr/>
            </p:nvSpPr>
            <p:spPr bwMode="auto">
              <a:xfrm>
                <a:off x="10305" y="4500"/>
                <a:ext cx="69" cy="951"/>
              </a:xfrm>
              <a:custGeom>
                <a:avLst/>
                <a:gdLst>
                  <a:gd name="T0" fmla="*/ 0 w 69"/>
                  <a:gd name="T1" fmla="*/ 0 h 951"/>
                  <a:gd name="T2" fmla="*/ 69 w 69"/>
                  <a:gd name="T3" fmla="*/ 951 h 951"/>
                  <a:gd name="T4" fmla="*/ 0 60000 65536"/>
                  <a:gd name="T5" fmla="*/ 0 60000 65536"/>
                  <a:gd name="T6" fmla="*/ 0 w 69"/>
                  <a:gd name="T7" fmla="*/ 0 h 951"/>
                  <a:gd name="T8" fmla="*/ 69 w 69"/>
                  <a:gd name="T9" fmla="*/ 951 h 95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9" h="951">
                    <a:moveTo>
                      <a:pt x="0" y="0"/>
                    </a:moveTo>
                    <a:cubicBezTo>
                      <a:pt x="11" y="159"/>
                      <a:pt x="55" y="753"/>
                      <a:pt x="69" y="951"/>
                    </a:cubicBezTo>
                  </a:path>
                </a:pathLst>
              </a:cu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6" name="Freeform 192"/>
              <p:cNvSpPr>
                <a:spLocks noChangeAspect="1"/>
              </p:cNvSpPr>
              <p:nvPr/>
            </p:nvSpPr>
            <p:spPr bwMode="auto">
              <a:xfrm>
                <a:off x="10093" y="4755"/>
                <a:ext cx="221" cy="32"/>
              </a:xfrm>
              <a:custGeom>
                <a:avLst/>
                <a:gdLst>
                  <a:gd name="T0" fmla="*/ 221 w 221"/>
                  <a:gd name="T1" fmla="*/ 0 h 32"/>
                  <a:gd name="T2" fmla="*/ 0 w 221"/>
                  <a:gd name="T3" fmla="*/ 32 h 32"/>
                  <a:gd name="T4" fmla="*/ 0 60000 65536"/>
                  <a:gd name="T5" fmla="*/ 0 60000 65536"/>
                  <a:gd name="T6" fmla="*/ 0 w 221"/>
                  <a:gd name="T7" fmla="*/ 0 h 32"/>
                  <a:gd name="T8" fmla="*/ 221 w 221"/>
                  <a:gd name="T9" fmla="*/ 32 h 3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21" h="32">
                    <a:moveTo>
                      <a:pt x="221" y="0"/>
                    </a:moveTo>
                    <a:lnTo>
                      <a:pt x="0" y="32"/>
                    </a:lnTo>
                  </a:path>
                </a:pathLst>
              </a:custGeom>
              <a:noFill/>
              <a:ln w="28575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7" name="Freeform 193"/>
              <p:cNvSpPr>
                <a:spLocks noChangeAspect="1"/>
              </p:cNvSpPr>
              <p:nvPr/>
            </p:nvSpPr>
            <p:spPr bwMode="auto">
              <a:xfrm>
                <a:off x="10110" y="4983"/>
                <a:ext cx="225" cy="31"/>
              </a:xfrm>
              <a:custGeom>
                <a:avLst/>
                <a:gdLst>
                  <a:gd name="T0" fmla="*/ 225 w 225"/>
                  <a:gd name="T1" fmla="*/ 0 h 31"/>
                  <a:gd name="T2" fmla="*/ 0 w 225"/>
                  <a:gd name="T3" fmla="*/ 31 h 31"/>
                  <a:gd name="T4" fmla="*/ 0 60000 65536"/>
                  <a:gd name="T5" fmla="*/ 0 60000 65536"/>
                  <a:gd name="T6" fmla="*/ 0 w 225"/>
                  <a:gd name="T7" fmla="*/ 0 h 31"/>
                  <a:gd name="T8" fmla="*/ 225 w 225"/>
                  <a:gd name="T9" fmla="*/ 31 h 3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25" h="31">
                    <a:moveTo>
                      <a:pt x="225" y="0"/>
                    </a:moveTo>
                    <a:lnTo>
                      <a:pt x="0" y="31"/>
                    </a:lnTo>
                  </a:path>
                </a:pathLst>
              </a:custGeom>
              <a:noFill/>
              <a:ln w="28575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8" name="Freeform 194"/>
              <p:cNvSpPr>
                <a:spLocks noChangeAspect="1"/>
              </p:cNvSpPr>
              <p:nvPr/>
            </p:nvSpPr>
            <p:spPr bwMode="auto">
              <a:xfrm>
                <a:off x="10119" y="5214"/>
                <a:ext cx="240" cy="29"/>
              </a:xfrm>
              <a:custGeom>
                <a:avLst/>
                <a:gdLst>
                  <a:gd name="T0" fmla="*/ 240 w 240"/>
                  <a:gd name="T1" fmla="*/ 0 h 29"/>
                  <a:gd name="T2" fmla="*/ 0 w 240"/>
                  <a:gd name="T3" fmla="*/ 29 h 29"/>
                  <a:gd name="T4" fmla="*/ 0 60000 65536"/>
                  <a:gd name="T5" fmla="*/ 0 60000 65536"/>
                  <a:gd name="T6" fmla="*/ 0 w 240"/>
                  <a:gd name="T7" fmla="*/ 0 h 29"/>
                  <a:gd name="T8" fmla="*/ 240 w 240"/>
                  <a:gd name="T9" fmla="*/ 29 h 2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0" h="29">
                    <a:moveTo>
                      <a:pt x="240" y="0"/>
                    </a:moveTo>
                    <a:lnTo>
                      <a:pt x="0" y="29"/>
                    </a:lnTo>
                  </a:path>
                </a:pathLst>
              </a:custGeom>
              <a:noFill/>
              <a:ln w="28575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9" name="Freeform 195"/>
              <p:cNvSpPr>
                <a:spLocks noChangeAspect="1"/>
              </p:cNvSpPr>
              <p:nvPr/>
            </p:nvSpPr>
            <p:spPr bwMode="auto">
              <a:xfrm>
                <a:off x="10128" y="5427"/>
                <a:ext cx="243" cy="18"/>
              </a:xfrm>
              <a:custGeom>
                <a:avLst/>
                <a:gdLst>
                  <a:gd name="T0" fmla="*/ 243 w 243"/>
                  <a:gd name="T1" fmla="*/ 0 h 18"/>
                  <a:gd name="T2" fmla="*/ 0 w 243"/>
                  <a:gd name="T3" fmla="*/ 18 h 18"/>
                  <a:gd name="T4" fmla="*/ 0 60000 65536"/>
                  <a:gd name="T5" fmla="*/ 0 60000 65536"/>
                  <a:gd name="T6" fmla="*/ 0 w 243"/>
                  <a:gd name="T7" fmla="*/ 0 h 18"/>
                  <a:gd name="T8" fmla="*/ 243 w 243"/>
                  <a:gd name="T9" fmla="*/ 18 h 1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3" h="18">
                    <a:moveTo>
                      <a:pt x="243" y="0"/>
                    </a:moveTo>
                    <a:lnTo>
                      <a:pt x="0" y="18"/>
                    </a:lnTo>
                  </a:path>
                </a:pathLst>
              </a:custGeom>
              <a:noFill/>
              <a:ln w="28575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0" name="Freeform 196"/>
              <p:cNvSpPr>
                <a:spLocks noChangeAspect="1"/>
              </p:cNvSpPr>
              <p:nvPr/>
            </p:nvSpPr>
            <p:spPr bwMode="auto">
              <a:xfrm>
                <a:off x="10057" y="4521"/>
                <a:ext cx="242" cy="31"/>
              </a:xfrm>
              <a:custGeom>
                <a:avLst/>
                <a:gdLst>
                  <a:gd name="T0" fmla="*/ 242 w 242"/>
                  <a:gd name="T1" fmla="*/ 0 h 31"/>
                  <a:gd name="T2" fmla="*/ 0 w 242"/>
                  <a:gd name="T3" fmla="*/ 31 h 31"/>
                  <a:gd name="T4" fmla="*/ 0 60000 65536"/>
                  <a:gd name="T5" fmla="*/ 0 60000 65536"/>
                  <a:gd name="T6" fmla="*/ 0 w 242"/>
                  <a:gd name="T7" fmla="*/ 0 h 31"/>
                  <a:gd name="T8" fmla="*/ 242 w 242"/>
                  <a:gd name="T9" fmla="*/ 31 h 3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2" h="31">
                    <a:moveTo>
                      <a:pt x="242" y="0"/>
                    </a:moveTo>
                    <a:lnTo>
                      <a:pt x="0" y="31"/>
                    </a:lnTo>
                  </a:path>
                </a:pathLst>
              </a:custGeom>
              <a:noFill/>
              <a:ln w="28575">
                <a:solidFill>
                  <a:srgbClr val="CC0000"/>
                </a:solidFill>
                <a:round/>
                <a:headEnd/>
                <a:tailEnd type="arrow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385" name="Group 197"/>
            <p:cNvGrpSpPr>
              <a:grpSpLocks noChangeAspect="1"/>
            </p:cNvGrpSpPr>
            <p:nvPr/>
          </p:nvGrpSpPr>
          <p:grpSpPr bwMode="auto">
            <a:xfrm>
              <a:off x="3250" y="2136"/>
              <a:ext cx="406" cy="360"/>
              <a:chOff x="849" y="12912"/>
              <a:chExt cx="621" cy="767"/>
            </a:xfrm>
          </p:grpSpPr>
          <p:grpSp>
            <p:nvGrpSpPr>
              <p:cNvPr id="15391" name="Group 198"/>
              <p:cNvGrpSpPr>
                <a:grpSpLocks noChangeAspect="1"/>
              </p:cNvGrpSpPr>
              <p:nvPr/>
            </p:nvGrpSpPr>
            <p:grpSpPr bwMode="auto">
              <a:xfrm>
                <a:off x="994" y="13064"/>
                <a:ext cx="454" cy="465"/>
                <a:chOff x="852" y="12913"/>
                <a:chExt cx="568" cy="580"/>
              </a:xfrm>
            </p:grpSpPr>
            <p:grpSp>
              <p:nvGrpSpPr>
                <p:cNvPr id="15393" name="Group 199"/>
                <p:cNvGrpSpPr>
                  <a:grpSpLocks noChangeAspect="1"/>
                </p:cNvGrpSpPr>
                <p:nvPr/>
              </p:nvGrpSpPr>
              <p:grpSpPr bwMode="auto">
                <a:xfrm>
                  <a:off x="852" y="13101"/>
                  <a:ext cx="568" cy="198"/>
                  <a:chOff x="852" y="13101"/>
                  <a:chExt cx="568" cy="198"/>
                </a:xfrm>
              </p:grpSpPr>
              <p:sp>
                <p:nvSpPr>
                  <p:cNvPr id="15402" name="Line 2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52" y="13206"/>
                    <a:ext cx="568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03" name="Freeform 201"/>
                  <p:cNvSpPr>
                    <a:spLocks noChangeAspect="1"/>
                  </p:cNvSpPr>
                  <p:nvPr/>
                </p:nvSpPr>
                <p:spPr bwMode="auto">
                  <a:xfrm>
                    <a:off x="1278" y="13101"/>
                    <a:ext cx="105" cy="198"/>
                  </a:xfrm>
                  <a:custGeom>
                    <a:avLst/>
                    <a:gdLst>
                      <a:gd name="T0" fmla="*/ 105 w 105"/>
                      <a:gd name="T1" fmla="*/ 0 h 198"/>
                      <a:gd name="T2" fmla="*/ 0 w 105"/>
                      <a:gd name="T3" fmla="*/ 105 h 198"/>
                      <a:gd name="T4" fmla="*/ 84 w 105"/>
                      <a:gd name="T5" fmla="*/ 198 h 198"/>
                      <a:gd name="T6" fmla="*/ 0 60000 65536"/>
                      <a:gd name="T7" fmla="*/ 0 60000 65536"/>
                      <a:gd name="T8" fmla="*/ 0 60000 65536"/>
                      <a:gd name="T9" fmla="*/ 0 w 105"/>
                      <a:gd name="T10" fmla="*/ 0 h 198"/>
                      <a:gd name="T11" fmla="*/ 105 w 105"/>
                      <a:gd name="T12" fmla="*/ 198 h 19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05" h="198">
                        <a:moveTo>
                          <a:pt x="105" y="0"/>
                        </a:moveTo>
                        <a:lnTo>
                          <a:pt x="0" y="105"/>
                        </a:lnTo>
                        <a:lnTo>
                          <a:pt x="84" y="198"/>
                        </a:lnTo>
                      </a:path>
                    </a:pathLst>
                  </a:cu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04" name="Freeform 202"/>
                  <p:cNvSpPr>
                    <a:spLocks noChangeAspect="1"/>
                  </p:cNvSpPr>
                  <p:nvPr/>
                </p:nvSpPr>
                <p:spPr bwMode="auto">
                  <a:xfrm>
                    <a:off x="909" y="13131"/>
                    <a:ext cx="85" cy="162"/>
                  </a:xfrm>
                  <a:custGeom>
                    <a:avLst/>
                    <a:gdLst>
                      <a:gd name="T0" fmla="*/ 12 w 85"/>
                      <a:gd name="T1" fmla="*/ 0 h 162"/>
                      <a:gd name="T2" fmla="*/ 85 w 85"/>
                      <a:gd name="T3" fmla="*/ 75 h 162"/>
                      <a:gd name="T4" fmla="*/ 0 w 85"/>
                      <a:gd name="T5" fmla="*/ 162 h 162"/>
                      <a:gd name="T6" fmla="*/ 0 60000 65536"/>
                      <a:gd name="T7" fmla="*/ 0 60000 65536"/>
                      <a:gd name="T8" fmla="*/ 0 60000 65536"/>
                      <a:gd name="T9" fmla="*/ 0 w 85"/>
                      <a:gd name="T10" fmla="*/ 0 h 162"/>
                      <a:gd name="T11" fmla="*/ 85 w 85"/>
                      <a:gd name="T12" fmla="*/ 162 h 162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5" h="162">
                        <a:moveTo>
                          <a:pt x="12" y="0"/>
                        </a:moveTo>
                        <a:lnTo>
                          <a:pt x="85" y="75"/>
                        </a:lnTo>
                        <a:lnTo>
                          <a:pt x="0" y="162"/>
                        </a:lnTo>
                      </a:path>
                    </a:pathLst>
                  </a:cu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394" name="Group 203"/>
                <p:cNvGrpSpPr>
                  <a:grpSpLocks noChangeAspect="1"/>
                </p:cNvGrpSpPr>
                <p:nvPr/>
              </p:nvGrpSpPr>
              <p:grpSpPr bwMode="auto">
                <a:xfrm rot="-3340880">
                  <a:off x="851" y="13110"/>
                  <a:ext cx="568" cy="198"/>
                  <a:chOff x="852" y="13101"/>
                  <a:chExt cx="568" cy="198"/>
                </a:xfrm>
              </p:grpSpPr>
              <p:sp>
                <p:nvSpPr>
                  <p:cNvPr id="15399" name="Line 20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52" y="13206"/>
                    <a:ext cx="568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00" name="Freeform 205"/>
                  <p:cNvSpPr>
                    <a:spLocks noChangeAspect="1"/>
                  </p:cNvSpPr>
                  <p:nvPr/>
                </p:nvSpPr>
                <p:spPr bwMode="auto">
                  <a:xfrm>
                    <a:off x="1278" y="13101"/>
                    <a:ext cx="105" cy="198"/>
                  </a:xfrm>
                  <a:custGeom>
                    <a:avLst/>
                    <a:gdLst>
                      <a:gd name="T0" fmla="*/ 105 w 105"/>
                      <a:gd name="T1" fmla="*/ 0 h 198"/>
                      <a:gd name="T2" fmla="*/ 0 w 105"/>
                      <a:gd name="T3" fmla="*/ 105 h 198"/>
                      <a:gd name="T4" fmla="*/ 84 w 105"/>
                      <a:gd name="T5" fmla="*/ 198 h 198"/>
                      <a:gd name="T6" fmla="*/ 0 60000 65536"/>
                      <a:gd name="T7" fmla="*/ 0 60000 65536"/>
                      <a:gd name="T8" fmla="*/ 0 60000 65536"/>
                      <a:gd name="T9" fmla="*/ 0 w 105"/>
                      <a:gd name="T10" fmla="*/ 0 h 198"/>
                      <a:gd name="T11" fmla="*/ 105 w 105"/>
                      <a:gd name="T12" fmla="*/ 198 h 19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05" h="198">
                        <a:moveTo>
                          <a:pt x="105" y="0"/>
                        </a:moveTo>
                        <a:lnTo>
                          <a:pt x="0" y="105"/>
                        </a:lnTo>
                        <a:lnTo>
                          <a:pt x="84" y="198"/>
                        </a:lnTo>
                      </a:path>
                    </a:pathLst>
                  </a:cu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01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909" y="13131"/>
                    <a:ext cx="85" cy="162"/>
                  </a:xfrm>
                  <a:custGeom>
                    <a:avLst/>
                    <a:gdLst>
                      <a:gd name="T0" fmla="*/ 12 w 85"/>
                      <a:gd name="T1" fmla="*/ 0 h 162"/>
                      <a:gd name="T2" fmla="*/ 85 w 85"/>
                      <a:gd name="T3" fmla="*/ 75 h 162"/>
                      <a:gd name="T4" fmla="*/ 0 w 85"/>
                      <a:gd name="T5" fmla="*/ 162 h 162"/>
                      <a:gd name="T6" fmla="*/ 0 60000 65536"/>
                      <a:gd name="T7" fmla="*/ 0 60000 65536"/>
                      <a:gd name="T8" fmla="*/ 0 60000 65536"/>
                      <a:gd name="T9" fmla="*/ 0 w 85"/>
                      <a:gd name="T10" fmla="*/ 0 h 162"/>
                      <a:gd name="T11" fmla="*/ 85 w 85"/>
                      <a:gd name="T12" fmla="*/ 162 h 162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5" h="162">
                        <a:moveTo>
                          <a:pt x="12" y="0"/>
                        </a:moveTo>
                        <a:lnTo>
                          <a:pt x="85" y="75"/>
                        </a:lnTo>
                        <a:lnTo>
                          <a:pt x="0" y="162"/>
                        </a:lnTo>
                      </a:path>
                    </a:pathLst>
                  </a:cu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395" name="Group 207"/>
                <p:cNvGrpSpPr>
                  <a:grpSpLocks noChangeAspect="1"/>
                </p:cNvGrpSpPr>
                <p:nvPr/>
              </p:nvGrpSpPr>
              <p:grpSpPr bwMode="auto">
                <a:xfrm rot="-7044767">
                  <a:off x="851" y="13098"/>
                  <a:ext cx="568" cy="198"/>
                  <a:chOff x="852" y="13101"/>
                  <a:chExt cx="568" cy="198"/>
                </a:xfrm>
              </p:grpSpPr>
              <p:sp>
                <p:nvSpPr>
                  <p:cNvPr id="15396" name="Line 20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852" y="13206"/>
                    <a:ext cx="568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397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278" y="13101"/>
                    <a:ext cx="105" cy="198"/>
                  </a:xfrm>
                  <a:custGeom>
                    <a:avLst/>
                    <a:gdLst>
                      <a:gd name="T0" fmla="*/ 105 w 105"/>
                      <a:gd name="T1" fmla="*/ 0 h 198"/>
                      <a:gd name="T2" fmla="*/ 0 w 105"/>
                      <a:gd name="T3" fmla="*/ 105 h 198"/>
                      <a:gd name="T4" fmla="*/ 84 w 105"/>
                      <a:gd name="T5" fmla="*/ 198 h 198"/>
                      <a:gd name="T6" fmla="*/ 0 60000 65536"/>
                      <a:gd name="T7" fmla="*/ 0 60000 65536"/>
                      <a:gd name="T8" fmla="*/ 0 60000 65536"/>
                      <a:gd name="T9" fmla="*/ 0 w 105"/>
                      <a:gd name="T10" fmla="*/ 0 h 198"/>
                      <a:gd name="T11" fmla="*/ 105 w 105"/>
                      <a:gd name="T12" fmla="*/ 198 h 19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05" h="198">
                        <a:moveTo>
                          <a:pt x="105" y="0"/>
                        </a:moveTo>
                        <a:lnTo>
                          <a:pt x="0" y="105"/>
                        </a:lnTo>
                        <a:lnTo>
                          <a:pt x="84" y="198"/>
                        </a:lnTo>
                      </a:path>
                    </a:pathLst>
                  </a:cu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398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909" y="13131"/>
                    <a:ext cx="85" cy="162"/>
                  </a:xfrm>
                  <a:custGeom>
                    <a:avLst/>
                    <a:gdLst>
                      <a:gd name="T0" fmla="*/ 12 w 85"/>
                      <a:gd name="T1" fmla="*/ 0 h 162"/>
                      <a:gd name="T2" fmla="*/ 85 w 85"/>
                      <a:gd name="T3" fmla="*/ 75 h 162"/>
                      <a:gd name="T4" fmla="*/ 0 w 85"/>
                      <a:gd name="T5" fmla="*/ 162 h 162"/>
                      <a:gd name="T6" fmla="*/ 0 60000 65536"/>
                      <a:gd name="T7" fmla="*/ 0 60000 65536"/>
                      <a:gd name="T8" fmla="*/ 0 60000 65536"/>
                      <a:gd name="T9" fmla="*/ 0 w 85"/>
                      <a:gd name="T10" fmla="*/ 0 h 162"/>
                      <a:gd name="T11" fmla="*/ 85 w 85"/>
                      <a:gd name="T12" fmla="*/ 162 h 162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5" h="162">
                        <a:moveTo>
                          <a:pt x="12" y="0"/>
                        </a:moveTo>
                        <a:lnTo>
                          <a:pt x="85" y="75"/>
                        </a:lnTo>
                        <a:lnTo>
                          <a:pt x="0" y="162"/>
                        </a:lnTo>
                      </a:path>
                    </a:pathLst>
                  </a:cu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5392" name="Freeform 211"/>
              <p:cNvSpPr>
                <a:spLocks noChangeAspect="1"/>
              </p:cNvSpPr>
              <p:nvPr/>
            </p:nvSpPr>
            <p:spPr bwMode="auto">
              <a:xfrm>
                <a:off x="849" y="12912"/>
                <a:ext cx="621" cy="767"/>
              </a:xfrm>
              <a:custGeom>
                <a:avLst/>
                <a:gdLst>
                  <a:gd name="T0" fmla="*/ 429 w 621"/>
                  <a:gd name="T1" fmla="*/ 720 h 767"/>
                  <a:gd name="T2" fmla="*/ 145 w 621"/>
                  <a:gd name="T3" fmla="*/ 720 h 767"/>
                  <a:gd name="T4" fmla="*/ 145 w 621"/>
                  <a:gd name="T5" fmla="*/ 436 h 767"/>
                  <a:gd name="T6" fmla="*/ 3 w 621"/>
                  <a:gd name="T7" fmla="*/ 294 h 767"/>
                  <a:gd name="T8" fmla="*/ 129 w 621"/>
                  <a:gd name="T9" fmla="*/ 90 h 767"/>
                  <a:gd name="T10" fmla="*/ 429 w 621"/>
                  <a:gd name="T11" fmla="*/ 10 h 767"/>
                  <a:gd name="T12" fmla="*/ 525 w 621"/>
                  <a:gd name="T13" fmla="*/ 153 h 767"/>
                  <a:gd name="T14" fmla="*/ 621 w 621"/>
                  <a:gd name="T15" fmla="*/ 48 h 7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21"/>
                  <a:gd name="T25" fmla="*/ 0 h 767"/>
                  <a:gd name="T26" fmla="*/ 621 w 621"/>
                  <a:gd name="T27" fmla="*/ 767 h 7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21" h="767">
                    <a:moveTo>
                      <a:pt x="429" y="720"/>
                    </a:moveTo>
                    <a:cubicBezTo>
                      <a:pt x="310" y="743"/>
                      <a:pt x="192" y="767"/>
                      <a:pt x="145" y="720"/>
                    </a:cubicBezTo>
                    <a:cubicBezTo>
                      <a:pt x="98" y="673"/>
                      <a:pt x="169" y="507"/>
                      <a:pt x="145" y="436"/>
                    </a:cubicBezTo>
                    <a:cubicBezTo>
                      <a:pt x="121" y="365"/>
                      <a:pt x="6" y="352"/>
                      <a:pt x="3" y="294"/>
                    </a:cubicBezTo>
                    <a:cubicBezTo>
                      <a:pt x="0" y="236"/>
                      <a:pt x="58" y="137"/>
                      <a:pt x="129" y="90"/>
                    </a:cubicBezTo>
                    <a:cubicBezTo>
                      <a:pt x="200" y="43"/>
                      <a:pt x="363" y="0"/>
                      <a:pt x="429" y="10"/>
                    </a:cubicBezTo>
                    <a:cubicBezTo>
                      <a:pt x="495" y="20"/>
                      <a:pt x="493" y="147"/>
                      <a:pt x="525" y="153"/>
                    </a:cubicBezTo>
                    <a:cubicBezTo>
                      <a:pt x="557" y="159"/>
                      <a:pt x="601" y="70"/>
                      <a:pt x="621" y="48"/>
                    </a:cubicBezTo>
                  </a:path>
                </a:pathLst>
              </a:cu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386" name="Group 212"/>
            <p:cNvGrpSpPr>
              <a:grpSpLocks noChangeAspect="1"/>
            </p:cNvGrpSpPr>
            <p:nvPr/>
          </p:nvGrpSpPr>
          <p:grpSpPr bwMode="auto">
            <a:xfrm>
              <a:off x="3672" y="3463"/>
              <a:ext cx="215" cy="185"/>
              <a:chOff x="5148" y="2659"/>
              <a:chExt cx="317" cy="272"/>
            </a:xfrm>
          </p:grpSpPr>
          <p:sp>
            <p:nvSpPr>
              <p:cNvPr id="15389" name="Oval 213"/>
              <p:cNvSpPr>
                <a:spLocks noChangeAspect="1" noChangeArrowheads="1"/>
              </p:cNvSpPr>
              <p:nvPr/>
            </p:nvSpPr>
            <p:spPr bwMode="auto">
              <a:xfrm>
                <a:off x="5148" y="2659"/>
                <a:ext cx="144" cy="144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0" name="WordArt 214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5148" y="2840"/>
                <a:ext cx="317" cy="9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1600" kern="10" spc="320">
                    <a:ln w="635">
                      <a:solidFill>
                        <a:srgbClr val="CC0000"/>
                      </a:solidFill>
                      <a:round/>
                      <a:headEnd/>
                      <a:tailEnd/>
                    </a:ln>
                    <a:solidFill>
                      <a:srgbClr val="CC0000"/>
                    </a:solidFill>
                    <a:latin typeface="Arial"/>
                    <a:cs typeface="Arial"/>
                  </a:rPr>
                  <a:t>Тула</a:t>
                </a:r>
              </a:p>
            </p:txBody>
          </p:sp>
        </p:grpSp>
        <p:sp>
          <p:nvSpPr>
            <p:cNvPr id="15387" name="Freeform 215"/>
            <p:cNvSpPr>
              <a:spLocks noChangeAspect="1"/>
            </p:cNvSpPr>
            <p:nvPr/>
          </p:nvSpPr>
          <p:spPr bwMode="auto">
            <a:xfrm rot="-3776120">
              <a:off x="3402" y="2488"/>
              <a:ext cx="504" cy="231"/>
            </a:xfrm>
            <a:custGeom>
              <a:avLst/>
              <a:gdLst>
                <a:gd name="T0" fmla="*/ 100 w 864"/>
                <a:gd name="T1" fmla="*/ 19 h 396"/>
                <a:gd name="T2" fmla="*/ 91 w 864"/>
                <a:gd name="T3" fmla="*/ 46 h 396"/>
                <a:gd name="T4" fmla="*/ 20 w 864"/>
                <a:gd name="T5" fmla="*/ 13 h 396"/>
                <a:gd name="T6" fmla="*/ 17 w 864"/>
                <a:gd name="T7" fmla="*/ 20 h 396"/>
                <a:gd name="T8" fmla="*/ 0 w 864"/>
                <a:gd name="T9" fmla="*/ 5 h 396"/>
                <a:gd name="T10" fmla="*/ 23 w 864"/>
                <a:gd name="T11" fmla="*/ 0 h 396"/>
                <a:gd name="T12" fmla="*/ 21 w 864"/>
                <a:gd name="T13" fmla="*/ 7 h 396"/>
                <a:gd name="T14" fmla="*/ 100 w 864"/>
                <a:gd name="T15" fmla="*/ 19 h 3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4"/>
                <a:gd name="T25" fmla="*/ 0 h 396"/>
                <a:gd name="T26" fmla="*/ 864 w 864"/>
                <a:gd name="T27" fmla="*/ 396 h 3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4" h="396">
                  <a:moveTo>
                    <a:pt x="864" y="164"/>
                  </a:moveTo>
                  <a:lnTo>
                    <a:pt x="786" y="396"/>
                  </a:lnTo>
                  <a:lnTo>
                    <a:pt x="171" y="110"/>
                  </a:lnTo>
                  <a:lnTo>
                    <a:pt x="148" y="177"/>
                  </a:lnTo>
                  <a:lnTo>
                    <a:pt x="0" y="43"/>
                  </a:lnTo>
                  <a:lnTo>
                    <a:pt x="199" y="0"/>
                  </a:lnTo>
                  <a:lnTo>
                    <a:pt x="181" y="60"/>
                  </a:lnTo>
                  <a:lnTo>
                    <a:pt x="864" y="164"/>
                  </a:lnTo>
                </a:path>
              </a:pathLst>
            </a:custGeom>
            <a:solidFill>
              <a:srgbClr val="CC0000"/>
            </a:solidFill>
            <a:ln w="317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8" name="Freeform 216"/>
            <p:cNvSpPr>
              <a:spLocks noChangeAspect="1"/>
            </p:cNvSpPr>
            <p:nvPr/>
          </p:nvSpPr>
          <p:spPr bwMode="auto">
            <a:xfrm rot="-2215139">
              <a:off x="3517" y="3206"/>
              <a:ext cx="504" cy="231"/>
            </a:xfrm>
            <a:custGeom>
              <a:avLst/>
              <a:gdLst>
                <a:gd name="T0" fmla="*/ 100 w 864"/>
                <a:gd name="T1" fmla="*/ 19 h 396"/>
                <a:gd name="T2" fmla="*/ 91 w 864"/>
                <a:gd name="T3" fmla="*/ 46 h 396"/>
                <a:gd name="T4" fmla="*/ 20 w 864"/>
                <a:gd name="T5" fmla="*/ 13 h 396"/>
                <a:gd name="T6" fmla="*/ 17 w 864"/>
                <a:gd name="T7" fmla="*/ 20 h 396"/>
                <a:gd name="T8" fmla="*/ 0 w 864"/>
                <a:gd name="T9" fmla="*/ 5 h 396"/>
                <a:gd name="T10" fmla="*/ 23 w 864"/>
                <a:gd name="T11" fmla="*/ 0 h 396"/>
                <a:gd name="T12" fmla="*/ 21 w 864"/>
                <a:gd name="T13" fmla="*/ 7 h 396"/>
                <a:gd name="T14" fmla="*/ 100 w 864"/>
                <a:gd name="T15" fmla="*/ 19 h 3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4"/>
                <a:gd name="T25" fmla="*/ 0 h 396"/>
                <a:gd name="T26" fmla="*/ 864 w 864"/>
                <a:gd name="T27" fmla="*/ 396 h 3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4" h="396">
                  <a:moveTo>
                    <a:pt x="864" y="164"/>
                  </a:moveTo>
                  <a:lnTo>
                    <a:pt x="786" y="396"/>
                  </a:lnTo>
                  <a:lnTo>
                    <a:pt x="171" y="110"/>
                  </a:lnTo>
                  <a:lnTo>
                    <a:pt x="148" y="177"/>
                  </a:lnTo>
                  <a:lnTo>
                    <a:pt x="0" y="43"/>
                  </a:lnTo>
                  <a:lnTo>
                    <a:pt x="199" y="0"/>
                  </a:lnTo>
                  <a:lnTo>
                    <a:pt x="181" y="60"/>
                  </a:lnTo>
                  <a:lnTo>
                    <a:pt x="864" y="164"/>
                  </a:lnTo>
                </a:path>
              </a:pathLst>
            </a:custGeom>
            <a:solidFill>
              <a:srgbClr val="CC0000"/>
            </a:solidFill>
            <a:ln w="317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390" name="Group 218"/>
          <p:cNvGrpSpPr>
            <a:grpSpLocks/>
          </p:cNvGrpSpPr>
          <p:nvPr/>
        </p:nvGrpSpPr>
        <p:grpSpPr bwMode="auto">
          <a:xfrm>
            <a:off x="6376988" y="3646488"/>
            <a:ext cx="1066800" cy="600075"/>
            <a:chOff x="3013" y="3062"/>
            <a:chExt cx="504" cy="504"/>
          </a:xfrm>
        </p:grpSpPr>
        <p:sp>
          <p:nvSpPr>
            <p:cNvPr id="15382" name="Line 219"/>
            <p:cNvSpPr>
              <a:spLocks noChangeShapeType="1"/>
            </p:cNvSpPr>
            <p:nvPr/>
          </p:nvSpPr>
          <p:spPr bwMode="auto">
            <a:xfrm flipH="1">
              <a:off x="3085" y="3062"/>
              <a:ext cx="432" cy="43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3" name="Line 220"/>
            <p:cNvSpPr>
              <a:spLocks noChangeShapeType="1"/>
            </p:cNvSpPr>
            <p:nvPr/>
          </p:nvSpPr>
          <p:spPr bwMode="auto">
            <a:xfrm flipH="1">
              <a:off x="3013" y="3494"/>
              <a:ext cx="504" cy="7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81" name="Rectangle 221"/>
          <p:cNvSpPr>
            <a:spLocks noChangeArrowheads="1"/>
          </p:cNvSpPr>
          <p:nvPr/>
        </p:nvSpPr>
        <p:spPr bwMode="auto">
          <a:xfrm>
            <a:off x="457200" y="457200"/>
            <a:ext cx="8153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A50021"/>
                </a:solidFill>
              </a:rPr>
              <a:t>22 июня – 5 декабря 1941 года</a:t>
            </a:r>
          </a:p>
        </p:txBody>
      </p:sp>
    </p:spTree>
  </p:cSld>
  <p:clrMapOvr>
    <a:masterClrMapping/>
  </p:clrMapOvr>
  <p:transition advClick="0" advTm="2000">
    <p:sndAc>
      <p:stSnd>
        <p:snd r:embed="rId2" name="bomb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0"/>
                                        <p:tgtEl>
                                          <p:spTgt spid="1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16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000"/>
                                        <p:tgtEl>
                                          <p:spTgt spid="16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3"/>
          <p:cNvSpPr>
            <a:spLocks noChangeArrowheads="1"/>
          </p:cNvSpPr>
          <p:nvPr/>
        </p:nvSpPr>
        <p:spPr bwMode="auto">
          <a:xfrm>
            <a:off x="228600" y="152400"/>
            <a:ext cx="8686800" cy="1600200"/>
          </a:xfrm>
          <a:prstGeom prst="downArrowCallout">
            <a:avLst>
              <a:gd name="adj1" fmla="val 29153"/>
              <a:gd name="adj2" fmla="val 33024"/>
              <a:gd name="adj3" fmla="val 16667"/>
              <a:gd name="adj4" fmla="val 66667"/>
            </a:avLst>
          </a:prstGeom>
          <a:solidFill>
            <a:srgbClr val="CC0000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1"/>
                </a:solidFill>
              </a:rPr>
              <a:t>Причины поражений Красной Армии </a:t>
            </a:r>
          </a:p>
          <a:p>
            <a:pPr algn="ctr"/>
            <a:r>
              <a:rPr lang="ru-RU" sz="3200" b="1">
                <a:solidFill>
                  <a:schemeClr val="bg1"/>
                </a:solidFill>
              </a:rPr>
              <a:t>в первые месяцы войны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52400" y="1676400"/>
            <a:ext cx="8686800" cy="5029200"/>
          </a:xfrm>
          <a:prstGeom prst="rect">
            <a:avLst/>
          </a:prstGeom>
          <a:solidFill>
            <a:schemeClr val="bg1"/>
          </a:solidFill>
          <a:ln w="762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1. Сталин переоценил значение советско-германского договора.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2. Ослабление командования Красной Армии сталинскими 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    репрессиями.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3. Новое командование было слишком молодое и неопытное, 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    боялось принимать самостоятельные и оперативные решения.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4. С присоединением новых территорий в 1939-1940-х гг. 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    старые оборонительные укрепления были разрушены, 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    а новые еще не были построены.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5. В советском руководстве господствовало убеждение, 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    что война с нашей стороны будет наступательной, вестись 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    на чужой территории и закончится победой, достигнутой 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    «малой кровью».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6. Не полностью еще закончилось перевооружение Красной 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    Армии новыми образцами оружия.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7. Ошибочные приказы Сталина стали причиной </a:t>
            </a:r>
          </a:p>
          <a:p>
            <a:pPr marL="342900" indent="-342900"/>
            <a:r>
              <a:rPr lang="ru-RU" sz="2000" b="1">
                <a:solidFill>
                  <a:srgbClr val="000099"/>
                </a:solidFill>
              </a:rPr>
              <a:t>    катастрофических неудач.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733800" y="152400"/>
            <a:ext cx="5181600" cy="228600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1">
                <a:solidFill>
                  <a:srgbClr val="000099"/>
                </a:solidFill>
              </a:rPr>
              <a:t>    22 июня 1941 г. – выступление </a:t>
            </a:r>
            <a:r>
              <a:rPr lang="en-US" sz="2800" b="1">
                <a:solidFill>
                  <a:srgbClr val="000099"/>
                </a:solidFill>
              </a:rPr>
              <a:t>               </a:t>
            </a:r>
            <a:r>
              <a:rPr lang="ru-RU" sz="2800" b="1">
                <a:solidFill>
                  <a:srgbClr val="000099"/>
                </a:solidFill>
              </a:rPr>
              <a:t>В.М.</a:t>
            </a:r>
            <a:r>
              <a:rPr lang="en-US" sz="2800" b="1">
                <a:solidFill>
                  <a:srgbClr val="000099"/>
                </a:solidFill>
              </a:rPr>
              <a:t> </a:t>
            </a:r>
            <a:r>
              <a:rPr lang="ru-RU" sz="2800" b="1">
                <a:solidFill>
                  <a:srgbClr val="000099"/>
                </a:solidFill>
              </a:rPr>
              <a:t>Молотова по радио –обращение к советскому народу.</a:t>
            </a:r>
          </a:p>
        </p:txBody>
      </p:sp>
      <p:pic>
        <p:nvPicPr>
          <p:cNvPr id="17411" name="Picture 4" descr="[IS9IR_3-32]_[PF_03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19200"/>
            <a:ext cx="3124200" cy="4213225"/>
          </a:xfrm>
          <a:prstGeom prst="rect">
            <a:avLst/>
          </a:prstGeom>
          <a:noFill/>
          <a:ln w="76200">
            <a:solidFill>
              <a:srgbClr val="990000"/>
            </a:solidFill>
            <a:miter lim="800000"/>
            <a:headEnd/>
            <a:tailEnd/>
          </a:ln>
        </p:spPr>
      </p:pic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152400" y="5638800"/>
            <a:ext cx="3429000" cy="992188"/>
          </a:xfrm>
          <a:prstGeom prst="rect">
            <a:avLst/>
          </a:prstGeom>
          <a:noFill/>
          <a:ln w="76200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A50021"/>
                </a:solidFill>
                <a:latin typeface="Tahoma" pitchFamily="34" charset="0"/>
              </a:rPr>
              <a:t>В. Молотов – </a:t>
            </a:r>
          </a:p>
          <a:p>
            <a:pPr algn="ctr"/>
            <a:r>
              <a:rPr lang="ru-RU" b="1">
                <a:solidFill>
                  <a:srgbClr val="A50021"/>
                </a:solidFill>
              </a:rPr>
              <a:t>Нарком иностранных дел </a:t>
            </a:r>
          </a:p>
          <a:p>
            <a:pPr algn="ctr"/>
            <a:r>
              <a:rPr lang="ru-RU" b="1">
                <a:solidFill>
                  <a:srgbClr val="A50021"/>
                </a:solidFill>
              </a:rPr>
              <a:t>(1939-1957)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7086600" y="4953000"/>
            <a:ext cx="1828800" cy="1631950"/>
          </a:xfrm>
          <a:prstGeom prst="rect">
            <a:avLst/>
          </a:prstGeom>
          <a:noFill/>
          <a:ln w="7620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990033"/>
                </a:solidFill>
              </a:rPr>
              <a:t>22 июня </a:t>
            </a:r>
          </a:p>
          <a:p>
            <a:pPr algn="ctr"/>
            <a:r>
              <a:rPr lang="ru-RU" sz="2000" b="1">
                <a:solidFill>
                  <a:srgbClr val="990033"/>
                </a:solidFill>
              </a:rPr>
              <a:t>1941 г. </a:t>
            </a:r>
          </a:p>
          <a:p>
            <a:pPr algn="ctr"/>
            <a:r>
              <a:rPr lang="ru-RU" sz="2000" b="1">
                <a:solidFill>
                  <a:srgbClr val="990033"/>
                </a:solidFill>
              </a:rPr>
              <a:t>москвичи</a:t>
            </a:r>
          </a:p>
          <a:p>
            <a:pPr algn="ctr"/>
            <a:r>
              <a:rPr lang="ru-RU" sz="2000" b="1">
                <a:solidFill>
                  <a:srgbClr val="990033"/>
                </a:solidFill>
              </a:rPr>
              <a:t>слушают</a:t>
            </a:r>
          </a:p>
          <a:p>
            <a:pPr algn="ctr"/>
            <a:r>
              <a:rPr lang="ru-RU" sz="2000" b="1">
                <a:solidFill>
                  <a:srgbClr val="990033"/>
                </a:solidFill>
              </a:rPr>
              <a:t>В. Молотова. </a:t>
            </a:r>
          </a:p>
        </p:txBody>
      </p:sp>
      <p:pic>
        <p:nvPicPr>
          <p:cNvPr id="17414" name="Picture 5" descr="Рисунок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2819400"/>
            <a:ext cx="3200400" cy="3832225"/>
          </a:xfrm>
          <a:prstGeom prst="rect">
            <a:avLst/>
          </a:prstGeom>
          <a:noFill/>
          <a:ln w="76200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81000" y="152400"/>
            <a:ext cx="3124200" cy="838200"/>
          </a:xfrm>
          <a:prstGeom prst="rect">
            <a:avLst/>
          </a:prstGeom>
          <a:solidFill>
            <a:schemeClr val="bg1"/>
          </a:solidFill>
          <a:ln w="76200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Организация сопротивления врагу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219200"/>
            <a:ext cx="9144000" cy="5257800"/>
          </a:xfrm>
          <a:prstGeom prst="rect">
            <a:avLst/>
          </a:prstGeom>
          <a:noFill/>
          <a:ln w="76200">
            <a:solidFill>
              <a:srgbClr val="A5002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800" b="1">
                <a:solidFill>
                  <a:srgbClr val="000099"/>
                </a:solidFill>
              </a:rPr>
              <a:t>По всей стране была объявлена </a:t>
            </a:r>
            <a:r>
              <a:rPr lang="ru-RU" sz="2800" b="1">
                <a:solidFill>
                  <a:srgbClr val="A50021"/>
                </a:solidFill>
              </a:rPr>
              <a:t>мобилизация </a:t>
            </a:r>
            <a:r>
              <a:rPr lang="ru-RU" sz="2800" b="1">
                <a:solidFill>
                  <a:srgbClr val="000099"/>
                </a:solidFill>
              </a:rPr>
              <a:t>военнообязанных.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800" b="1">
                <a:solidFill>
                  <a:srgbClr val="A50021"/>
                </a:solidFill>
              </a:rPr>
              <a:t>23 июня 1941 г. - создается Ставка Верховного Главнокомандования.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800" b="1">
                <a:solidFill>
                  <a:srgbClr val="A50021"/>
                </a:solidFill>
              </a:rPr>
              <a:t>30 июня 1941 г. - Государственный комитет обороны </a:t>
            </a:r>
            <a:r>
              <a:rPr lang="ru-RU" sz="2800" b="1">
                <a:solidFill>
                  <a:srgbClr val="000099"/>
                </a:solidFill>
              </a:rPr>
              <a:t>(ГКО), получивший всю полноту власти в стране.    </a:t>
            </a:r>
            <a:r>
              <a:rPr lang="en-US" sz="2800" b="1">
                <a:solidFill>
                  <a:srgbClr val="000099"/>
                </a:solidFill>
              </a:rPr>
              <a:t>                                               </a:t>
            </a:r>
            <a:r>
              <a:rPr lang="ru-RU" sz="2800" b="1">
                <a:solidFill>
                  <a:srgbClr val="000099"/>
                </a:solidFill>
              </a:rPr>
              <a:t>Оба органа возглавил И.</a:t>
            </a:r>
            <a:r>
              <a:rPr lang="en-US" sz="2800" b="1">
                <a:solidFill>
                  <a:srgbClr val="000099"/>
                </a:solidFill>
              </a:rPr>
              <a:t>В. </a:t>
            </a:r>
            <a:r>
              <a:rPr lang="ru-RU" sz="2800" b="1">
                <a:solidFill>
                  <a:srgbClr val="000099"/>
                </a:solidFill>
              </a:rPr>
              <a:t>Сталин.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800" b="1">
                <a:solidFill>
                  <a:srgbClr val="A50021"/>
                </a:solidFill>
              </a:rPr>
              <a:t>3 июля </a:t>
            </a:r>
            <a:r>
              <a:rPr lang="en-US" sz="2800" b="1">
                <a:solidFill>
                  <a:srgbClr val="A50021"/>
                </a:solidFill>
              </a:rPr>
              <a:t>1941 г. </a:t>
            </a:r>
            <a:r>
              <a:rPr lang="ru-RU" sz="2800" b="1">
                <a:solidFill>
                  <a:srgbClr val="A50021"/>
                </a:solidFill>
              </a:rPr>
              <a:t>– выступление Сталина </a:t>
            </a:r>
            <a:r>
              <a:rPr lang="ru-RU" sz="2800" b="1">
                <a:solidFill>
                  <a:srgbClr val="000099"/>
                </a:solidFill>
              </a:rPr>
              <a:t>по радио.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800" b="1">
                <a:solidFill>
                  <a:srgbClr val="A50021"/>
                </a:solidFill>
              </a:rPr>
              <a:t>Июль </a:t>
            </a:r>
            <a:r>
              <a:rPr lang="en-US" sz="2800" b="1">
                <a:solidFill>
                  <a:srgbClr val="A50021"/>
                </a:solidFill>
              </a:rPr>
              <a:t>1941 г. </a:t>
            </a:r>
            <a:r>
              <a:rPr lang="ru-RU" sz="2800" b="1">
                <a:solidFill>
                  <a:srgbClr val="000099"/>
                </a:solidFill>
              </a:rPr>
              <a:t>– стали создаваться отряды народного ополчения</a:t>
            </a:r>
            <a:r>
              <a:rPr lang="en-US" sz="2800" b="1">
                <a:solidFill>
                  <a:srgbClr val="000099"/>
                </a:solidFill>
              </a:rPr>
              <a:t>.</a:t>
            </a:r>
            <a:endParaRPr lang="ru-RU" sz="2800" b="1">
              <a:solidFill>
                <a:srgbClr val="00009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52400"/>
            <a:ext cx="8305800" cy="838200"/>
          </a:xfrm>
          <a:prstGeom prst="rect">
            <a:avLst/>
          </a:prstGeom>
          <a:solidFill>
            <a:schemeClr val="bg1"/>
          </a:solidFill>
          <a:ln w="76200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Организация сопротивления врагу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9713" y="381000"/>
            <a:ext cx="8610600" cy="8382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A50021"/>
                </a:solidFill>
              </a:rPr>
              <a:t>10 июля </a:t>
            </a:r>
            <a:r>
              <a:rPr lang="en-US" sz="3200" b="1" smtClean="0">
                <a:solidFill>
                  <a:srgbClr val="A50021"/>
                </a:solidFill>
              </a:rPr>
              <a:t>1941 г. </a:t>
            </a:r>
            <a:r>
              <a:rPr lang="ru-RU" sz="3200" b="1" smtClean="0">
                <a:solidFill>
                  <a:srgbClr val="A50021"/>
                </a:solidFill>
              </a:rPr>
              <a:t>– созданы главные командования основных фронтов</a:t>
            </a:r>
            <a:endParaRPr lang="ru-RU" sz="3200" smtClean="0">
              <a:solidFill>
                <a:srgbClr val="A50021"/>
              </a:solidFill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0"/>
            <a:ext cx="2819400" cy="3546475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</p:pic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152400" y="5257800"/>
            <a:ext cx="2797175" cy="1384300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1400" b="1">
                <a:solidFill>
                  <a:srgbClr val="A50021"/>
                </a:solidFill>
              </a:rPr>
              <a:t>Климе́нт Ефре́мович Вороши́лов </a:t>
            </a:r>
            <a:r>
              <a:rPr lang="en-US" sz="1400" b="1">
                <a:solidFill>
                  <a:srgbClr val="A50021"/>
                </a:solidFill>
              </a:rPr>
              <a:t>– </a:t>
            </a:r>
          </a:p>
          <a:p>
            <a:pPr algn="ctr"/>
            <a:r>
              <a:rPr lang="ru-RU" sz="1400" b="1">
                <a:solidFill>
                  <a:srgbClr val="A50021"/>
                </a:solidFill>
              </a:rPr>
              <a:t>советский</a:t>
            </a:r>
            <a:r>
              <a:rPr lang="en-US" sz="1400" b="1">
                <a:solidFill>
                  <a:srgbClr val="A50021"/>
                </a:solidFill>
              </a:rPr>
              <a:t> </a:t>
            </a:r>
            <a:r>
              <a:rPr lang="ru-RU" sz="1400" b="1">
                <a:solidFill>
                  <a:srgbClr val="A50021"/>
                </a:solidFill>
              </a:rPr>
              <a:t>военачальник, </a:t>
            </a:r>
            <a:r>
              <a:rPr lang="en-US" sz="1400" b="1">
                <a:solidFill>
                  <a:srgbClr val="A50021"/>
                </a:solidFill>
              </a:rPr>
              <a:t>командующий </a:t>
            </a:r>
          </a:p>
          <a:p>
            <a:pPr algn="ctr"/>
            <a:r>
              <a:rPr lang="en-US" sz="1400" b="1">
                <a:solidFill>
                  <a:srgbClr val="A50021"/>
                </a:solidFill>
              </a:rPr>
              <a:t>Северо-Западным фронтом в начале ВОВ</a:t>
            </a:r>
            <a:endParaRPr lang="ru-RU" sz="1400" b="1">
              <a:solidFill>
                <a:srgbClr val="A50021"/>
              </a:solidFill>
            </a:endParaRPr>
          </a:p>
        </p:txBody>
      </p:sp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63" y="1550988"/>
            <a:ext cx="2755900" cy="3465512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</p:pic>
      <p:sp>
        <p:nvSpPr>
          <p:cNvPr id="19462" name="Прямоугольник 4"/>
          <p:cNvSpPr>
            <a:spLocks noChangeArrowheads="1"/>
          </p:cNvSpPr>
          <p:nvPr/>
        </p:nvSpPr>
        <p:spPr bwMode="auto">
          <a:xfrm>
            <a:off x="3198813" y="5257800"/>
            <a:ext cx="2724150" cy="1169988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1400" b="1">
                <a:solidFill>
                  <a:srgbClr val="A50021"/>
                </a:solidFill>
              </a:rPr>
              <a:t>Семён Константи́нович Тимоше́нко</a:t>
            </a:r>
            <a:r>
              <a:rPr lang="en-US" sz="1400" b="1">
                <a:solidFill>
                  <a:srgbClr val="A50021"/>
                </a:solidFill>
              </a:rPr>
              <a:t> – </a:t>
            </a:r>
          </a:p>
          <a:p>
            <a:pPr algn="ctr"/>
            <a:r>
              <a:rPr lang="ru-RU" sz="1400" b="1">
                <a:solidFill>
                  <a:srgbClr val="A50021"/>
                </a:solidFill>
              </a:rPr>
              <a:t>советский</a:t>
            </a:r>
            <a:r>
              <a:rPr lang="en-US" sz="1400" b="1">
                <a:solidFill>
                  <a:srgbClr val="A50021"/>
                </a:solidFill>
              </a:rPr>
              <a:t> </a:t>
            </a:r>
            <a:r>
              <a:rPr lang="ru-RU" sz="1400" b="1">
                <a:solidFill>
                  <a:srgbClr val="A50021"/>
                </a:solidFill>
              </a:rPr>
              <a:t>военачальник, </a:t>
            </a:r>
            <a:r>
              <a:rPr lang="en-US" sz="1400" b="1">
                <a:solidFill>
                  <a:srgbClr val="A50021"/>
                </a:solidFill>
              </a:rPr>
              <a:t>командующий Западным фронтом в начале ВОВ</a:t>
            </a:r>
            <a:endParaRPr lang="ru-RU" sz="1400" b="1">
              <a:solidFill>
                <a:srgbClr val="A50021"/>
              </a:solidFill>
            </a:endParaRPr>
          </a:p>
        </p:txBody>
      </p:sp>
      <p:pic>
        <p:nvPicPr>
          <p:cNvPr id="1946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7600" y="1550988"/>
            <a:ext cx="2794000" cy="349250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</p:pic>
      <p:sp>
        <p:nvSpPr>
          <p:cNvPr id="19464" name="Прямоугольник 9"/>
          <p:cNvSpPr>
            <a:spLocks noChangeArrowheads="1"/>
          </p:cNvSpPr>
          <p:nvPr/>
        </p:nvSpPr>
        <p:spPr bwMode="auto">
          <a:xfrm>
            <a:off x="6186488" y="5257800"/>
            <a:ext cx="2725737" cy="1384300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1400" b="1">
                <a:solidFill>
                  <a:srgbClr val="A50021"/>
                </a:solidFill>
              </a:rPr>
              <a:t>Семён </a:t>
            </a:r>
            <a:r>
              <a:rPr lang="en-US" sz="1400" b="1">
                <a:solidFill>
                  <a:srgbClr val="A50021"/>
                </a:solidFill>
              </a:rPr>
              <a:t>Михайлович Буденный – </a:t>
            </a:r>
          </a:p>
          <a:p>
            <a:pPr algn="ctr"/>
            <a:r>
              <a:rPr lang="ru-RU" sz="1400" b="1">
                <a:solidFill>
                  <a:srgbClr val="A50021"/>
                </a:solidFill>
              </a:rPr>
              <a:t>советский</a:t>
            </a:r>
            <a:r>
              <a:rPr lang="en-US" sz="1400" b="1">
                <a:solidFill>
                  <a:srgbClr val="A50021"/>
                </a:solidFill>
              </a:rPr>
              <a:t> </a:t>
            </a:r>
            <a:r>
              <a:rPr lang="ru-RU" sz="1400" b="1">
                <a:solidFill>
                  <a:srgbClr val="A50021"/>
                </a:solidFill>
              </a:rPr>
              <a:t>военачальник, </a:t>
            </a:r>
            <a:r>
              <a:rPr lang="en-US" sz="1400" b="1">
                <a:solidFill>
                  <a:srgbClr val="A50021"/>
                </a:solidFill>
              </a:rPr>
              <a:t>командующий </a:t>
            </a:r>
          </a:p>
          <a:p>
            <a:pPr algn="ctr"/>
            <a:r>
              <a:rPr lang="en-US" sz="1400" b="1">
                <a:solidFill>
                  <a:srgbClr val="A50021"/>
                </a:solidFill>
              </a:rPr>
              <a:t>Юго-Западным фронтом в начале ВОВ</a:t>
            </a:r>
            <a:endParaRPr lang="ru-RU" sz="1400" b="1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381000" y="23813"/>
            <a:ext cx="8229600" cy="868362"/>
          </a:xfrm>
          <a:ln w="76200">
            <a:solidFill>
              <a:srgbClr val="000099"/>
            </a:solidFill>
          </a:ln>
        </p:spPr>
        <p:txBody>
          <a:bodyPr/>
          <a:lstStyle/>
          <a:p>
            <a:pPr eaLnBrk="1" hangingPunct="1"/>
            <a:r>
              <a:rPr lang="ru-RU" sz="2400" b="1" i="1" smtClean="0">
                <a:solidFill>
                  <a:srgbClr val="A50021"/>
                </a:solidFill>
                <a:latin typeface="Arial" charset="0"/>
                <a:cs typeface="Arial" charset="0"/>
              </a:rPr>
              <a:t>16 августа 1941 г.</a:t>
            </a:r>
            <a:r>
              <a:rPr lang="en-US" sz="2400" b="1" smtClean="0">
                <a:solidFill>
                  <a:srgbClr val="A50021"/>
                </a:solidFill>
                <a:latin typeface="Arial" charset="0"/>
                <a:cs typeface="Arial" charset="0"/>
              </a:rPr>
              <a:t> - </a:t>
            </a:r>
            <a:r>
              <a:rPr lang="ru-RU" sz="2400" b="1" i="1" smtClean="0">
                <a:solidFill>
                  <a:srgbClr val="A50021"/>
                </a:solidFill>
                <a:latin typeface="Arial" charset="0"/>
                <a:cs typeface="Arial" charset="0"/>
              </a:rPr>
              <a:t>приказ Ставки Верховного Главнокомандования № 270</a:t>
            </a:r>
            <a:r>
              <a:rPr lang="en-US" sz="2400" b="1" i="1" smtClean="0">
                <a:solidFill>
                  <a:srgbClr val="A50021"/>
                </a:solidFill>
                <a:latin typeface="Arial" charset="0"/>
                <a:cs typeface="Arial" charset="0"/>
              </a:rPr>
              <a:t>:</a:t>
            </a:r>
            <a:endParaRPr lang="ru-RU" sz="2400" b="1" smtClean="0">
              <a:solidFill>
                <a:srgbClr val="A50021"/>
              </a:solidFill>
              <a:latin typeface="Arial" charset="0"/>
              <a:cs typeface="Arial" charset="0"/>
            </a:endParaRP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62600"/>
          </a:xfrm>
          <a:ln w="76200">
            <a:solidFill>
              <a:srgbClr val="000099"/>
            </a:solidFill>
          </a:ln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0099"/>
                </a:solidFill>
                <a:latin typeface="Arial" charset="0"/>
                <a:cs typeface="Arial" charset="0"/>
              </a:rPr>
              <a:t>...Приказываю: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0099"/>
                </a:solidFill>
                <a:latin typeface="Arial" charset="0"/>
                <a:cs typeface="Arial" charset="0"/>
              </a:rPr>
              <a:t>1.   Командиров и политработников, во время боя срывающих с себя знаки различия и дезертирующих в тыл или сдающихся в плен врагу, считать злостными дезертирами, семьи которых подлежат аресту как семьи нарушивших присягу и предавших свою Родину дезертиров.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0099"/>
                </a:solidFill>
                <a:latin typeface="Arial" charset="0"/>
                <a:cs typeface="Arial" charset="0"/>
              </a:rPr>
              <a:t>Обязать всех вышестоящих командиров и комиссаров расстреливать на месте подобных дезертиров из начсостава.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0099"/>
                </a:solidFill>
                <a:latin typeface="Arial" charset="0"/>
                <a:cs typeface="Arial" charset="0"/>
              </a:rPr>
              <a:t>2.   ...Обязать каждого военнослужащего, независимо от его служебного  положения,   потребовать  от  вышестоящего  начальника, если часть его находится в окружении, драться до последней возможности,  чтобы пробиться к своим,  и,  если такой начальник или часть красноармейцев вместо организации отпора врагу предпочтут сдаться в плен,  уничтожать их всеми средствами, как наземными, так и воздушными, а семьи сдавшихся в плен красноармейцев лишать государственного пособия и помощи.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1800" b="1" i="1" smtClean="0">
                <a:solidFill>
                  <a:srgbClr val="A50021"/>
                </a:solidFill>
                <a:latin typeface="Arial" charset="0"/>
                <a:cs typeface="Arial" charset="0"/>
              </a:rPr>
              <a:t>1.   Каковы были причины появления столь сурового приказа?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1800" b="1" i="1" smtClean="0">
                <a:solidFill>
                  <a:srgbClr val="A50021"/>
                </a:solidFill>
                <a:latin typeface="Arial" charset="0"/>
                <a:cs typeface="Arial" charset="0"/>
              </a:rPr>
              <a:t>2.  О каких особенностях военного времени можно узнать из данного приказа?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а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WordArt 4"/>
          <p:cNvSpPr>
            <a:spLocks noChangeArrowheads="1" noChangeShapeType="1" noTextEdit="1"/>
          </p:cNvSpPr>
          <p:nvPr/>
        </p:nvSpPr>
        <p:spPr bwMode="auto">
          <a:xfrm>
            <a:off x="304800" y="5257800"/>
            <a:ext cx="4537075" cy="134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08.09.41 - 27.01.44</a:t>
            </a:r>
          </a:p>
          <a:p>
            <a:pPr algn="ctr"/>
            <a:r>
              <a:rPr lang="ru-RU" sz="3600" kern="10">
                <a:ln w="285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Блокада Ленинграда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6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03 - Краснознаменный ансамбль - Священная войн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228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52400" y="1524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/>
              <a:t>Периодизация Великой Отечественной войны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228600" y="914400"/>
            <a:ext cx="8763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 u="sng"/>
              <a:t>1 период – 22 июня 1941 года – осень 1942 года –</a:t>
            </a:r>
            <a:r>
              <a:rPr lang="ru-RU" sz="2400" b="1"/>
              <a:t> </a:t>
            </a:r>
          </a:p>
          <a:p>
            <a:r>
              <a:rPr lang="ru-RU" sz="2400" b="1"/>
              <a:t>нападение Германии на СССР. Поражения Красной </a:t>
            </a:r>
          </a:p>
          <a:p>
            <a:r>
              <a:rPr lang="ru-RU" sz="2400" b="1"/>
              <a:t>Армии в первые месяцы войны. Разгром фашистов </a:t>
            </a:r>
          </a:p>
          <a:p>
            <a:r>
              <a:rPr lang="ru-RU" sz="2400" b="1"/>
              <a:t>под Москвой. Провал планов немецкого «блицкрига». </a:t>
            </a:r>
          </a:p>
          <a:p>
            <a:endParaRPr lang="ru-RU" sz="2400" b="1" u="sng"/>
          </a:p>
          <a:p>
            <a:r>
              <a:rPr lang="ru-RU" sz="2400" b="1" u="sng"/>
              <a:t>2 период – осень 1942 года – 1943 год –</a:t>
            </a:r>
            <a:r>
              <a:rPr lang="ru-RU" sz="2400" b="1"/>
              <a:t> коренной </a:t>
            </a:r>
          </a:p>
          <a:p>
            <a:r>
              <a:rPr lang="ru-RU" sz="2400" b="1"/>
              <a:t>перелом в ходе войны. Сталинградская и Курская битвы. </a:t>
            </a:r>
          </a:p>
          <a:p>
            <a:r>
              <a:rPr lang="ru-RU" sz="2400" b="1"/>
              <a:t>Крушение наступательной стратегии Германии и ее </a:t>
            </a:r>
          </a:p>
          <a:p>
            <a:r>
              <a:rPr lang="ru-RU" sz="2400" b="1"/>
              <a:t>сателлитов. </a:t>
            </a:r>
          </a:p>
          <a:p>
            <a:endParaRPr lang="ru-RU" sz="2400" b="1" u="sng"/>
          </a:p>
          <a:p>
            <a:r>
              <a:rPr lang="ru-RU" sz="2400" b="1" u="sng"/>
              <a:t>3 период – январь 1944 года – 9 мая 1945 года – </a:t>
            </a:r>
          </a:p>
          <a:p>
            <a:r>
              <a:rPr lang="ru-RU" sz="2400" b="1"/>
              <a:t>завершение ВОВ. Освобождение Европы от захватчиков.</a:t>
            </a:r>
          </a:p>
          <a:p>
            <a:r>
              <a:rPr lang="ru-RU" sz="2400" b="1"/>
              <a:t>Разгром фашистской Германии.</a:t>
            </a:r>
          </a:p>
          <a:p>
            <a:endParaRPr lang="ru-RU" sz="2400" b="1" u="sng"/>
          </a:p>
          <a:p>
            <a:r>
              <a:rPr lang="ru-RU" sz="2400" b="1" u="sng"/>
              <a:t>4 период – 8 августа – 2 сентября 1945 года – </a:t>
            </a:r>
            <a:r>
              <a:rPr lang="ru-RU" sz="2400" b="1"/>
              <a:t>Разгром и </a:t>
            </a:r>
          </a:p>
          <a:p>
            <a:r>
              <a:rPr lang="ru-RU" sz="2400" b="1"/>
              <a:t>капитуляция Японии. Окончание Второй мировой войны.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447" fill="hold"/>
                                        <p:tgtEl>
                                          <p:spTgt spid="501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7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17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Пробка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962400" y="1066800"/>
            <a:ext cx="5181600" cy="5562600"/>
          </a:xfrm>
          <a:prstGeom prst="rect">
            <a:avLst/>
          </a:prstGeom>
          <a:solidFill>
            <a:schemeClr val="bg1"/>
          </a:solidFill>
          <a:ln w="76200">
            <a:solidFill>
              <a:srgbClr val="000099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ru-RU" sz="3200" b="1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838200" y="6248400"/>
            <a:ext cx="2019300" cy="473075"/>
          </a:xfrm>
          <a:prstGeom prst="rect">
            <a:avLst/>
          </a:prstGeom>
          <a:solidFill>
            <a:srgbClr val="FFCCFF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990033"/>
                </a:solidFill>
              </a:rPr>
              <a:t>Плакат 1941 г.</a:t>
            </a:r>
          </a:p>
        </p:txBody>
      </p:sp>
      <p:pic>
        <p:nvPicPr>
          <p:cNvPr id="23557" name="Picture 5" descr="Рисунок7"/>
          <p:cNvPicPr>
            <a:picLocks noChangeAspect="1" noChangeArrowheads="1"/>
          </p:cNvPicPr>
          <p:nvPr/>
        </p:nvPicPr>
        <p:blipFill>
          <a:blip r:embed="rId3">
            <a:lum bright="-6000" contrast="12000"/>
          </a:blip>
          <a:srcRect/>
          <a:stretch>
            <a:fillRect/>
          </a:stretch>
        </p:blipFill>
        <p:spPr bwMode="auto">
          <a:xfrm>
            <a:off x="152400" y="381000"/>
            <a:ext cx="3657600" cy="57150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3558" name="Picture 6" descr="Картинка 56 из 5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38600" y="112713"/>
            <a:ext cx="4876800" cy="83502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962400" y="1219200"/>
            <a:ext cx="51816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99"/>
                </a:solidFill>
              </a:rPr>
              <a:t>Для захвата Москвы </a:t>
            </a:r>
          </a:p>
          <a:p>
            <a:r>
              <a:rPr lang="ru-RU" sz="2800" b="1">
                <a:solidFill>
                  <a:srgbClr val="000099"/>
                </a:solidFill>
              </a:rPr>
              <a:t>был подготовлен план </a:t>
            </a:r>
          </a:p>
          <a:p>
            <a:r>
              <a:rPr lang="ru-RU" sz="2800" b="1" u="sng">
                <a:solidFill>
                  <a:srgbClr val="A50021"/>
                </a:solidFill>
              </a:rPr>
              <a:t>«Тайфун».</a:t>
            </a:r>
            <a:r>
              <a:rPr lang="ru-RU" sz="2800" b="1">
                <a:solidFill>
                  <a:srgbClr val="A50021"/>
                </a:solidFill>
              </a:rPr>
              <a:t> </a:t>
            </a:r>
          </a:p>
          <a:p>
            <a:r>
              <a:rPr lang="ru-RU" sz="2800" b="1">
                <a:solidFill>
                  <a:srgbClr val="000099"/>
                </a:solidFill>
              </a:rPr>
              <a:t>Немцы попытались </a:t>
            </a:r>
          </a:p>
          <a:p>
            <a:r>
              <a:rPr lang="ru-RU" sz="2800" b="1">
                <a:solidFill>
                  <a:srgbClr val="000099"/>
                </a:solidFill>
              </a:rPr>
              <a:t>достичь на этом </a:t>
            </a:r>
          </a:p>
          <a:p>
            <a:r>
              <a:rPr lang="ru-RU" sz="2800" b="1">
                <a:solidFill>
                  <a:srgbClr val="000099"/>
                </a:solidFill>
              </a:rPr>
              <a:t>направлении троекратного </a:t>
            </a:r>
          </a:p>
          <a:p>
            <a:r>
              <a:rPr lang="ru-RU" sz="2800" b="1">
                <a:solidFill>
                  <a:srgbClr val="000099"/>
                </a:solidFill>
              </a:rPr>
              <a:t>превосходства в живой </a:t>
            </a:r>
          </a:p>
          <a:p>
            <a:r>
              <a:rPr lang="ru-RU" sz="2800" b="1">
                <a:solidFill>
                  <a:srgbClr val="000099"/>
                </a:solidFill>
              </a:rPr>
              <a:t>силе и технике. </a:t>
            </a:r>
          </a:p>
          <a:p>
            <a:r>
              <a:rPr lang="ru-RU" sz="2800" b="1" u="sng">
                <a:solidFill>
                  <a:srgbClr val="A50021"/>
                </a:solidFill>
              </a:rPr>
              <a:t>30 сентября</a:t>
            </a:r>
            <a:r>
              <a:rPr lang="ru-RU" sz="2800" b="1">
                <a:solidFill>
                  <a:srgbClr val="A50021"/>
                </a:solidFill>
              </a:rPr>
              <a:t> </a:t>
            </a:r>
            <a:r>
              <a:rPr lang="ru-RU" sz="2800" b="1">
                <a:solidFill>
                  <a:srgbClr val="000099"/>
                </a:solidFill>
              </a:rPr>
              <a:t>началось </a:t>
            </a:r>
          </a:p>
          <a:p>
            <a:r>
              <a:rPr lang="ru-RU" sz="2800" b="1">
                <a:solidFill>
                  <a:srgbClr val="000099"/>
                </a:solidFill>
              </a:rPr>
              <a:t>генеральное наступление.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0"/>
            <a:ext cx="6400800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3"/>
          <p:cNvSpPr>
            <a:spLocks noChangeArrowheads="1"/>
          </p:cNvSpPr>
          <p:nvPr/>
        </p:nvSpPr>
        <p:spPr bwMode="auto">
          <a:xfrm>
            <a:off x="533400" y="228600"/>
            <a:ext cx="8153400" cy="2057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7620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600" b="1">
                <a:solidFill>
                  <a:srgbClr val="CC0000"/>
                </a:solidFill>
              </a:rPr>
              <a:t>Битва за Москву –</a:t>
            </a:r>
          </a:p>
          <a:p>
            <a:pPr algn="ctr"/>
            <a:r>
              <a:rPr lang="ru-RU" sz="3200" b="1">
                <a:solidFill>
                  <a:srgbClr val="CC0000"/>
                </a:solidFill>
              </a:rPr>
              <a:t>30 сентября 1941 г. – апрель 1942 г.</a:t>
            </a: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304800" y="3505200"/>
            <a:ext cx="4114800" cy="2743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7620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sz="3200" b="1" u="sng">
                <a:solidFill>
                  <a:srgbClr val="CC0000"/>
                </a:solidFill>
              </a:rPr>
              <a:t>Оборонительный</a:t>
            </a:r>
            <a:r>
              <a:rPr lang="ru-RU" sz="3200" b="1">
                <a:solidFill>
                  <a:srgbClr val="CC0000"/>
                </a:solidFill>
              </a:rPr>
              <a:t> </a:t>
            </a:r>
          </a:p>
          <a:p>
            <a:pPr marL="342900" indent="-342900" algn="ctr"/>
            <a:r>
              <a:rPr lang="ru-RU" sz="3200" b="1">
                <a:solidFill>
                  <a:srgbClr val="CC0000"/>
                </a:solidFill>
              </a:rPr>
              <a:t>период битвы </a:t>
            </a:r>
          </a:p>
          <a:p>
            <a:pPr marL="342900" indent="-342900" algn="ctr"/>
            <a:r>
              <a:rPr lang="ru-RU" sz="3200" b="1">
                <a:solidFill>
                  <a:srgbClr val="CC0000"/>
                </a:solidFill>
              </a:rPr>
              <a:t>(30 сентября — </a:t>
            </a:r>
          </a:p>
          <a:p>
            <a:pPr marL="342900" indent="-342900" algn="ctr"/>
            <a:r>
              <a:rPr lang="ru-RU" sz="3200" b="1">
                <a:solidFill>
                  <a:srgbClr val="CC0000"/>
                </a:solidFill>
              </a:rPr>
              <a:t>5 декабря </a:t>
            </a:r>
          </a:p>
          <a:p>
            <a:pPr marL="342900" indent="-342900" algn="ctr"/>
            <a:r>
              <a:rPr lang="ru-RU" sz="3200" b="1">
                <a:solidFill>
                  <a:srgbClr val="CC0000"/>
                </a:solidFill>
              </a:rPr>
              <a:t>1941 года)</a:t>
            </a:r>
            <a:endParaRPr lang="ru-RU" sz="3200">
              <a:solidFill>
                <a:srgbClr val="CC0000"/>
              </a:solidFill>
            </a:endParaRP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4800600" y="3505200"/>
            <a:ext cx="4114800" cy="2743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7620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>
                <a:solidFill>
                  <a:srgbClr val="CC0000"/>
                </a:solidFill>
              </a:rPr>
              <a:t>Контрнаступление </a:t>
            </a:r>
          </a:p>
          <a:p>
            <a:pPr algn="ctr"/>
            <a:r>
              <a:rPr lang="ru-RU" sz="3200" b="1">
                <a:solidFill>
                  <a:srgbClr val="CC0000"/>
                </a:solidFill>
              </a:rPr>
              <a:t>Красной Армии </a:t>
            </a:r>
          </a:p>
          <a:p>
            <a:pPr algn="ctr"/>
            <a:r>
              <a:rPr lang="ru-RU" sz="3200" b="1">
                <a:solidFill>
                  <a:srgbClr val="CC0000"/>
                </a:solidFill>
              </a:rPr>
              <a:t>под Москвой </a:t>
            </a:r>
          </a:p>
          <a:p>
            <a:pPr algn="ctr"/>
            <a:r>
              <a:rPr lang="ru-RU" sz="3200" b="1">
                <a:solidFill>
                  <a:srgbClr val="CC0000"/>
                </a:solidFill>
              </a:rPr>
              <a:t>(5 декабря 1941 г. – </a:t>
            </a:r>
          </a:p>
          <a:p>
            <a:pPr algn="ctr"/>
            <a:r>
              <a:rPr lang="ru-RU" sz="3200" b="1">
                <a:solidFill>
                  <a:srgbClr val="CC0000"/>
                </a:solidFill>
              </a:rPr>
              <a:t>апрель 1942 г.)</a:t>
            </a:r>
            <a:endParaRPr lang="ru-RU" sz="3200">
              <a:solidFill>
                <a:srgbClr val="CC0000"/>
              </a:solidFill>
            </a:endParaRPr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2133600" y="2362200"/>
            <a:ext cx="381000" cy="1066800"/>
          </a:xfrm>
          <a:prstGeom prst="downArrow">
            <a:avLst>
              <a:gd name="adj1" fmla="val 50000"/>
              <a:gd name="adj2" fmla="val 70000"/>
            </a:avLst>
          </a:prstGeom>
          <a:solidFill>
            <a:srgbClr val="CC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6705600" y="2362200"/>
            <a:ext cx="381000" cy="1066800"/>
          </a:xfrm>
          <a:prstGeom prst="downArrow">
            <a:avLst>
              <a:gd name="adj1" fmla="val 50000"/>
              <a:gd name="adj2" fmla="val 70000"/>
            </a:avLst>
          </a:prstGeom>
          <a:solidFill>
            <a:srgbClr val="CC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5" grpId="0" animBg="1"/>
      <p:bldP spid="25606" grpId="0" animBg="1"/>
      <p:bldP spid="2560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5"/>
          <p:cNvSpPr>
            <a:spLocks noChangeArrowheads="1"/>
          </p:cNvSpPr>
          <p:nvPr/>
        </p:nvSpPr>
        <p:spPr bwMode="auto">
          <a:xfrm>
            <a:off x="914400" y="228600"/>
            <a:ext cx="7467600" cy="1524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762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A50021"/>
                </a:solidFill>
              </a:rPr>
              <a:t>Соотношение сил и средств </a:t>
            </a:r>
          </a:p>
          <a:p>
            <a:pPr algn="ctr"/>
            <a:r>
              <a:rPr lang="ru-RU" sz="3600" b="1">
                <a:solidFill>
                  <a:srgbClr val="A50021"/>
                </a:solidFill>
              </a:rPr>
              <a:t>к 30 сентября 1941 г.</a:t>
            </a:r>
            <a:endParaRPr lang="ru-RU" sz="3600">
              <a:solidFill>
                <a:srgbClr val="A50021"/>
              </a:solidFill>
            </a:endParaRPr>
          </a:p>
        </p:txBody>
      </p:sp>
      <p:graphicFrame>
        <p:nvGraphicFramePr>
          <p:cNvPr id="66622" name="Group 62"/>
          <p:cNvGraphicFramePr>
            <a:graphicFrameLocks noGrp="1"/>
          </p:cNvGraphicFramePr>
          <p:nvPr/>
        </p:nvGraphicFramePr>
        <p:xfrm>
          <a:off x="381000" y="1981200"/>
          <a:ext cx="8534400" cy="4429125"/>
        </p:xfrm>
        <a:graphic>
          <a:graphicData uri="http://schemas.openxmlformats.org/drawingml/2006/table">
            <a:tbl>
              <a:tblPr/>
              <a:tblGrid>
                <a:gridCol w="2133600"/>
                <a:gridCol w="1600200"/>
                <a:gridCol w="1981200"/>
                <a:gridCol w="2819400"/>
              </a:tblGrid>
              <a:tr h="9906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Силы и средства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РККА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Вермахт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Соотношение 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71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Личный состав (тыс. чел.)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1250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1800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1:1,4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30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Орудия и минометы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7600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14000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1:1,8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82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Танки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990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1700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1:1,7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82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Самолеты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667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1390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1:2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5875"/>
            <a:ext cx="5572125" cy="676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 descr="0214171365"/>
          <p:cNvPicPr>
            <a:picLocks noChangeAspect="1" noChangeArrowheads="1"/>
          </p:cNvPicPr>
          <p:nvPr/>
        </p:nvPicPr>
        <p:blipFill>
          <a:blip r:embed="rId3">
            <a:lum bright="-30000" contrast="42000"/>
          </a:blip>
          <a:srcRect l="7071" t="6667" r="3030" b="5556"/>
          <a:stretch>
            <a:fillRect/>
          </a:stretch>
        </p:blipFill>
        <p:spPr bwMode="auto">
          <a:xfrm>
            <a:off x="685800" y="119063"/>
            <a:ext cx="7772400" cy="6627812"/>
          </a:xfrm>
          <a:prstGeom prst="rect">
            <a:avLst/>
          </a:prstGeom>
          <a:noFill/>
          <a:ln w="76200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3352800" y="4267200"/>
            <a:ext cx="106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99"/>
                </a:solidFill>
              </a:rPr>
              <a:t>Брянск</a:t>
            </a:r>
          </a:p>
        </p:txBody>
      </p:sp>
      <p:sp>
        <p:nvSpPr>
          <p:cNvPr id="28676" name="Rectangle 8"/>
          <p:cNvSpPr>
            <a:spLocks noChangeArrowheads="1"/>
          </p:cNvSpPr>
          <p:nvPr/>
        </p:nvSpPr>
        <p:spPr bwMode="auto">
          <a:xfrm>
            <a:off x="3429000" y="2362200"/>
            <a:ext cx="1066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99"/>
                </a:solidFill>
              </a:rPr>
              <a:t>Вязьма</a:t>
            </a:r>
          </a:p>
        </p:txBody>
      </p:sp>
      <p:sp>
        <p:nvSpPr>
          <p:cNvPr id="28677" name="AutoShape 9"/>
          <p:cNvSpPr>
            <a:spLocks noChangeArrowheads="1"/>
          </p:cNvSpPr>
          <p:nvPr/>
        </p:nvSpPr>
        <p:spPr bwMode="auto">
          <a:xfrm>
            <a:off x="3276600" y="4648200"/>
            <a:ext cx="609600" cy="533400"/>
          </a:xfrm>
          <a:prstGeom prst="star16">
            <a:avLst>
              <a:gd name="adj" fmla="val 375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5715000" y="3733800"/>
            <a:ext cx="609600" cy="533400"/>
          </a:xfrm>
          <a:prstGeom prst="star16">
            <a:avLst>
              <a:gd name="adj" fmla="val 375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9" name="Rectangle 12"/>
          <p:cNvSpPr>
            <a:spLocks noChangeArrowheads="1"/>
          </p:cNvSpPr>
          <p:nvPr/>
        </p:nvSpPr>
        <p:spPr bwMode="auto">
          <a:xfrm>
            <a:off x="5715000" y="3429000"/>
            <a:ext cx="1828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99"/>
                </a:solidFill>
              </a:rPr>
              <a:t>Тула</a:t>
            </a:r>
          </a:p>
        </p:txBody>
      </p:sp>
      <p:sp>
        <p:nvSpPr>
          <p:cNvPr id="28680" name="Rectangle 13"/>
          <p:cNvSpPr>
            <a:spLocks noChangeArrowheads="1"/>
          </p:cNvSpPr>
          <p:nvPr/>
        </p:nvSpPr>
        <p:spPr bwMode="auto">
          <a:xfrm>
            <a:off x="4800600" y="914400"/>
            <a:ext cx="1828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99"/>
                </a:solidFill>
              </a:rPr>
              <a:t>Калинин</a:t>
            </a:r>
          </a:p>
        </p:txBody>
      </p:sp>
      <p:sp>
        <p:nvSpPr>
          <p:cNvPr id="28681" name="AutoShape 14"/>
          <p:cNvSpPr>
            <a:spLocks noChangeArrowheads="1"/>
          </p:cNvSpPr>
          <p:nvPr/>
        </p:nvSpPr>
        <p:spPr bwMode="auto">
          <a:xfrm>
            <a:off x="4572000" y="1066800"/>
            <a:ext cx="609600" cy="533400"/>
          </a:xfrm>
          <a:prstGeom prst="star16">
            <a:avLst>
              <a:gd name="adj" fmla="val 375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2" name="Rectangle 15"/>
          <p:cNvSpPr>
            <a:spLocks noChangeArrowheads="1"/>
          </p:cNvSpPr>
          <p:nvPr/>
        </p:nvSpPr>
        <p:spPr bwMode="auto">
          <a:xfrm>
            <a:off x="6324600" y="1905000"/>
            <a:ext cx="1143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99"/>
                </a:solidFill>
              </a:rPr>
              <a:t>Москва</a:t>
            </a:r>
          </a:p>
        </p:txBody>
      </p:sp>
      <p:sp>
        <p:nvSpPr>
          <p:cNvPr id="28683" name="AutoShape 16"/>
          <p:cNvSpPr>
            <a:spLocks noChangeArrowheads="1"/>
          </p:cNvSpPr>
          <p:nvPr/>
        </p:nvSpPr>
        <p:spPr bwMode="auto">
          <a:xfrm>
            <a:off x="5791200" y="2286000"/>
            <a:ext cx="609600" cy="533400"/>
          </a:xfrm>
          <a:prstGeom prst="star16">
            <a:avLst>
              <a:gd name="adj" fmla="val 375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4" name="AutoShape 17"/>
          <p:cNvSpPr>
            <a:spLocks noChangeArrowheads="1"/>
          </p:cNvSpPr>
          <p:nvPr/>
        </p:nvSpPr>
        <p:spPr bwMode="auto">
          <a:xfrm>
            <a:off x="3429000" y="2819400"/>
            <a:ext cx="609600" cy="533400"/>
          </a:xfrm>
          <a:prstGeom prst="star16">
            <a:avLst>
              <a:gd name="adj" fmla="val 375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5" name="AutoShape 18"/>
          <p:cNvSpPr>
            <a:spLocks noChangeArrowheads="1"/>
          </p:cNvSpPr>
          <p:nvPr/>
        </p:nvSpPr>
        <p:spPr bwMode="auto">
          <a:xfrm>
            <a:off x="4953000" y="3048000"/>
            <a:ext cx="609600" cy="533400"/>
          </a:xfrm>
          <a:prstGeom prst="star16">
            <a:avLst>
              <a:gd name="adj" fmla="val 375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6" name="AutoShape 19"/>
          <p:cNvSpPr>
            <a:spLocks noChangeArrowheads="1"/>
          </p:cNvSpPr>
          <p:nvPr/>
        </p:nvSpPr>
        <p:spPr bwMode="auto">
          <a:xfrm>
            <a:off x="4648200" y="2362200"/>
            <a:ext cx="609600" cy="533400"/>
          </a:xfrm>
          <a:prstGeom prst="star16">
            <a:avLst>
              <a:gd name="adj" fmla="val 375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7" name="Rectangle 20"/>
          <p:cNvSpPr>
            <a:spLocks noChangeArrowheads="1"/>
          </p:cNvSpPr>
          <p:nvPr/>
        </p:nvSpPr>
        <p:spPr bwMode="auto">
          <a:xfrm>
            <a:off x="3581400" y="2057400"/>
            <a:ext cx="1828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99"/>
                </a:solidFill>
              </a:rPr>
              <a:t>Можайск</a:t>
            </a:r>
          </a:p>
        </p:txBody>
      </p:sp>
      <p:sp>
        <p:nvSpPr>
          <p:cNvPr id="28688" name="Rectangle 21"/>
          <p:cNvSpPr>
            <a:spLocks noChangeArrowheads="1"/>
          </p:cNvSpPr>
          <p:nvPr/>
        </p:nvSpPr>
        <p:spPr bwMode="auto">
          <a:xfrm>
            <a:off x="5715000" y="2895600"/>
            <a:ext cx="1828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99"/>
                </a:solidFill>
              </a:rPr>
              <a:t>Малоярославец</a:t>
            </a:r>
          </a:p>
        </p:txBody>
      </p:sp>
      <p:sp>
        <p:nvSpPr>
          <p:cNvPr id="28689" name="Rectangle 23"/>
          <p:cNvSpPr>
            <a:spLocks noChangeArrowheads="1"/>
          </p:cNvSpPr>
          <p:nvPr/>
        </p:nvSpPr>
        <p:spPr bwMode="auto">
          <a:xfrm>
            <a:off x="685800" y="1524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99"/>
                </a:solidFill>
              </a:rPr>
              <a:t> 30 СЕНТЯБРЯ -  5 ДЕКАБРЯ 1941 года </a:t>
            </a:r>
          </a:p>
        </p:txBody>
      </p:sp>
      <p:sp>
        <p:nvSpPr>
          <p:cNvPr id="28690" name="Rectangle 26"/>
          <p:cNvSpPr>
            <a:spLocks noChangeArrowheads="1"/>
          </p:cNvSpPr>
          <p:nvPr/>
        </p:nvSpPr>
        <p:spPr bwMode="auto">
          <a:xfrm>
            <a:off x="2590800" y="6019800"/>
            <a:ext cx="502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99"/>
                </a:solidFill>
              </a:rPr>
              <a:t>ОПЕРАЦИЯ «ТАЙФУН»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 descr="5"/>
          <p:cNvPicPr>
            <a:picLocks noChangeAspect="1" noChangeArrowheads="1"/>
          </p:cNvPicPr>
          <p:nvPr/>
        </p:nvPicPr>
        <p:blipFill>
          <a:blip r:embed="rId2"/>
          <a:srcRect l="1967"/>
          <a:stretch>
            <a:fillRect/>
          </a:stretch>
        </p:blipFill>
        <p:spPr bwMode="auto">
          <a:xfrm>
            <a:off x="0" y="1143000"/>
            <a:ext cx="9144000" cy="549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5"/>
          <p:cNvSpPr>
            <a:spLocks noChangeArrowheads="1"/>
          </p:cNvSpPr>
          <p:nvPr/>
        </p:nvSpPr>
        <p:spPr bwMode="auto">
          <a:xfrm>
            <a:off x="152400" y="1524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A50021"/>
                </a:solidFill>
              </a:rPr>
              <a:t>7 ноября </a:t>
            </a:r>
            <a:r>
              <a:rPr lang="ru-RU" sz="2400" b="1" i="1">
                <a:solidFill>
                  <a:srgbClr val="000099"/>
                </a:solidFill>
              </a:rPr>
              <a:t>на Красной площади прошел парад. </a:t>
            </a:r>
          </a:p>
          <a:p>
            <a:pPr algn="ctr"/>
            <a:r>
              <a:rPr lang="ru-RU" sz="2400" b="1" i="1">
                <a:solidFill>
                  <a:srgbClr val="000099"/>
                </a:solidFill>
              </a:rPr>
              <a:t>Его участники сразу же отправлялись на фронт.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 l="3998" t="1331" b="3406"/>
          <a:stretch>
            <a:fillRect/>
          </a:stretch>
        </p:blipFill>
        <p:spPr bwMode="auto">
          <a:xfrm>
            <a:off x="4665663" y="1979613"/>
            <a:ext cx="4478337" cy="4767262"/>
          </a:xfrm>
          <a:prstGeom prst="rect">
            <a:avLst/>
          </a:prstGeom>
          <a:noFill/>
          <a:ln w="57150">
            <a:solidFill>
              <a:srgbClr val="A50021"/>
            </a:solidFill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200"/>
            <a:ext cx="466566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76200"/>
            <a:ext cx="2590800" cy="685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-1588"/>
            <a:ext cx="5453062" cy="685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381000" y="152400"/>
            <a:ext cx="3200400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2800" b="1">
                <a:solidFill>
                  <a:srgbClr val="000099"/>
                </a:solidFill>
              </a:rPr>
              <a:t>Георгий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2800" b="1">
                <a:solidFill>
                  <a:srgbClr val="000099"/>
                </a:solidFill>
              </a:rPr>
              <a:t>Константинович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2800" b="1">
                <a:solidFill>
                  <a:srgbClr val="000099"/>
                </a:solidFill>
              </a:rPr>
              <a:t>Жуков</a:t>
            </a:r>
          </a:p>
        </p:txBody>
      </p:sp>
      <p:pic>
        <p:nvPicPr>
          <p:cNvPr id="59398" name="Picture 6" descr="img016"/>
          <p:cNvPicPr>
            <a:picLocks noChangeAspect="1" noChangeArrowheads="1"/>
          </p:cNvPicPr>
          <p:nvPr/>
        </p:nvPicPr>
        <p:blipFill>
          <a:blip r:embed="rId2">
            <a:lum bright="30000" contrast="30000"/>
          </a:blip>
          <a:srcRect/>
          <a:stretch>
            <a:fillRect/>
          </a:stretch>
        </p:blipFill>
        <p:spPr bwMode="auto">
          <a:xfrm>
            <a:off x="0" y="1905000"/>
            <a:ext cx="3762375" cy="45720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2772" name="Rectangle 7"/>
          <p:cNvSpPr>
            <a:spLocks noChangeArrowheads="1"/>
          </p:cNvSpPr>
          <p:nvPr/>
        </p:nvSpPr>
        <p:spPr bwMode="auto">
          <a:xfrm>
            <a:off x="3962400" y="304800"/>
            <a:ext cx="5029200" cy="6324600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2400" b="1">
              <a:solidFill>
                <a:srgbClr val="000099"/>
              </a:solidFill>
            </a:endParaRPr>
          </a:p>
          <a:p>
            <a:r>
              <a:rPr lang="ru-RU" sz="2400" b="1" u="sng">
                <a:solidFill>
                  <a:srgbClr val="000099"/>
                </a:solidFill>
              </a:rPr>
              <a:t>В конце ноября</a:t>
            </a:r>
            <a:r>
              <a:rPr lang="ru-RU" sz="2400" b="1">
                <a:solidFill>
                  <a:srgbClr val="000099"/>
                </a:solidFill>
              </a:rPr>
              <a:t> в тыловом </a:t>
            </a:r>
          </a:p>
          <a:p>
            <a:r>
              <a:rPr lang="ru-RU" sz="2400" b="1">
                <a:solidFill>
                  <a:srgbClr val="000099"/>
                </a:solidFill>
              </a:rPr>
              <a:t>районе, позади Западного и </a:t>
            </a:r>
          </a:p>
          <a:p>
            <a:r>
              <a:rPr lang="ru-RU" sz="2400" b="1">
                <a:solidFill>
                  <a:srgbClr val="000099"/>
                </a:solidFill>
              </a:rPr>
              <a:t>Брянского фронтов, были </a:t>
            </a:r>
          </a:p>
          <a:p>
            <a:r>
              <a:rPr lang="ru-RU" sz="2400" b="1">
                <a:solidFill>
                  <a:srgbClr val="000099"/>
                </a:solidFill>
              </a:rPr>
              <a:t>сосредоточены свежие </a:t>
            </a:r>
          </a:p>
          <a:p>
            <a:r>
              <a:rPr lang="ru-RU" sz="2400" b="1">
                <a:solidFill>
                  <a:srgbClr val="000099"/>
                </a:solidFill>
              </a:rPr>
              <a:t>дивизии, прибывшие с </a:t>
            </a:r>
          </a:p>
          <a:p>
            <a:r>
              <a:rPr lang="ru-RU" sz="2400" b="1">
                <a:solidFill>
                  <a:srgbClr val="000099"/>
                </a:solidFill>
              </a:rPr>
              <a:t>Дальнего Востока, из Сибири, </a:t>
            </a:r>
          </a:p>
          <a:p>
            <a:r>
              <a:rPr lang="ru-RU" sz="2400" b="1">
                <a:solidFill>
                  <a:srgbClr val="000099"/>
                </a:solidFill>
              </a:rPr>
              <a:t>с Урала. Г.К. Жуков предложил </a:t>
            </a:r>
          </a:p>
          <a:p>
            <a:r>
              <a:rPr lang="ru-RU" sz="2400" b="1">
                <a:solidFill>
                  <a:srgbClr val="000099"/>
                </a:solidFill>
              </a:rPr>
              <a:t>перейти к контрнаступлению. </a:t>
            </a:r>
          </a:p>
          <a:p>
            <a:r>
              <a:rPr lang="ru-RU" sz="2400" b="1">
                <a:solidFill>
                  <a:srgbClr val="000099"/>
                </a:solidFill>
              </a:rPr>
              <a:t>Свое предложение он обосновал </a:t>
            </a:r>
          </a:p>
          <a:p>
            <a:r>
              <a:rPr lang="ru-RU" sz="2400" b="1">
                <a:solidFill>
                  <a:srgbClr val="000099"/>
                </a:solidFill>
              </a:rPr>
              <a:t>так: </a:t>
            </a:r>
            <a:r>
              <a:rPr lang="ru-RU" sz="2400" b="1">
                <a:solidFill>
                  <a:srgbClr val="C00000"/>
                </a:solidFill>
              </a:rPr>
              <a:t>«Противник истощен. </a:t>
            </a:r>
          </a:p>
          <a:p>
            <a:r>
              <a:rPr lang="ru-RU" sz="2400" b="1">
                <a:solidFill>
                  <a:srgbClr val="C00000"/>
                </a:solidFill>
              </a:rPr>
              <a:t>Но если мы сейчас не </a:t>
            </a:r>
          </a:p>
          <a:p>
            <a:r>
              <a:rPr lang="ru-RU" sz="2400" b="1">
                <a:solidFill>
                  <a:srgbClr val="C00000"/>
                </a:solidFill>
              </a:rPr>
              <a:t>ликвидируем опасные </a:t>
            </a:r>
          </a:p>
          <a:p>
            <a:r>
              <a:rPr lang="ru-RU" sz="2400" b="1">
                <a:solidFill>
                  <a:srgbClr val="C00000"/>
                </a:solidFill>
              </a:rPr>
              <a:t>вражеские вклинения, немцы </a:t>
            </a:r>
          </a:p>
          <a:p>
            <a:r>
              <a:rPr lang="ru-RU" sz="2400" b="1">
                <a:solidFill>
                  <a:srgbClr val="C00000"/>
                </a:solidFill>
              </a:rPr>
              <a:t>смогут подкрепить свои </a:t>
            </a:r>
          </a:p>
          <a:p>
            <a:r>
              <a:rPr lang="ru-RU" sz="2400" b="1">
                <a:solidFill>
                  <a:srgbClr val="C00000"/>
                </a:solidFill>
              </a:rPr>
              <a:t>войска крупными резервами... </a:t>
            </a:r>
          </a:p>
          <a:p>
            <a:r>
              <a:rPr lang="ru-RU" sz="2400" b="1">
                <a:solidFill>
                  <a:srgbClr val="C00000"/>
                </a:solidFill>
              </a:rPr>
              <a:t>и тогда положение может </a:t>
            </a:r>
          </a:p>
          <a:p>
            <a:r>
              <a:rPr lang="ru-RU" sz="2400" b="1">
                <a:solidFill>
                  <a:srgbClr val="C00000"/>
                </a:solidFill>
              </a:rPr>
              <a:t>серьезно осложниться».</a:t>
            </a:r>
          </a:p>
          <a:p>
            <a:endParaRPr lang="ru-RU" sz="2400" b="1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SSH7A"/>
          <p:cNvPicPr>
            <a:picLocks noChangeAspect="1" noChangeArrowheads="1"/>
          </p:cNvPicPr>
          <p:nvPr/>
        </p:nvPicPr>
        <p:blipFill>
          <a:blip r:embed="rId3"/>
          <a:srcRect l="5121" t="11157" r="3542" b="69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3"/>
          <p:cNvSpPr>
            <a:spLocks noChangeArrowheads="1"/>
          </p:cNvSpPr>
          <p:nvPr/>
        </p:nvSpPr>
        <p:spPr bwMode="auto">
          <a:xfrm>
            <a:off x="914400" y="228600"/>
            <a:ext cx="7467600" cy="1524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762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A50021"/>
                </a:solidFill>
              </a:rPr>
              <a:t>Соотношение сил и средств </a:t>
            </a:r>
          </a:p>
          <a:p>
            <a:pPr algn="ctr"/>
            <a:r>
              <a:rPr lang="ru-RU" sz="3600" b="1">
                <a:solidFill>
                  <a:srgbClr val="A50021"/>
                </a:solidFill>
              </a:rPr>
              <a:t>к 5 декабря 1941 г.</a:t>
            </a:r>
          </a:p>
        </p:txBody>
      </p:sp>
      <p:graphicFrame>
        <p:nvGraphicFramePr>
          <p:cNvPr id="67647" name="Group 63"/>
          <p:cNvGraphicFramePr>
            <a:graphicFrameLocks noGrp="1"/>
          </p:cNvGraphicFramePr>
          <p:nvPr/>
        </p:nvGraphicFramePr>
        <p:xfrm>
          <a:off x="304800" y="1905000"/>
          <a:ext cx="8534400" cy="4489450"/>
        </p:xfrm>
        <a:graphic>
          <a:graphicData uri="http://schemas.openxmlformats.org/drawingml/2006/table">
            <a:tbl>
              <a:tblPr/>
              <a:tblGrid>
                <a:gridCol w="2133600"/>
                <a:gridCol w="1676400"/>
                <a:gridCol w="1905000"/>
                <a:gridCol w="2819400"/>
              </a:tblGrid>
              <a:tr h="9448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Силы и средства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РККА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Вермахт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Соотношение 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715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Личный состав (тыс. чел.)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1708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 : 1,5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301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Орудия и минометы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7652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13500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 : 1,8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33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Танки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774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1170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 : 1,5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95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Самолеты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615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1,6 : 1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6" descr="Картинка 16 из 57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497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7"/>
          <p:cNvSpPr>
            <a:spLocks noChangeArrowheads="1"/>
          </p:cNvSpPr>
          <p:nvPr/>
        </p:nvSpPr>
        <p:spPr bwMode="auto">
          <a:xfrm>
            <a:off x="0" y="0"/>
            <a:ext cx="4495800" cy="1143000"/>
          </a:xfrm>
          <a:prstGeom prst="rect">
            <a:avLst/>
          </a:prstGeom>
          <a:solidFill>
            <a:srgbClr val="A5002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>
                <a:solidFill>
                  <a:schemeClr val="bg1"/>
                </a:solidFill>
              </a:rPr>
              <a:t>5 декабря 1941 г.</a:t>
            </a:r>
            <a:r>
              <a:rPr lang="ru-RU" sz="2400" b="1">
                <a:solidFill>
                  <a:schemeClr val="bg1"/>
                </a:solidFill>
              </a:rPr>
              <a:t> – </a:t>
            </a:r>
          </a:p>
          <a:p>
            <a:pPr algn="ctr"/>
            <a:r>
              <a:rPr lang="ru-RU" sz="2400" b="1">
                <a:solidFill>
                  <a:schemeClr val="bg1"/>
                </a:solidFill>
              </a:rPr>
              <a:t>контрнаступление советских</a:t>
            </a:r>
          </a:p>
          <a:p>
            <a:pPr algn="ctr"/>
            <a:r>
              <a:rPr lang="ru-RU" sz="2400" b="1">
                <a:solidFill>
                  <a:schemeClr val="bg1"/>
                </a:solidFill>
              </a:rPr>
              <a:t>войск под Москвой</a:t>
            </a:r>
          </a:p>
        </p:txBody>
      </p:sp>
      <p:sp>
        <p:nvSpPr>
          <p:cNvPr id="77832" name="Rectangle 8"/>
          <p:cNvSpPr>
            <a:spLocks noChangeArrowheads="1"/>
          </p:cNvSpPr>
          <p:nvPr/>
        </p:nvSpPr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 u="sng">
                <a:solidFill>
                  <a:srgbClr val="000099"/>
                </a:solidFill>
              </a:rPr>
              <a:t>К середине января 1942 г.</a:t>
            </a:r>
            <a:r>
              <a:rPr lang="ru-RU" sz="2400" b="1">
                <a:solidFill>
                  <a:srgbClr val="000099"/>
                </a:solidFill>
              </a:rPr>
              <a:t> </a:t>
            </a:r>
          </a:p>
          <a:p>
            <a:r>
              <a:rPr lang="ru-RU" sz="2400" b="1">
                <a:solidFill>
                  <a:srgbClr val="000099"/>
                </a:solidFill>
              </a:rPr>
              <a:t>советские войска </a:t>
            </a:r>
          </a:p>
          <a:p>
            <a:r>
              <a:rPr lang="ru-RU" sz="2400" b="1">
                <a:solidFill>
                  <a:srgbClr val="000099"/>
                </a:solidFill>
              </a:rPr>
              <a:t>освободили 11 тысяч </a:t>
            </a:r>
          </a:p>
          <a:p>
            <a:r>
              <a:rPr lang="ru-RU" sz="2400" b="1">
                <a:solidFill>
                  <a:srgbClr val="000099"/>
                </a:solidFill>
              </a:rPr>
              <a:t>населенных пунктов, </a:t>
            </a:r>
          </a:p>
          <a:p>
            <a:r>
              <a:rPr lang="ru-RU" sz="2400" b="1">
                <a:solidFill>
                  <a:srgbClr val="000099"/>
                </a:solidFill>
              </a:rPr>
              <a:t>отбросили врага на </a:t>
            </a:r>
          </a:p>
          <a:p>
            <a:r>
              <a:rPr lang="ru-RU" sz="2400" b="1">
                <a:solidFill>
                  <a:srgbClr val="000099"/>
                </a:solidFill>
              </a:rPr>
              <a:t>100–250 км от Москвы.</a:t>
            </a:r>
          </a:p>
          <a:p>
            <a:r>
              <a:rPr lang="ru-RU" sz="2400" b="1">
                <a:solidFill>
                  <a:srgbClr val="000099"/>
                </a:solidFill>
              </a:rPr>
              <a:t>Контрнаступление под </a:t>
            </a:r>
          </a:p>
          <a:p>
            <a:r>
              <a:rPr lang="ru-RU" sz="2400" b="1">
                <a:solidFill>
                  <a:srgbClr val="000099"/>
                </a:solidFill>
              </a:rPr>
              <a:t>Москвой было превращено </a:t>
            </a:r>
          </a:p>
          <a:p>
            <a:r>
              <a:rPr lang="ru-RU" sz="2400" b="1">
                <a:solidFill>
                  <a:srgbClr val="000099"/>
                </a:solidFill>
              </a:rPr>
              <a:t>в общее наступление по </a:t>
            </a:r>
          </a:p>
          <a:p>
            <a:r>
              <a:rPr lang="ru-RU" sz="2400" b="1">
                <a:solidFill>
                  <a:srgbClr val="000099"/>
                </a:solidFill>
              </a:rPr>
              <a:t>всему фронту, которое </a:t>
            </a:r>
          </a:p>
          <a:p>
            <a:r>
              <a:rPr lang="ru-RU" sz="2400" b="1">
                <a:solidFill>
                  <a:srgbClr val="000099"/>
                </a:solidFill>
              </a:rPr>
              <a:t>продолжалось до апреля </a:t>
            </a:r>
          </a:p>
          <a:p>
            <a:r>
              <a:rPr lang="ru-RU" sz="2400" b="1">
                <a:solidFill>
                  <a:srgbClr val="000099"/>
                </a:solidFill>
              </a:rPr>
              <a:t>1942 г. За это время были </a:t>
            </a:r>
          </a:p>
          <a:p>
            <a:r>
              <a:rPr lang="ru-RU" sz="2400" b="1">
                <a:solidFill>
                  <a:srgbClr val="000099"/>
                </a:solidFill>
              </a:rPr>
              <a:t>полностью освобождены </a:t>
            </a:r>
          </a:p>
          <a:p>
            <a:r>
              <a:rPr lang="ru-RU" sz="2400" b="1">
                <a:solidFill>
                  <a:srgbClr val="000099"/>
                </a:solidFill>
              </a:rPr>
              <a:t>Московская и Тульская </a:t>
            </a:r>
          </a:p>
          <a:p>
            <a:r>
              <a:rPr lang="ru-RU" sz="2400" b="1">
                <a:solidFill>
                  <a:srgbClr val="000099"/>
                </a:solidFill>
              </a:rPr>
              <a:t>области, многие районы </a:t>
            </a:r>
          </a:p>
          <a:p>
            <a:r>
              <a:rPr lang="ru-RU" sz="2400" b="1">
                <a:solidFill>
                  <a:srgbClr val="000099"/>
                </a:solidFill>
              </a:rPr>
              <a:t>Калининской, Смоленской, </a:t>
            </a:r>
          </a:p>
          <a:p>
            <a:r>
              <a:rPr lang="ru-RU" sz="2400" b="1">
                <a:solidFill>
                  <a:srgbClr val="000099"/>
                </a:solidFill>
              </a:rPr>
              <a:t>Рязанской и Орловской </a:t>
            </a:r>
          </a:p>
          <a:p>
            <a:r>
              <a:rPr lang="ru-RU" sz="2400" b="1">
                <a:solidFill>
                  <a:srgbClr val="000099"/>
                </a:solidFill>
              </a:rPr>
              <a:t>областей.</a:t>
            </a:r>
            <a:endParaRPr lang="ru-RU" sz="240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228600" y="1600200"/>
            <a:ext cx="8610600" cy="4953000"/>
          </a:xfrm>
          <a:prstGeom prst="rect">
            <a:avLst/>
          </a:prstGeom>
          <a:solidFill>
            <a:schemeClr val="bg1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CC0000"/>
                </a:solidFill>
              </a:rPr>
              <a:t>Непосредственная угроза столице миновала,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и в дальнейшем немецкое командование не пыталось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больше организовывать наступательные операции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непосредственно на Московском направлении,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стремясь совершать обходные маневры.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2. Разгром немцев под Москвой и последующее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наступление Красной Армии показали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несостоятельность стратегии молниеносной войны,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развеяли миф о непобедимости германской армии.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3. Победа под Москвой была решающим военным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событием первого года войны и первым крупным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поражением Германии во </a:t>
            </a:r>
            <a:r>
              <a:rPr lang="en-US" sz="2400" b="1">
                <a:solidFill>
                  <a:srgbClr val="CC0000"/>
                </a:solidFill>
              </a:rPr>
              <a:t>В</a:t>
            </a:r>
            <a:r>
              <a:rPr lang="ru-RU" sz="2400" b="1">
                <a:solidFill>
                  <a:srgbClr val="CC0000"/>
                </a:solidFill>
              </a:rPr>
              <a:t>торой мировой войне, </a:t>
            </a:r>
          </a:p>
          <a:p>
            <a:pPr marL="342900" indent="-342900"/>
            <a:r>
              <a:rPr lang="ru-RU" sz="2400" b="1">
                <a:solidFill>
                  <a:srgbClr val="CC0000"/>
                </a:solidFill>
              </a:rPr>
              <a:t>оказавшим большое влияние на ее дальнейший ход.</a:t>
            </a:r>
          </a:p>
        </p:txBody>
      </p:sp>
      <p:sp>
        <p:nvSpPr>
          <p:cNvPr id="35843" name="AutoShape 5"/>
          <p:cNvSpPr>
            <a:spLocks noChangeArrowheads="1"/>
          </p:cNvSpPr>
          <p:nvPr/>
        </p:nvSpPr>
        <p:spPr bwMode="auto">
          <a:xfrm>
            <a:off x="533400" y="228600"/>
            <a:ext cx="8077200" cy="1143000"/>
          </a:xfrm>
          <a:prstGeom prst="downArrowCallout">
            <a:avLst>
              <a:gd name="adj1" fmla="val 44690"/>
              <a:gd name="adj2" fmla="val 42629"/>
              <a:gd name="adj3" fmla="val 16667"/>
              <a:gd name="adj4" fmla="val 66667"/>
            </a:avLst>
          </a:prstGeom>
          <a:solidFill>
            <a:schemeClr val="bg1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solidFill>
                  <a:srgbClr val="CC0000"/>
                </a:solidFill>
              </a:rPr>
              <a:t>Значение Московской битвы.</a:t>
            </a:r>
          </a:p>
        </p:txBody>
      </p:sp>
      <p:pic>
        <p:nvPicPr>
          <p:cNvPr id="36870" name="Picture 6" descr="img00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338" b="17461"/>
          <a:stretch>
            <a:fillRect/>
          </a:stretch>
        </p:blipFill>
        <p:spPr bwMode="auto">
          <a:xfrm>
            <a:off x="6705600" y="152400"/>
            <a:ext cx="22193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ChangeArrowheads="1"/>
          </p:cNvSpPr>
          <p:nvPr/>
        </p:nvSpPr>
        <p:spPr bwMode="auto">
          <a:xfrm>
            <a:off x="762000" y="152400"/>
            <a:ext cx="7772400" cy="1447800"/>
          </a:xfrm>
          <a:prstGeom prst="rect">
            <a:avLst/>
          </a:prstGeom>
          <a:solidFill>
            <a:srgbClr val="A5002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chemeClr val="bg1"/>
                </a:solidFill>
              </a:rPr>
              <a:t>В чем уникальность Московской битвы? </a:t>
            </a:r>
          </a:p>
          <a:p>
            <a:pPr algn="ctr"/>
            <a:r>
              <a:rPr lang="ru-RU" sz="2400" b="1" i="1">
                <a:solidFill>
                  <a:schemeClr val="bg1"/>
                </a:solidFill>
              </a:rPr>
              <a:t>При ответе на этот вопрос </a:t>
            </a:r>
          </a:p>
          <a:p>
            <a:pPr algn="ctr"/>
            <a:r>
              <a:rPr lang="ru-RU" sz="2400" b="1" i="1">
                <a:solidFill>
                  <a:schemeClr val="bg1"/>
                </a:solidFill>
              </a:rPr>
              <a:t>используйте следующие цифры:</a:t>
            </a:r>
            <a:endParaRPr lang="ru-RU" sz="2400" b="1"/>
          </a:p>
        </p:txBody>
      </p:sp>
      <p:graphicFrame>
        <p:nvGraphicFramePr>
          <p:cNvPr id="35906" name="Group 66"/>
          <p:cNvGraphicFramePr>
            <a:graphicFrameLocks noGrp="1"/>
          </p:cNvGraphicFramePr>
          <p:nvPr/>
        </p:nvGraphicFramePr>
        <p:xfrm>
          <a:off x="152400" y="1828800"/>
          <a:ext cx="8839200" cy="4845050"/>
        </p:xfrm>
        <a:graphic>
          <a:graphicData uri="http://schemas.openxmlformats.org/drawingml/2006/table">
            <a:tbl>
              <a:tblPr/>
              <a:tblGrid>
                <a:gridCol w="5524500"/>
                <a:gridCol w="3314700"/>
              </a:tblGrid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 Битва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Участники со всех сторон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Битва за Москву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7 170 000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Сталинградская битва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3 906 000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Курская битва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4 000 000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20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Столкновение группировки </a:t>
                      </a:r>
                      <a:b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западных войск (американцы, </a:t>
                      </a:r>
                      <a:b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англичане, французы, канадцы, поляки, датчане) и армий вермахта в конце войны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6 931 000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Берлинская операция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3 500 000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5"/>
          <p:cNvSpPr txBox="1">
            <a:spLocks noChangeArrowheads="1"/>
          </p:cNvSpPr>
          <p:nvPr/>
        </p:nvSpPr>
        <p:spPr bwMode="auto">
          <a:xfrm>
            <a:off x="1066800" y="304800"/>
            <a:ext cx="7239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000099"/>
                </a:solidFill>
              </a:rPr>
              <a:t>Почему фашистским войскам не удалось взять Москву?</a:t>
            </a: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304800" y="1676400"/>
            <a:ext cx="8534400" cy="4953000"/>
          </a:xfrm>
          <a:prstGeom prst="rect">
            <a:avLst/>
          </a:prstGeom>
          <a:solidFill>
            <a:schemeClr val="bg1"/>
          </a:solidFill>
          <a:ln w="762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>
              <a:buFontTx/>
              <a:buAutoNum type="arabicPeriod"/>
            </a:pPr>
            <a:r>
              <a:rPr lang="ru-RU" sz="2800" b="1">
                <a:solidFill>
                  <a:srgbClr val="A50021"/>
                </a:solidFill>
              </a:rPr>
              <a:t> Стойкость и героизм советских воинов.</a:t>
            </a:r>
          </a:p>
          <a:p>
            <a:pPr marL="342900" indent="-342900">
              <a:buFontTx/>
              <a:buAutoNum type="arabicPeriod"/>
            </a:pPr>
            <a:r>
              <a:rPr lang="ru-RU" sz="2800" b="1">
                <a:solidFill>
                  <a:srgbClr val="A50021"/>
                </a:solidFill>
              </a:rPr>
              <a:t> Полководческое искусство советских </a:t>
            </a:r>
          </a:p>
          <a:p>
            <a:pPr marL="342900" indent="-342900"/>
            <a:r>
              <a:rPr lang="ru-RU" sz="2800" b="1">
                <a:solidFill>
                  <a:srgbClr val="A50021"/>
                </a:solidFill>
              </a:rPr>
              <a:t>    военачальников.</a:t>
            </a:r>
          </a:p>
          <a:p>
            <a:pPr marL="342900" indent="-342900"/>
            <a:r>
              <a:rPr lang="ru-RU" sz="2800" b="1">
                <a:solidFill>
                  <a:srgbClr val="A50021"/>
                </a:solidFill>
              </a:rPr>
              <a:t>3. Использование советским командованием </a:t>
            </a:r>
          </a:p>
          <a:p>
            <a:pPr marL="342900" indent="-342900"/>
            <a:r>
              <a:rPr lang="ru-RU" sz="2800" b="1">
                <a:solidFill>
                  <a:srgbClr val="A50021"/>
                </a:solidFill>
              </a:rPr>
              <a:t>    свежих резервов.</a:t>
            </a:r>
          </a:p>
          <a:p>
            <a:pPr marL="342900" indent="-342900"/>
            <a:r>
              <a:rPr lang="ru-RU" sz="2800" b="1">
                <a:solidFill>
                  <a:srgbClr val="A50021"/>
                </a:solidFill>
              </a:rPr>
              <a:t>4. Стратегические просчеты германского </a:t>
            </a:r>
          </a:p>
          <a:p>
            <a:pPr marL="342900" indent="-342900"/>
            <a:r>
              <a:rPr lang="ru-RU" sz="2800" b="1">
                <a:solidFill>
                  <a:srgbClr val="A50021"/>
                </a:solidFill>
              </a:rPr>
              <a:t>    командования, некомпетентное </a:t>
            </a:r>
          </a:p>
          <a:p>
            <a:pPr marL="342900" indent="-342900"/>
            <a:r>
              <a:rPr lang="ru-RU" sz="2800" b="1">
                <a:solidFill>
                  <a:srgbClr val="A50021"/>
                </a:solidFill>
              </a:rPr>
              <a:t>    вмешательство Гитлера в военные планы.</a:t>
            </a:r>
          </a:p>
          <a:p>
            <a:pPr marL="342900" indent="-342900">
              <a:buFontTx/>
              <a:buAutoNum type="arabicPeriod" startAt="5"/>
            </a:pPr>
            <a:r>
              <a:rPr lang="ru-RU" sz="2800" b="1">
                <a:solidFill>
                  <a:srgbClr val="A50021"/>
                </a:solidFill>
              </a:rPr>
              <a:t> Неподготовленность германских войск </a:t>
            </a:r>
          </a:p>
          <a:p>
            <a:pPr marL="342900" indent="-342900"/>
            <a:r>
              <a:rPr lang="ru-RU" sz="2800" b="1">
                <a:solidFill>
                  <a:srgbClr val="A50021"/>
                </a:solidFill>
              </a:rPr>
              <a:t>     к ведению боевых действий в зимних </a:t>
            </a:r>
          </a:p>
          <a:p>
            <a:pPr marL="342900" indent="-342900"/>
            <a:r>
              <a:rPr lang="ru-RU" sz="2800" b="1">
                <a:solidFill>
                  <a:srgbClr val="A50021"/>
                </a:solidFill>
              </a:rPr>
              <a:t>     условиях.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5"/>
          <p:cNvSpPr>
            <a:spLocks noChangeArrowheads="1"/>
          </p:cNvSpPr>
          <p:nvPr/>
        </p:nvSpPr>
        <p:spPr bwMode="auto">
          <a:xfrm>
            <a:off x="1371600" y="838200"/>
            <a:ext cx="6477000" cy="2133600"/>
          </a:xfrm>
          <a:prstGeom prst="downArrowCallout">
            <a:avLst>
              <a:gd name="adj1" fmla="val 41207"/>
              <a:gd name="adj2" fmla="val 36527"/>
              <a:gd name="adj3" fmla="val 15551"/>
              <a:gd name="adj4" fmla="val 66667"/>
            </a:avLst>
          </a:prstGeom>
          <a:solidFill>
            <a:schemeClr val="bg1"/>
          </a:solidFill>
          <a:ln w="76200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600" b="1">
                <a:solidFill>
                  <a:srgbClr val="A50021"/>
                </a:solidFill>
                <a:latin typeface="Monotype Corsiva" pitchFamily="66" charset="0"/>
              </a:rPr>
              <a:t>Домашнее задание</a:t>
            </a:r>
          </a:p>
        </p:txBody>
      </p:sp>
      <p:sp>
        <p:nvSpPr>
          <p:cNvPr id="38915" name="AutoShape 6"/>
          <p:cNvSpPr>
            <a:spLocks noChangeArrowheads="1"/>
          </p:cNvSpPr>
          <p:nvPr/>
        </p:nvSpPr>
        <p:spPr bwMode="auto">
          <a:xfrm>
            <a:off x="1524000" y="3048000"/>
            <a:ext cx="6172200" cy="2286000"/>
          </a:xfrm>
          <a:prstGeom prst="ribbon2">
            <a:avLst>
              <a:gd name="adj1" fmla="val 12500"/>
              <a:gd name="adj2" fmla="val 50000"/>
            </a:avLst>
          </a:prstGeom>
          <a:solidFill>
            <a:schemeClr val="bg1"/>
          </a:solidFill>
          <a:ln w="762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600" b="1">
                <a:solidFill>
                  <a:srgbClr val="A50021"/>
                </a:solidFill>
              </a:rPr>
              <a:t>§ 24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685800" y="152400"/>
            <a:ext cx="754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22 июня  1941 года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914400" y="5486400"/>
            <a:ext cx="8077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Начало Великой Отечественной войны</a:t>
            </a:r>
          </a:p>
        </p:txBody>
      </p:sp>
      <p:pic>
        <p:nvPicPr>
          <p:cNvPr id="39940" name="Picture 4" descr="1"/>
          <p:cNvPicPr>
            <a:picLocks noChangeAspect="1" noChangeArrowheads="1"/>
          </p:cNvPicPr>
          <p:nvPr/>
        </p:nvPicPr>
        <p:blipFill>
          <a:blip r:embed="rId3"/>
          <a:srcRect l="961"/>
          <a:stretch>
            <a:fillRect/>
          </a:stretch>
        </p:blipFill>
        <p:spPr bwMode="auto">
          <a:xfrm>
            <a:off x="990600" y="838200"/>
            <a:ext cx="6934200" cy="45148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41" name="01 - Ю. Левитан - Из сообщения о вероломном нападени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286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114" fill="hold"/>
                                        <p:tgtEl>
                                          <p:spTgt spid="399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1"/>
                </p:tgtEl>
              </p:cMediaNode>
            </p:audio>
          </p:childTnLst>
        </p:cTn>
      </p:par>
    </p:tnLst>
    <p:bldLst>
      <p:bldP spid="399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Картинка 4 из 418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>
            <a:off x="92075" y="228600"/>
            <a:ext cx="3702050" cy="4114800"/>
          </a:xfrm>
          <a:prstGeom prst="rect">
            <a:avLst/>
          </a:prstGeom>
          <a:noFill/>
          <a:ln w="76200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8195" name="Rectangle 7"/>
          <p:cNvSpPr>
            <a:spLocks noChangeArrowheads="1"/>
          </p:cNvSpPr>
          <p:nvPr/>
        </p:nvSpPr>
        <p:spPr bwMode="auto">
          <a:xfrm>
            <a:off x="152400" y="4800600"/>
            <a:ext cx="3657600" cy="1828800"/>
          </a:xfrm>
          <a:prstGeom prst="rect">
            <a:avLst/>
          </a:prstGeom>
          <a:noFill/>
          <a:ln w="76200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A50021"/>
                </a:solidFill>
              </a:rPr>
              <a:t>Ри́хард Зо́рге (1895-1944) </a:t>
            </a:r>
            <a:r>
              <a:rPr lang="ru-RU" sz="2000" b="1">
                <a:solidFill>
                  <a:srgbClr val="000099"/>
                </a:solidFill>
              </a:rPr>
              <a:t>— </a:t>
            </a:r>
          </a:p>
          <a:p>
            <a:pPr algn="ctr"/>
            <a:r>
              <a:rPr lang="ru-RU" sz="2000" b="1">
                <a:solidFill>
                  <a:srgbClr val="000099"/>
                </a:solidFill>
              </a:rPr>
              <a:t>выдающийся советский </a:t>
            </a:r>
          </a:p>
          <a:p>
            <a:pPr algn="ctr"/>
            <a:r>
              <a:rPr lang="ru-RU" sz="2000" b="1">
                <a:solidFill>
                  <a:srgbClr val="000099"/>
                </a:solidFill>
              </a:rPr>
              <a:t>разведчик времён </a:t>
            </a:r>
          </a:p>
          <a:p>
            <a:pPr algn="ctr"/>
            <a:r>
              <a:rPr lang="ru-RU" sz="2000" b="1">
                <a:solidFill>
                  <a:srgbClr val="000099"/>
                </a:solidFill>
              </a:rPr>
              <a:t>Второй мировой войны, </a:t>
            </a:r>
          </a:p>
          <a:p>
            <a:pPr algn="ctr"/>
            <a:r>
              <a:rPr lang="ru-RU" sz="2000" b="1">
                <a:solidFill>
                  <a:srgbClr val="000099"/>
                </a:solidFill>
              </a:rPr>
              <a:t>Герой Советского Союза.</a:t>
            </a:r>
          </a:p>
        </p:txBody>
      </p:sp>
      <p:sp>
        <p:nvSpPr>
          <p:cNvPr id="8196" name="Rectangle 8"/>
          <p:cNvSpPr>
            <a:spLocks noChangeArrowheads="1"/>
          </p:cNvSpPr>
          <p:nvPr/>
        </p:nvSpPr>
        <p:spPr bwMode="auto">
          <a:xfrm>
            <a:off x="4191000" y="1066800"/>
            <a:ext cx="4724400" cy="5216525"/>
          </a:xfrm>
          <a:prstGeom prst="rect">
            <a:avLst/>
          </a:prstGeom>
          <a:noFill/>
          <a:ln w="7620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99"/>
                </a:solidFill>
              </a:rPr>
              <a:t>Весной 1941 г. Советская </a:t>
            </a:r>
          </a:p>
          <a:p>
            <a:r>
              <a:rPr lang="ru-RU" sz="2800" b="1">
                <a:solidFill>
                  <a:srgbClr val="000099"/>
                </a:solidFill>
              </a:rPr>
              <a:t>разведка постоянно </a:t>
            </a:r>
          </a:p>
          <a:p>
            <a:r>
              <a:rPr lang="ru-RU" sz="2800" b="1">
                <a:solidFill>
                  <a:srgbClr val="000099"/>
                </a:solidFill>
              </a:rPr>
              <a:t>докладывала Сталину о </a:t>
            </a:r>
          </a:p>
          <a:p>
            <a:r>
              <a:rPr lang="ru-RU" sz="2800" b="1">
                <a:solidFill>
                  <a:srgbClr val="000099"/>
                </a:solidFill>
              </a:rPr>
              <a:t>том, что Германия </a:t>
            </a:r>
          </a:p>
          <a:p>
            <a:r>
              <a:rPr lang="ru-RU" sz="2800" b="1">
                <a:solidFill>
                  <a:srgbClr val="000099"/>
                </a:solidFill>
              </a:rPr>
              <a:t>готовится к на падению </a:t>
            </a:r>
          </a:p>
          <a:p>
            <a:r>
              <a:rPr lang="ru-RU" sz="2800" b="1">
                <a:solidFill>
                  <a:srgbClr val="000099"/>
                </a:solidFill>
              </a:rPr>
              <a:t>на СССР. Сталин этому </a:t>
            </a:r>
          </a:p>
          <a:p>
            <a:r>
              <a:rPr lang="ru-RU" sz="2800" b="1">
                <a:solidFill>
                  <a:srgbClr val="000099"/>
                </a:solidFill>
              </a:rPr>
              <a:t>не верил, т.к. считал, что </a:t>
            </a:r>
          </a:p>
          <a:p>
            <a:r>
              <a:rPr lang="ru-RU" sz="2800" b="1">
                <a:solidFill>
                  <a:srgbClr val="000099"/>
                </a:solidFill>
              </a:rPr>
              <a:t>Гитлер не сможет начать </a:t>
            </a:r>
          </a:p>
          <a:p>
            <a:r>
              <a:rPr lang="ru-RU" sz="2800" b="1">
                <a:solidFill>
                  <a:srgbClr val="000099"/>
                </a:solidFill>
              </a:rPr>
              <a:t>войну пока не разгромит </a:t>
            </a:r>
          </a:p>
          <a:p>
            <a:r>
              <a:rPr lang="ru-RU" sz="2800" b="1">
                <a:solidFill>
                  <a:srgbClr val="000099"/>
                </a:solidFill>
              </a:rPr>
              <a:t>Англию. Он полагал, что </a:t>
            </a:r>
          </a:p>
          <a:p>
            <a:r>
              <a:rPr lang="ru-RU" sz="2800" b="1">
                <a:solidFill>
                  <a:srgbClr val="000099"/>
                </a:solidFill>
              </a:rPr>
              <a:t>война может начаться не </a:t>
            </a:r>
          </a:p>
          <a:p>
            <a:r>
              <a:rPr lang="ru-RU" sz="2800" b="1">
                <a:solidFill>
                  <a:srgbClr val="000099"/>
                </a:solidFill>
              </a:rPr>
              <a:t>ранее лета 1942 г.</a:t>
            </a:r>
            <a:r>
              <a:rPr lang="ru-RU" sz="2800">
                <a:solidFill>
                  <a:srgbClr val="000099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8" name="AutoShape 12"/>
          <p:cNvSpPr>
            <a:spLocks noChangeArrowheads="1"/>
          </p:cNvSpPr>
          <p:nvPr/>
        </p:nvSpPr>
        <p:spPr bwMode="auto">
          <a:xfrm>
            <a:off x="228600" y="228600"/>
            <a:ext cx="5562600" cy="6400800"/>
          </a:xfrm>
          <a:prstGeom prst="rightArrowCallout">
            <a:avLst>
              <a:gd name="adj1" fmla="val 28767"/>
              <a:gd name="adj2" fmla="val 28767"/>
              <a:gd name="adj3" fmla="val 16667"/>
              <a:gd name="adj4" fmla="val 61102"/>
            </a:avLst>
          </a:prstGeom>
          <a:solidFill>
            <a:schemeClr val="bg1"/>
          </a:solidFill>
          <a:ln w="76200">
            <a:solidFill>
              <a:srgbClr val="66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lvl="3" algn="r"/>
            <a:endParaRPr lang="ru-RU"/>
          </a:p>
        </p:txBody>
      </p:sp>
      <p:sp>
        <p:nvSpPr>
          <p:cNvPr id="75795" name="Rectangle 19"/>
          <p:cNvSpPr>
            <a:spLocks noChangeArrowheads="1"/>
          </p:cNvSpPr>
          <p:nvPr/>
        </p:nvSpPr>
        <p:spPr bwMode="auto">
          <a:xfrm>
            <a:off x="533400" y="381000"/>
            <a:ext cx="2971800" cy="8382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1"/>
                </a:solidFill>
              </a:rPr>
              <a:t>Германия</a:t>
            </a:r>
          </a:p>
        </p:txBody>
      </p:sp>
      <p:sp>
        <p:nvSpPr>
          <p:cNvPr id="75796" name="Rectangle 20"/>
          <p:cNvSpPr>
            <a:spLocks noChangeArrowheads="1"/>
          </p:cNvSpPr>
          <p:nvPr/>
        </p:nvSpPr>
        <p:spPr bwMode="auto">
          <a:xfrm>
            <a:off x="533400" y="1371600"/>
            <a:ext cx="2971800" cy="8382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1"/>
                </a:solidFill>
              </a:rPr>
              <a:t>Италия</a:t>
            </a:r>
          </a:p>
        </p:txBody>
      </p:sp>
      <p:sp>
        <p:nvSpPr>
          <p:cNvPr id="75797" name="Rectangle 21"/>
          <p:cNvSpPr>
            <a:spLocks noChangeArrowheads="1"/>
          </p:cNvSpPr>
          <p:nvPr/>
        </p:nvSpPr>
        <p:spPr bwMode="auto">
          <a:xfrm>
            <a:off x="533400" y="2362200"/>
            <a:ext cx="2971800" cy="8382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1"/>
                </a:solidFill>
              </a:rPr>
              <a:t>Румыния</a:t>
            </a:r>
          </a:p>
        </p:txBody>
      </p:sp>
      <p:sp>
        <p:nvSpPr>
          <p:cNvPr id="75798" name="Rectangle 22"/>
          <p:cNvSpPr>
            <a:spLocks noChangeArrowheads="1"/>
          </p:cNvSpPr>
          <p:nvPr/>
        </p:nvSpPr>
        <p:spPr bwMode="auto">
          <a:xfrm>
            <a:off x="533400" y="3429000"/>
            <a:ext cx="2971800" cy="8382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1"/>
                </a:solidFill>
              </a:rPr>
              <a:t>Венгрия</a:t>
            </a:r>
          </a:p>
        </p:txBody>
      </p:sp>
      <p:sp>
        <p:nvSpPr>
          <p:cNvPr id="75799" name="Rectangle 23"/>
          <p:cNvSpPr>
            <a:spLocks noChangeArrowheads="1"/>
          </p:cNvSpPr>
          <p:nvPr/>
        </p:nvSpPr>
        <p:spPr bwMode="auto">
          <a:xfrm>
            <a:off x="533400" y="4572000"/>
            <a:ext cx="2971800" cy="8382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1"/>
                </a:solidFill>
              </a:rPr>
              <a:t>Словакия</a:t>
            </a:r>
          </a:p>
        </p:txBody>
      </p:sp>
      <p:sp>
        <p:nvSpPr>
          <p:cNvPr id="75800" name="Rectangle 24"/>
          <p:cNvSpPr>
            <a:spLocks noChangeArrowheads="1"/>
          </p:cNvSpPr>
          <p:nvPr/>
        </p:nvSpPr>
        <p:spPr bwMode="auto">
          <a:xfrm>
            <a:off x="533400" y="5638800"/>
            <a:ext cx="2971800" cy="8382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1"/>
                </a:solidFill>
              </a:rPr>
              <a:t>Финляндия</a:t>
            </a:r>
          </a:p>
        </p:txBody>
      </p:sp>
      <p:sp>
        <p:nvSpPr>
          <p:cNvPr id="75801" name="Rectangle 25"/>
          <p:cNvSpPr>
            <a:spLocks noChangeArrowheads="1"/>
          </p:cNvSpPr>
          <p:nvPr/>
        </p:nvSpPr>
        <p:spPr bwMode="auto">
          <a:xfrm>
            <a:off x="5867400" y="1752600"/>
            <a:ext cx="3124200" cy="3352800"/>
          </a:xfrm>
          <a:prstGeom prst="rect">
            <a:avLst/>
          </a:prstGeom>
          <a:solidFill>
            <a:srgbClr val="CC0000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7200" b="1">
                <a:solidFill>
                  <a:schemeClr val="bg1"/>
                </a:solidFill>
              </a:rPr>
              <a:t>СССР</a:t>
            </a:r>
          </a:p>
        </p:txBody>
      </p:sp>
      <p:sp>
        <p:nvSpPr>
          <p:cNvPr id="9226" name="Rectangle 26"/>
          <p:cNvSpPr>
            <a:spLocks noChangeArrowheads="1"/>
          </p:cNvSpPr>
          <p:nvPr/>
        </p:nvSpPr>
        <p:spPr bwMode="auto">
          <a:xfrm>
            <a:off x="3581400" y="3200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A50021"/>
                </a:solidFill>
              </a:rPr>
              <a:t>22 июня </a:t>
            </a:r>
          </a:p>
          <a:p>
            <a:pPr algn="ctr"/>
            <a:r>
              <a:rPr lang="ru-RU" sz="3200" b="1">
                <a:solidFill>
                  <a:srgbClr val="A50021"/>
                </a:solidFill>
              </a:rPr>
              <a:t>1941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5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5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75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5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8" grpId="0" animBg="1"/>
      <p:bldP spid="75795" grpId="0" animBg="1"/>
      <p:bldP spid="75796" grpId="0" animBg="1"/>
      <p:bldP spid="75797" grpId="0" animBg="1"/>
      <p:bldP spid="75798" grpId="0" animBg="1"/>
      <p:bldP spid="75799" grpId="0" animBg="1"/>
      <p:bldP spid="75800" grpId="0" animBg="1"/>
      <p:bldP spid="7580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5562600" y="152400"/>
            <a:ext cx="3352800" cy="9144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Декабрь 1940 г. – </a:t>
            </a:r>
          </a:p>
          <a:p>
            <a:pPr algn="ctr"/>
            <a:r>
              <a:rPr lang="en-US" sz="2400" b="1">
                <a:solidFill>
                  <a:srgbClr val="C00000"/>
                </a:solidFill>
              </a:rPr>
              <a:t>п</a:t>
            </a:r>
            <a:r>
              <a:rPr lang="ru-RU" sz="2400" b="1">
                <a:solidFill>
                  <a:srgbClr val="C00000"/>
                </a:solidFill>
              </a:rPr>
              <a:t>лан «Барбаросса»</a:t>
            </a:r>
          </a:p>
        </p:txBody>
      </p:sp>
      <p:pic>
        <p:nvPicPr>
          <p:cNvPr id="10243" name="Picture 4" descr="Картинка 135 из 26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1279525"/>
            <a:ext cx="2406650" cy="291147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t="6398" r="56967" b="35513"/>
          <a:stretch>
            <a:fillRect/>
          </a:stretch>
        </p:blipFill>
        <p:spPr bwMode="auto">
          <a:xfrm>
            <a:off x="152400" y="268288"/>
            <a:ext cx="5192713" cy="3922712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4367213"/>
            <a:ext cx="9056688" cy="2492375"/>
          </a:xfrm>
          <a:prstGeom prst="rect">
            <a:avLst/>
          </a:prstGeom>
          <a:ln w="76200">
            <a:solidFill>
              <a:srgbClr val="C00000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План «Барбаросса», составленный с учетом опыта войны в Европе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предусматривал проведение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«молниеносной войны».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Германская армия должна была наступать 3 группами: группа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«Север» - на Ленинград,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«Центр» - на Москву,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«Юг» - на Украину.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 6 недель предполагалось разгромить Красную Армию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выйти на линию Архангельск -  Астрахань.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9144000" cy="944563"/>
          </a:xfrm>
          <a:ln>
            <a:solidFill>
              <a:srgbClr val="CC0000"/>
            </a:solidFill>
          </a:ln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Войсками Германии командовали опытные военачальники</a:t>
            </a:r>
            <a:endParaRPr lang="ru-RU" sz="3600" b="1" smtClean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675" y="1371600"/>
            <a:ext cx="2487613" cy="352425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</p:pic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152400" y="5105400"/>
            <a:ext cx="2716213" cy="1600200"/>
          </a:xfrm>
          <a:prstGeom prst="rect">
            <a:avLst/>
          </a:prstGeom>
          <a:noFill/>
          <a:ln w="57150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C00000"/>
                </a:solidFill>
              </a:rPr>
              <a:t>Фе́дор фон Бок </a:t>
            </a:r>
            <a:r>
              <a:rPr lang="ru-RU" sz="1400" b="1">
                <a:solidFill>
                  <a:srgbClr val="000099"/>
                </a:solidFill>
              </a:rPr>
              <a:t> — немецкий военачальник, генерал-фельдмаршал</a:t>
            </a:r>
            <a:r>
              <a:rPr lang="en-US" sz="1400" b="1">
                <a:solidFill>
                  <a:srgbClr val="000099"/>
                </a:solidFill>
              </a:rPr>
              <a:t>,</a:t>
            </a:r>
            <a:r>
              <a:rPr lang="ru-RU" sz="1400" b="1">
                <a:solidFill>
                  <a:srgbClr val="000099"/>
                </a:solidFill>
              </a:rPr>
              <a:t> </a:t>
            </a:r>
            <a:r>
              <a:rPr lang="en-US" sz="1400" b="1">
                <a:solidFill>
                  <a:srgbClr val="000099"/>
                </a:solidFill>
              </a:rPr>
              <a:t>к</a:t>
            </a:r>
            <a:r>
              <a:rPr lang="ru-RU" sz="1400" b="1">
                <a:solidFill>
                  <a:srgbClr val="000099"/>
                </a:solidFill>
              </a:rPr>
              <a:t>омандующий группы армий </a:t>
            </a:r>
            <a:r>
              <a:rPr lang="ru-RU" sz="1400" b="1">
                <a:solidFill>
                  <a:srgbClr val="A50021"/>
                </a:solidFill>
              </a:rPr>
              <a:t>«Центр»</a:t>
            </a:r>
            <a:r>
              <a:rPr lang="en-US" sz="1400" b="1">
                <a:solidFill>
                  <a:srgbClr val="000099"/>
                </a:solidFill>
              </a:rPr>
              <a:t>. </a:t>
            </a:r>
          </a:p>
          <a:p>
            <a:pPr algn="ctr"/>
            <a:r>
              <a:rPr lang="ru-RU" sz="1400" b="1">
                <a:solidFill>
                  <a:srgbClr val="000099"/>
                </a:solidFill>
              </a:rPr>
              <a:t>Командовал наступлением на Москву осенью 1941 г.</a:t>
            </a:r>
          </a:p>
        </p:txBody>
      </p:sp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3"/>
          <a:srcRect r="4655"/>
          <a:stretch>
            <a:fillRect/>
          </a:stretch>
        </p:blipFill>
        <p:spPr bwMode="auto">
          <a:xfrm>
            <a:off x="3355975" y="1354138"/>
            <a:ext cx="2311400" cy="3541712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</p:pic>
      <p:sp>
        <p:nvSpPr>
          <p:cNvPr id="11270" name="Прямоугольник 4"/>
          <p:cNvSpPr>
            <a:spLocks noChangeArrowheads="1"/>
          </p:cNvSpPr>
          <p:nvPr/>
        </p:nvSpPr>
        <p:spPr bwMode="auto">
          <a:xfrm>
            <a:off x="3200400" y="5141913"/>
            <a:ext cx="2590800" cy="1568450"/>
          </a:xfrm>
          <a:prstGeom prst="rect">
            <a:avLst/>
          </a:prstGeom>
          <a:noFill/>
          <a:ln w="57150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C00000"/>
                </a:solidFill>
              </a:rPr>
              <a:t>Вильгельм Йозеф Франц фон Лееб</a:t>
            </a:r>
            <a:r>
              <a:rPr lang="en-US" sz="1600" b="1">
                <a:solidFill>
                  <a:srgbClr val="C00000"/>
                </a:solidFill>
              </a:rPr>
              <a:t> -  </a:t>
            </a:r>
            <a:r>
              <a:rPr lang="ru-RU" sz="1600" b="1">
                <a:solidFill>
                  <a:srgbClr val="000099"/>
                </a:solidFill>
              </a:rPr>
              <a:t>немецкий генерал-фельдмаршал, </a:t>
            </a:r>
            <a:r>
              <a:rPr lang="ru-RU" sz="1600" b="1">
                <a:solidFill>
                  <a:srgbClr val="A50021"/>
                </a:solidFill>
              </a:rPr>
              <a:t>организатор блокады Ленинграда.</a:t>
            </a:r>
          </a:p>
        </p:txBody>
      </p:sp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5075" y="1371600"/>
            <a:ext cx="2609850" cy="3527425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</p:pic>
      <p:sp>
        <p:nvSpPr>
          <p:cNvPr id="11272" name="Прямоугольник 5"/>
          <p:cNvSpPr>
            <a:spLocks noChangeArrowheads="1"/>
          </p:cNvSpPr>
          <p:nvPr/>
        </p:nvSpPr>
        <p:spPr bwMode="auto">
          <a:xfrm>
            <a:off x="6315075" y="5141913"/>
            <a:ext cx="2595563" cy="1568450"/>
          </a:xfrm>
          <a:prstGeom prst="rect">
            <a:avLst/>
          </a:prstGeom>
          <a:noFill/>
          <a:ln w="57150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A50021"/>
                </a:solidFill>
              </a:rPr>
              <a:t>Карл Ру́дольф Герд фон Ру́ндштедт </a:t>
            </a:r>
            <a:r>
              <a:rPr lang="en-US" sz="1600" b="1">
                <a:solidFill>
                  <a:srgbClr val="000099"/>
                </a:solidFill>
              </a:rPr>
              <a:t>– </a:t>
            </a:r>
          </a:p>
          <a:p>
            <a:pPr algn="ctr"/>
            <a:r>
              <a:rPr lang="ru-RU" sz="1600" b="1">
                <a:solidFill>
                  <a:srgbClr val="000099"/>
                </a:solidFill>
              </a:rPr>
              <a:t>немецкий генерал-фельдмаршал</a:t>
            </a:r>
            <a:r>
              <a:rPr lang="en-US" sz="1600" b="1">
                <a:solidFill>
                  <a:srgbClr val="000099"/>
                </a:solidFill>
              </a:rPr>
              <a:t>, </a:t>
            </a:r>
            <a:r>
              <a:rPr lang="ru-RU" sz="1600" b="1">
                <a:solidFill>
                  <a:srgbClr val="000099"/>
                </a:solidFill>
              </a:rPr>
              <a:t>командовал группой армий </a:t>
            </a:r>
            <a:r>
              <a:rPr lang="ru-RU" sz="1600" b="1">
                <a:solidFill>
                  <a:srgbClr val="A50021"/>
                </a:solidFill>
              </a:rPr>
              <a:t>«Юг»</a:t>
            </a:r>
            <a:r>
              <a:rPr lang="en-US" sz="1600" b="1">
                <a:solidFill>
                  <a:srgbClr val="A50021"/>
                </a:solidFill>
              </a:rPr>
              <a:t>. </a:t>
            </a:r>
            <a:endParaRPr lang="ru-RU" sz="1600" b="1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417_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139700"/>
            <a:ext cx="4340225" cy="2686050"/>
          </a:xfrm>
          <a:prstGeom prst="rect">
            <a:avLst/>
          </a:prstGeom>
          <a:noFill/>
          <a:ln w="57150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2291" name="Picture 13" descr="image_3579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4651375" y="4191000"/>
            <a:ext cx="4360863" cy="2533650"/>
          </a:xfrm>
          <a:prstGeom prst="rect">
            <a:avLst/>
          </a:prstGeom>
          <a:noFill/>
          <a:ln w="57150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12292" name="Rectangle 15"/>
          <p:cNvSpPr>
            <a:spLocks noChangeArrowheads="1"/>
          </p:cNvSpPr>
          <p:nvPr/>
        </p:nvSpPr>
        <p:spPr bwMode="auto">
          <a:xfrm>
            <a:off x="5727700" y="685800"/>
            <a:ext cx="3035300" cy="2200275"/>
          </a:xfrm>
          <a:prstGeom prst="rect">
            <a:avLst/>
          </a:prstGeom>
          <a:noFill/>
          <a:ln w="76200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A50021"/>
                </a:solidFill>
              </a:rPr>
              <a:t>Июнь–июль </a:t>
            </a:r>
          </a:p>
          <a:p>
            <a:pPr algn="ctr"/>
            <a:r>
              <a:rPr lang="ru-RU" sz="2800" b="1">
                <a:solidFill>
                  <a:srgbClr val="A50021"/>
                </a:solidFill>
              </a:rPr>
              <a:t>1941 г. – </a:t>
            </a:r>
          </a:p>
          <a:p>
            <a:pPr algn="ctr"/>
            <a:r>
              <a:rPr lang="ru-RU" sz="2800" b="1">
                <a:solidFill>
                  <a:srgbClr val="A50021"/>
                </a:solidFill>
              </a:rPr>
              <a:t>оборона </a:t>
            </a:r>
          </a:p>
          <a:p>
            <a:pPr algn="ctr"/>
            <a:r>
              <a:rPr lang="ru-RU" sz="2800" b="1">
                <a:solidFill>
                  <a:srgbClr val="A50021"/>
                </a:solidFill>
              </a:rPr>
              <a:t>Брестской </a:t>
            </a:r>
          </a:p>
          <a:p>
            <a:pPr algn="ctr"/>
            <a:r>
              <a:rPr lang="ru-RU" sz="2800" b="1">
                <a:solidFill>
                  <a:srgbClr val="A50021"/>
                </a:solidFill>
              </a:rPr>
              <a:t>крепости</a:t>
            </a:r>
          </a:p>
        </p:txBody>
      </p:sp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8275" y="3000375"/>
            <a:ext cx="4327525" cy="3724275"/>
          </a:xfrm>
          <a:prstGeom prst="rect">
            <a:avLst/>
          </a:prstGeom>
          <a:noFill/>
          <a:ln w="76200">
            <a:solidFill>
              <a:srgbClr val="A5002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1096</TotalTime>
  <Words>1592</Words>
  <Application>Microsoft Office PowerPoint</Application>
  <PresentationFormat>On-screen Show (4:3)</PresentationFormat>
  <Paragraphs>327</Paragraphs>
  <Slides>35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Arial</vt:lpstr>
      <vt:lpstr>Tahoma</vt:lpstr>
      <vt:lpstr>Wingdings</vt:lpstr>
      <vt:lpstr>Calibri</vt:lpstr>
      <vt:lpstr>Times New Roman</vt:lpstr>
      <vt:lpstr>Monotype Corsiva</vt:lpstr>
      <vt:lpstr>Разрез</vt:lpstr>
      <vt:lpstr>Тема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Войсками Германии командовали опытные военачальники</vt:lpstr>
      <vt:lpstr>Slide 9</vt:lpstr>
      <vt:lpstr>Slide 10</vt:lpstr>
      <vt:lpstr>Slide 11</vt:lpstr>
      <vt:lpstr>Slide 12</vt:lpstr>
      <vt:lpstr>Slide 13</vt:lpstr>
      <vt:lpstr>Slide 14</vt:lpstr>
      <vt:lpstr>Slide 15</vt:lpstr>
      <vt:lpstr>10 июля 1941 г. – созданы главные командования основных фронтов</vt:lpstr>
      <vt:lpstr>16 августа 1941 г. - приказ Ставки Верховного Главнокомандования № 270: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Windows User</cp:lastModifiedBy>
  <cp:revision>28</cp:revision>
  <cp:lastPrinted>1601-01-01T00:00:00Z</cp:lastPrinted>
  <dcterms:created xsi:type="dcterms:W3CDTF">1601-01-01T00:00:00Z</dcterms:created>
  <dcterms:modified xsi:type="dcterms:W3CDTF">2016-09-22T23:17:08Z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