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287000" cx="18288000"/>
  <p:notesSz cx="18288000" cy="10287000"/>
  <p:embeddedFontLst>
    <p:embeddedFont>
      <p:font typeface="Tahom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0" roundtripDataSignature="AMtx7mhEsQz5LBIfLQZSg1GLWXGxat4j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Tahoma-bold.fntdata"/><Relationship Id="rId6" Type="http://schemas.openxmlformats.org/officeDocument/2006/relationships/slide" Target="slides/slide1.xml"/><Relationship Id="rId18" Type="http://schemas.openxmlformats.org/officeDocument/2006/relationships/font" Target="fonts/Tahom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1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0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0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1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1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2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2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3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4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5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6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7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8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8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9:notes"/>
          <p:cNvSpPr txBox="1"/>
          <p:nvPr>
            <p:ph idx="1" type="body"/>
          </p:nvPr>
        </p:nvSpPr>
        <p:spPr>
          <a:xfrm>
            <a:off x="1828800" y="4886325"/>
            <a:ext cx="14630400" cy="4629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9:notes"/>
          <p:cNvSpPr/>
          <p:nvPr>
            <p:ph idx="2" type="sldImg"/>
          </p:nvPr>
        </p:nvSpPr>
        <p:spPr>
          <a:xfrm>
            <a:off x="3048600" y="771525"/>
            <a:ext cx="12192600" cy="3857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 txBox="1"/>
          <p:nvPr>
            <p:ph type="title"/>
          </p:nvPr>
        </p:nvSpPr>
        <p:spPr>
          <a:xfrm>
            <a:off x="1015680" y="991234"/>
            <a:ext cx="16256639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" type="body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4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4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5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6"/>
          <p:cNvSpPr txBox="1"/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" type="subTitle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6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7"/>
          <p:cNvSpPr txBox="1"/>
          <p:nvPr>
            <p:ph type="title"/>
          </p:nvPr>
        </p:nvSpPr>
        <p:spPr>
          <a:xfrm>
            <a:off x="1015680" y="991234"/>
            <a:ext cx="16256639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7"/>
          <p:cNvSpPr txBox="1"/>
          <p:nvPr>
            <p:ph idx="1" type="body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2" type="body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7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8"/>
          <p:cNvSpPr txBox="1"/>
          <p:nvPr>
            <p:ph type="title"/>
          </p:nvPr>
        </p:nvSpPr>
        <p:spPr>
          <a:xfrm>
            <a:off x="1015680" y="991234"/>
            <a:ext cx="16256639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/>
          <p:nvPr/>
        </p:nvSpPr>
        <p:spPr>
          <a:xfrm>
            <a:off x="0" y="1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3"/>
          <p:cNvSpPr txBox="1"/>
          <p:nvPr>
            <p:ph type="title"/>
          </p:nvPr>
        </p:nvSpPr>
        <p:spPr>
          <a:xfrm>
            <a:off x="1015680" y="991234"/>
            <a:ext cx="16256639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3"/>
          <p:cNvSpPr txBox="1"/>
          <p:nvPr>
            <p:ph idx="1" type="body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0" type="dt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3"/>
          <p:cNvSpPr txBox="1"/>
          <p:nvPr>
            <p:ph idx="12" type="sldNum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b="0" u="non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3.png"/><Relationship Id="rId5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1"/>
          <p:cNvGrpSpPr/>
          <p:nvPr/>
        </p:nvGrpSpPr>
        <p:grpSpPr>
          <a:xfrm>
            <a:off x="0" y="0"/>
            <a:ext cx="18287999" cy="10286999"/>
            <a:chOff x="0" y="0"/>
            <a:chExt cx="18287999" cy="10286999"/>
          </a:xfrm>
        </p:grpSpPr>
        <p:pic>
          <p:nvPicPr>
            <p:cNvPr id="45" name="Google Shape;45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8287999" cy="10286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1"/>
            <p:cNvSpPr/>
            <p:nvPr/>
          </p:nvSpPr>
          <p:spPr>
            <a:xfrm>
              <a:off x="1028687" y="8061959"/>
              <a:ext cx="13114655" cy="1200785"/>
            </a:xfrm>
            <a:custGeom>
              <a:rect b="b" l="l" r="r" t="t"/>
              <a:pathLst>
                <a:path extrusionOk="0" h="1200784" w="13114655">
                  <a:moveTo>
                    <a:pt x="7191375" y="1077633"/>
                  </a:moveTo>
                  <a:lnTo>
                    <a:pt x="457200" y="1077633"/>
                  </a:lnTo>
                  <a:lnTo>
                    <a:pt x="457200" y="981151"/>
                  </a:lnTo>
                  <a:lnTo>
                    <a:pt x="0" y="981151"/>
                  </a:lnTo>
                  <a:lnTo>
                    <a:pt x="0" y="1077633"/>
                  </a:lnTo>
                  <a:lnTo>
                    <a:pt x="0" y="1096683"/>
                  </a:lnTo>
                  <a:lnTo>
                    <a:pt x="0" y="1200226"/>
                  </a:lnTo>
                  <a:lnTo>
                    <a:pt x="457200" y="1200226"/>
                  </a:lnTo>
                  <a:lnTo>
                    <a:pt x="457200" y="1096683"/>
                  </a:lnTo>
                  <a:lnTo>
                    <a:pt x="7191375" y="1096683"/>
                  </a:lnTo>
                  <a:lnTo>
                    <a:pt x="7191375" y="1077633"/>
                  </a:lnTo>
                  <a:close/>
                </a:path>
                <a:path extrusionOk="0" h="1200784" w="13114655">
                  <a:moveTo>
                    <a:pt x="13114427" y="0"/>
                  </a:moveTo>
                  <a:lnTo>
                    <a:pt x="13095377" y="0"/>
                  </a:lnTo>
                  <a:lnTo>
                    <a:pt x="13095377" y="1200150"/>
                  </a:lnTo>
                  <a:lnTo>
                    <a:pt x="13114427" y="1200150"/>
                  </a:lnTo>
                  <a:lnTo>
                    <a:pt x="131144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" name="Google Shape;47;p1"/>
          <p:cNvSpPr txBox="1"/>
          <p:nvPr/>
        </p:nvSpPr>
        <p:spPr>
          <a:xfrm>
            <a:off x="8553112" y="8887459"/>
            <a:ext cx="5181600" cy="378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176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5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Захарченко Алевтина  ВИ-ИГ-4-1</a:t>
            </a:r>
            <a:endParaRPr sz="22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14463225" y="8887450"/>
            <a:ext cx="2756700" cy="3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5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Армавир, 2021 г.</a:t>
            </a:r>
            <a:endParaRPr sz="22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9" name="Google Shape;49;p1"/>
          <p:cNvSpPr txBox="1"/>
          <p:nvPr>
            <p:ph type="title"/>
          </p:nvPr>
        </p:nvSpPr>
        <p:spPr>
          <a:xfrm>
            <a:off x="11811000" y="703580"/>
            <a:ext cx="5848350" cy="3684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3232785" lvl="0" marL="12700" marR="5080" rtl="0" algn="r">
              <a:lnSpc>
                <a:spcPct val="116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Тайна  возникновения  жизни на земле:  предположения,</a:t>
            </a:r>
            <a:br>
              <a:rPr lang="ru-RU"/>
            </a:br>
            <a:r>
              <a:rPr lang="ru-RU"/>
              <a:t>теории.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784"/>
          </a:schemeClr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0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0"/>
          <p:cNvSpPr txBox="1"/>
          <p:nvPr/>
        </p:nvSpPr>
        <p:spPr>
          <a:xfrm>
            <a:off x="-1066800" y="1022985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Из глины.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3" name="Google Shape;133;p10"/>
          <p:cNvSpPr txBox="1"/>
          <p:nvPr/>
        </p:nvSpPr>
        <p:spPr>
          <a:xfrm>
            <a:off x="16566023" y="8335645"/>
            <a:ext cx="79233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10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4" name="Google Shape;134;p10"/>
          <p:cNvSpPr txBox="1"/>
          <p:nvPr/>
        </p:nvSpPr>
        <p:spPr>
          <a:xfrm>
            <a:off x="8610600" y="2857500"/>
            <a:ext cx="8107825" cy="48320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Шотландский учёный Кэрнс-Смит считал, что нас создал не бог или инопланетяне, а глина. Он утверждает, что глина, подобно пылесосу или упавшему на пол леденцу, собрала вместе весь валявшийся мусор (органические соединения), а затем задала необходимую структуру. То есть фактически глина дала необходимые инструкции для молекул, которые потом уже сами разобрались в химических тонкостях и построили всё это многообразие жизни на Земле. </a:t>
            </a:r>
            <a:endParaRPr/>
          </a:p>
        </p:txBody>
      </p:sp>
      <p:pic>
        <p:nvPicPr>
          <p:cNvPr id="135" name="Google Shape;13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5672" y="2037976"/>
            <a:ext cx="5527127" cy="680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784"/>
          </a:schemeClr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1"/>
          <p:cNvSpPr txBox="1"/>
          <p:nvPr/>
        </p:nvSpPr>
        <p:spPr>
          <a:xfrm>
            <a:off x="665567" y="1070704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Черные курильщики.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2" name="Google Shape;142;p11"/>
          <p:cNvSpPr txBox="1"/>
          <p:nvPr/>
        </p:nvSpPr>
        <p:spPr>
          <a:xfrm>
            <a:off x="16566023" y="8335645"/>
            <a:ext cx="80757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11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3" name="Google Shape;143;p11"/>
          <p:cNvSpPr txBox="1"/>
          <p:nvPr/>
        </p:nvSpPr>
        <p:spPr>
          <a:xfrm>
            <a:off x="8458199" y="1876425"/>
            <a:ext cx="8107825" cy="6986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Ближе к концу ХХ века стало ясно, что глубоко под водой, поблизости от выходов геотермальных источников, жизнь буквально бьет ключом. Насыщенная сульфидами черная вода горяча, активно перемешивается и содержит массу минералов. Черные курильщики океана – весьма богатые и самобытные экосистемы: питающиеся на них бактерии используют железосерные реакции, о которых мы уже говорили. Они являются основой для вполне цветущей жизни, включая массу уникальных червей и креветок. Возможно, они были основой и зарождения жизни на планете: по крайней мере, теоретически такие системы несут в себе все необходимое для этого. </a:t>
            </a:r>
            <a:endParaRPr/>
          </a:p>
        </p:txBody>
      </p:sp>
      <p:pic>
        <p:nvPicPr>
          <p:cNvPr id="144" name="Google Shape;14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2849880"/>
            <a:ext cx="6015129" cy="594422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784"/>
          </a:schemeClr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2"/>
          <p:cNvSpPr txBox="1"/>
          <p:nvPr/>
        </p:nvSpPr>
        <p:spPr>
          <a:xfrm>
            <a:off x="-228600" y="1049701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Все так и было.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1" name="Google Shape;151;p12"/>
          <p:cNvSpPr txBox="1"/>
          <p:nvPr/>
        </p:nvSpPr>
        <p:spPr>
          <a:xfrm>
            <a:off x="16566023" y="8335645"/>
            <a:ext cx="705485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12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2" name="Google Shape;152;p12"/>
          <p:cNvSpPr txBox="1"/>
          <p:nvPr/>
        </p:nvSpPr>
        <p:spPr>
          <a:xfrm>
            <a:off x="8646191" y="3072943"/>
            <a:ext cx="8107825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Теория для самых ленивых. Зачем искать какие-то корни у происхождения человека, каких-то рыб, которые вышли из воды, и первых примитивных одноклеточных.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Жизнь была всегда. Конец.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Теория эта, скорее, философская, потому что учёным понятно, что и Земля наша не вечна, и количество свидетельств о её истории тоже ограничено.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Как зародилась жизнь? Она всегда была.</a:t>
            </a:r>
            <a:endParaRPr/>
          </a:p>
        </p:txBody>
      </p:sp>
      <p:pic>
        <p:nvPicPr>
          <p:cNvPr id="153" name="Google Shape;15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3984" y="2213822"/>
            <a:ext cx="4972050" cy="6119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"/>
          <p:cNvSpPr txBox="1"/>
          <p:nvPr/>
        </p:nvSpPr>
        <p:spPr>
          <a:xfrm>
            <a:off x="23812" y="1048449"/>
            <a:ext cx="8928665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Что такое жизнь?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6" name="Google Shape;56;p2"/>
          <p:cNvSpPr txBox="1"/>
          <p:nvPr/>
        </p:nvSpPr>
        <p:spPr>
          <a:xfrm>
            <a:off x="16566023" y="8335645"/>
            <a:ext cx="705485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02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7" name="Google Shape;57;p2"/>
          <p:cNvSpPr txBox="1"/>
          <p:nvPr/>
        </p:nvSpPr>
        <p:spPr>
          <a:xfrm>
            <a:off x="8692585" y="3503553"/>
            <a:ext cx="8226181" cy="48320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Вопросы о происхождении жизни на Земле и о возникновении самой Земли, являясь вечными и глобальными, и сегодня ещё далеки от решения.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Мы располагаем доказательствами эволюции органического мира, но как происходило возникновение жизни на Земле, мы можем только предполагать.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 всю свою историю человечество создало множество теорий и выдвинуло гипотезы, которые пытались объяснить, когда и как появилась жизнь на нашей планете.</a:t>
            </a:r>
            <a:endParaRPr/>
          </a:p>
        </p:txBody>
      </p:sp>
      <p:sp>
        <p:nvSpPr>
          <p:cNvPr id="58" name="Google Shape;58;p2"/>
          <p:cNvSpPr txBox="1"/>
          <p:nvPr/>
        </p:nvSpPr>
        <p:spPr>
          <a:xfrm>
            <a:off x="2269316" y="2113844"/>
            <a:ext cx="14649450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«Жизнь  есть космическое явление, в чем-то резко отличное от косной материи»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©Гюйгенс в «Космотеорос» </a:t>
            </a: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2279941" y="3838324"/>
            <a:ext cx="3657600" cy="3516085"/>
          </a:xfrm>
          <a:prstGeom prst="ellipse">
            <a:avLst/>
          </a:prstGeom>
          <a:noFill/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2"/>
          <p:cNvPicPr preferRelativeResize="0"/>
          <p:nvPr/>
        </p:nvPicPr>
        <p:blipFill rotWithShape="1">
          <a:blip r:embed="rId3">
            <a:alphaModFix/>
          </a:blip>
          <a:srcRect b="14444" l="13704" r="14686" t="12229"/>
          <a:stretch/>
        </p:blipFill>
        <p:spPr>
          <a:xfrm>
            <a:off x="1896765" y="3335245"/>
            <a:ext cx="4416405" cy="4522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/>
          <p:nvPr/>
        </p:nvSpPr>
        <p:spPr>
          <a:xfrm>
            <a:off x="2392682" y="1028700"/>
            <a:ext cx="12011025" cy="8229600"/>
          </a:xfrm>
          <a:custGeom>
            <a:rect b="b" l="l" r="r" t="t"/>
            <a:pathLst>
              <a:path extrusionOk="0" h="8229600" w="12011025">
                <a:moveTo>
                  <a:pt x="12010974" y="2364105"/>
                </a:moveTo>
                <a:lnTo>
                  <a:pt x="115481" y="2364105"/>
                </a:lnTo>
                <a:lnTo>
                  <a:pt x="115481" y="459828"/>
                </a:lnTo>
                <a:lnTo>
                  <a:pt x="219075" y="459828"/>
                </a:lnTo>
                <a:lnTo>
                  <a:pt x="219075" y="2628"/>
                </a:lnTo>
                <a:lnTo>
                  <a:pt x="115481" y="2628"/>
                </a:lnTo>
                <a:lnTo>
                  <a:pt x="115481" y="0"/>
                </a:lnTo>
                <a:lnTo>
                  <a:pt x="96431" y="0"/>
                </a:lnTo>
                <a:lnTo>
                  <a:pt x="96431" y="2628"/>
                </a:lnTo>
                <a:lnTo>
                  <a:pt x="0" y="2628"/>
                </a:lnTo>
                <a:lnTo>
                  <a:pt x="0" y="459828"/>
                </a:lnTo>
                <a:lnTo>
                  <a:pt x="96431" y="459828"/>
                </a:lnTo>
                <a:lnTo>
                  <a:pt x="96431" y="8229587"/>
                </a:lnTo>
                <a:lnTo>
                  <a:pt x="115481" y="8229587"/>
                </a:lnTo>
                <a:lnTo>
                  <a:pt x="115481" y="5863145"/>
                </a:lnTo>
                <a:lnTo>
                  <a:pt x="12004269" y="5863145"/>
                </a:lnTo>
                <a:lnTo>
                  <a:pt x="12004269" y="5844095"/>
                </a:lnTo>
                <a:lnTo>
                  <a:pt x="115481" y="5844095"/>
                </a:lnTo>
                <a:lnTo>
                  <a:pt x="115481" y="2383155"/>
                </a:lnTo>
                <a:lnTo>
                  <a:pt x="12010974" y="2383155"/>
                </a:lnTo>
                <a:lnTo>
                  <a:pt x="12010974" y="2364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 txBox="1"/>
          <p:nvPr/>
        </p:nvSpPr>
        <p:spPr>
          <a:xfrm>
            <a:off x="3063240" y="7277100"/>
            <a:ext cx="13868400" cy="17312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3-й этап: изменение состава атмосферы.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Что было связано с развитием древовидных споровых растений – плаунов и голосеменных.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Произошло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снижение концентрации углекислоты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проникновение к поверхности большого количества ультрафиолетовых лучей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, в результате произошла большая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дифференциация климатов Земли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 Господство покрытосеменных растений привело к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развитию насекомых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, с появлением холодного периода года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появились гомеотермные животные 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(птицы и млекопитающие).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" name="Google Shape;67;p3"/>
          <p:cNvSpPr txBox="1"/>
          <p:nvPr/>
        </p:nvSpPr>
        <p:spPr>
          <a:xfrm rot="-5400000">
            <a:off x="-3071244" y="4482485"/>
            <a:ext cx="8645702" cy="13220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just">
              <a:lnSpc>
                <a:spcPct val="107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Три главных этапа в процессе развития жизни на  Земле:</a:t>
            </a:r>
            <a:endParaRPr sz="4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" name="Google Shape;68;p3"/>
          <p:cNvSpPr txBox="1"/>
          <p:nvPr/>
        </p:nvSpPr>
        <p:spPr>
          <a:xfrm>
            <a:off x="3078480" y="571499"/>
            <a:ext cx="13868400" cy="2562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1–й этап: развитие жизни в Мировом Океане.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Первыми возникли гетеротрофные организмы -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бактерии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, т.к. в водах имелись значительные запасы органических веществ, которыми они могли питаться.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Постепенно эти запасы уменьшались. Появились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автотрофные организмы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 Первыми были хемотрофы – используют для синтеза органических веществ энергию химических реакций окисления. Затем появились и фотосинтезирующие организмы –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сине-зеленые водоросли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 Первыми обитателями Земли были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анаэробы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 Они постепенно обогащали атмосферу и воды кислородом. Что сделало возможным существование аэробных организмов. После развития фотосинтезирующих автотрофных растений появились вторичногетерогенные виды –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животные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" name="Google Shape;69;p3"/>
          <p:cNvSpPr txBox="1"/>
          <p:nvPr/>
        </p:nvSpPr>
        <p:spPr>
          <a:xfrm>
            <a:off x="3063240" y="3758055"/>
            <a:ext cx="13868400" cy="2562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2-й этап: выход организмов на сушу.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В эту эпоху направление эволюции растительного и животного мира шло различными путями. Для </a:t>
            </a:r>
            <a:r>
              <a:rPr b="1"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растений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были характерны: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широкая экологическая пластичность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, связанная с их неподвижностью, а значит с невозможностью уйти от неблагоприятных условий;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увеличение отношения поверхности к объему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;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менее интенсивные темпы эволюции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Существенное развитие получили механичсекие ткани (длинные стебли); проводящая система (доставка влаги вконцевые части стеблей); уменьшение роли воды в процессе оплодотворения. </a:t>
            </a:r>
            <a:endParaRPr/>
          </a:p>
          <a:p>
            <a:pPr indent="0" lvl="0" marL="12700" marR="0" rtl="0" algn="just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В ходе эволюции у </a:t>
            </a:r>
            <a:r>
              <a:rPr b="1"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животных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возрастала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подвижность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(возможность уйти от неблагоприятных условий); развивиались </a:t>
            </a:r>
            <a:r>
              <a:rPr lang="ru-RU" sz="1800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сложные формы поведения</a:t>
            </a:r>
            <a:r>
              <a:rPr lang="ru-RU"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0" name="Google Shape;7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3240" y="495690"/>
            <a:ext cx="14249398" cy="263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32760" y="3679022"/>
            <a:ext cx="14249398" cy="2890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32760" y="7077452"/>
            <a:ext cx="14249398" cy="263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4"/>
          <p:cNvSpPr txBox="1"/>
          <p:nvPr/>
        </p:nvSpPr>
        <p:spPr>
          <a:xfrm>
            <a:off x="215335" y="1049701"/>
            <a:ext cx="8928665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Обратная эволюция.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9" name="Google Shape;79;p4"/>
          <p:cNvSpPr txBox="1"/>
          <p:nvPr/>
        </p:nvSpPr>
        <p:spPr>
          <a:xfrm>
            <a:off x="16566023" y="8335645"/>
            <a:ext cx="705485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04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0" name="Google Shape;80;p4"/>
          <p:cNvSpPr txBox="1"/>
          <p:nvPr/>
        </p:nvSpPr>
        <p:spPr>
          <a:xfrm>
            <a:off x="1198967" y="2628900"/>
            <a:ext cx="15890066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Смысл теории состоит в том, что мы не вершина эволюции, а лишь её начальная ступень, чудом дожившая до 21 века. Обратная эволюция берёт теорию Дарвина — и выворачивает её наизнанку. Если учёные считают, что когда-то мы слезли с деревьев и стали очеловечиваться, то эта теория говорит, что человек всегда был, просто однажды некоторые из нас решили залезть на деревья и там трансформировались в обезьян.</a:t>
            </a:r>
            <a:endParaRPr/>
          </a:p>
        </p:txBody>
      </p:sp>
      <p:pic>
        <p:nvPicPr>
          <p:cNvPr id="81" name="Google Shape;8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7400" y="4991100"/>
            <a:ext cx="13715998" cy="4400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5"/>
          <p:cNvSpPr txBox="1"/>
          <p:nvPr/>
        </p:nvSpPr>
        <p:spPr>
          <a:xfrm>
            <a:off x="25487" y="1070704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Грибная теория.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8" name="Google Shape;88;p5"/>
          <p:cNvSpPr txBox="1"/>
          <p:nvPr/>
        </p:nvSpPr>
        <p:spPr>
          <a:xfrm>
            <a:off x="16566023" y="8335645"/>
            <a:ext cx="705485" cy="665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05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9" name="Google Shape;89;p5"/>
          <p:cNvSpPr txBox="1"/>
          <p:nvPr/>
        </p:nvSpPr>
        <p:spPr>
          <a:xfrm>
            <a:off x="8686800" y="2836027"/>
            <a:ext cx="7879224" cy="56938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Некоторые ученые считают, что у грибов более важная миссия на Земле, чем участие в гастрономических опытах.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 начале 90-х американский философ Теренс Маккена заявил, что толчком к развитию человека стали галлюциногенные грибы! Объяснил он это так: однажды начинающий человек решил попробовать грибы, которые вызвали в его голове мощные зрительные образы. И это событие могло сильно впечатлить древнего дикаря, что он решил эволюционировать, чтобы разобраться в этих схемах.</a:t>
            </a:r>
            <a:endParaRPr/>
          </a:p>
        </p:txBody>
      </p:sp>
      <p:pic>
        <p:nvPicPr>
          <p:cNvPr id="90" name="Google Shape;90;p5"/>
          <p:cNvPicPr preferRelativeResize="0"/>
          <p:nvPr/>
        </p:nvPicPr>
        <p:blipFill rotWithShape="1">
          <a:blip r:embed="rId3">
            <a:alphaModFix/>
          </a:blip>
          <a:srcRect b="14419" l="14630" r="14802" t="12963"/>
          <a:stretch/>
        </p:blipFill>
        <p:spPr>
          <a:xfrm>
            <a:off x="1295400" y="2316480"/>
            <a:ext cx="6542953" cy="673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6"/>
          <p:cNvSpPr txBox="1"/>
          <p:nvPr/>
        </p:nvSpPr>
        <p:spPr>
          <a:xfrm>
            <a:off x="304800" y="1049701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Теория катастроф.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7" name="Google Shape;97;p6"/>
          <p:cNvSpPr txBox="1"/>
          <p:nvPr/>
        </p:nvSpPr>
        <p:spPr>
          <a:xfrm>
            <a:off x="16566023" y="8335645"/>
            <a:ext cx="80757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06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8" name="Google Shape;98;p6"/>
          <p:cNvSpPr txBox="1"/>
          <p:nvPr/>
        </p:nvSpPr>
        <p:spPr>
          <a:xfrm>
            <a:off x="8686800" y="2543631"/>
            <a:ext cx="7879224" cy="61247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По теории, которую разработал Жорж Кювье, наш мир, вовсе не является первичным. Он является, всего лишь очередным звеном последовательно разрывающейся цепочки. Это означает, мы живем в мире, который в последствии подвергнется массовому вымиранию жизни. При этом не все на нашей планете подвергается глобальному уничтожению, например наступал потоп. Некоторые из видов, в силу своей приспосабливаемости смогли выжить, тем самым заселяя планету. Строение видов и жизни, по утверждению Жоржа Кювье оставалось неизменным.</a:t>
            </a:r>
            <a:endParaRPr/>
          </a:p>
        </p:txBody>
      </p:sp>
      <p:pic>
        <p:nvPicPr>
          <p:cNvPr id="99" name="Google Shape;9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3465" y="2543631"/>
            <a:ext cx="5943600" cy="594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7"/>
          <p:cNvSpPr txBox="1"/>
          <p:nvPr/>
        </p:nvSpPr>
        <p:spPr>
          <a:xfrm>
            <a:off x="381000" y="1070704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Первичный бульон.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6" name="Google Shape;106;p7"/>
          <p:cNvSpPr txBox="1"/>
          <p:nvPr/>
        </p:nvSpPr>
        <p:spPr>
          <a:xfrm>
            <a:off x="16566023" y="8335645"/>
            <a:ext cx="80757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07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7" name="Google Shape;107;p7"/>
          <p:cNvSpPr txBox="1"/>
          <p:nvPr/>
        </p:nvSpPr>
        <p:spPr>
          <a:xfrm>
            <a:off x="8750256" y="1914525"/>
            <a:ext cx="7879224" cy="6555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Этот термин придумал советский биолог Александр Опарин. Первичным бульоном он называл первые водоёмы, образовавшиеся на нашей планете. И потом вокруг этого термина родилась теория, по которой в этой воде было столько всего намешано, что под действием ультрафиолета и электрических разрядов горшочек стал варить: зародились первые формы жизни, которые потом стали трансформироваться в более сложное. Примечательно, что теорию бульона признают устаревшей, но такой кулинарный подход был оценен, и сейчас существуют теории, связанные с первичной пиццей и первичным майонезом.</a:t>
            </a:r>
            <a:endParaRPr/>
          </a:p>
        </p:txBody>
      </p:sp>
      <p:pic>
        <p:nvPicPr>
          <p:cNvPr id="108" name="Google Shape;108;p7"/>
          <p:cNvPicPr preferRelativeResize="0"/>
          <p:nvPr/>
        </p:nvPicPr>
        <p:blipFill rotWithShape="1">
          <a:blip r:embed="rId3">
            <a:alphaModFix/>
          </a:blip>
          <a:srcRect b="3333" l="17777" r="19999" t="1666"/>
          <a:stretch/>
        </p:blipFill>
        <p:spPr>
          <a:xfrm>
            <a:off x="1391241" y="2312922"/>
            <a:ext cx="5924549" cy="6030343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8"/>
          <p:cNvSpPr txBox="1"/>
          <p:nvPr/>
        </p:nvSpPr>
        <p:spPr>
          <a:xfrm>
            <a:off x="-629243" y="1049701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Мы – Вирус.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5" name="Google Shape;115;p8"/>
          <p:cNvSpPr txBox="1"/>
          <p:nvPr/>
        </p:nvSpPr>
        <p:spPr>
          <a:xfrm>
            <a:off x="16566023" y="8335645"/>
            <a:ext cx="80757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08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6" name="Google Shape;116;p8"/>
          <p:cNvSpPr txBox="1"/>
          <p:nvPr/>
        </p:nvSpPr>
        <p:spPr>
          <a:xfrm>
            <a:off x="8839200" y="2312922"/>
            <a:ext cx="7879224" cy="61247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 1973 году учёные Фрэнсис Крик и Лэсли Оргел предположили, что жизнь началась на нашей планете по вине другой цивилизации. Назвали они этот процесс передачи жизни по Вселенной — панспермией. И это было не случайное заражение, когда, пролетая над безжизненной планетой, кто-то из инопланетян уронил свой белковый материал, а специальное. По предположениям учёных, мы или тайный эксперимент по выращиванию жизни для каких-то целей, или запасной плацдарм для других цивилизаций, если у них что-то пойдёт не так. </a:t>
            </a:r>
            <a:endParaRPr/>
          </a:p>
        </p:txBody>
      </p:sp>
      <p:pic>
        <p:nvPicPr>
          <p:cNvPr id="117" name="Google Shape;11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2552700"/>
            <a:ext cx="5721056" cy="5670202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784"/>
          </a:schemeClr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"/>
          <p:cNvSpPr/>
          <p:nvPr/>
        </p:nvSpPr>
        <p:spPr>
          <a:xfrm>
            <a:off x="1028700" y="1028700"/>
            <a:ext cx="19050" cy="885825"/>
          </a:xfrm>
          <a:custGeom>
            <a:rect b="b" l="l" r="r" t="t"/>
            <a:pathLst>
              <a:path extrusionOk="0" h="885825" w="19050">
                <a:moveTo>
                  <a:pt x="19049" y="885824"/>
                </a:moveTo>
                <a:lnTo>
                  <a:pt x="0" y="885824"/>
                </a:lnTo>
                <a:lnTo>
                  <a:pt x="0" y="0"/>
                </a:lnTo>
                <a:lnTo>
                  <a:pt x="19049" y="0"/>
                </a:lnTo>
                <a:lnTo>
                  <a:pt x="19049" y="8858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9"/>
          <p:cNvSpPr txBox="1"/>
          <p:nvPr/>
        </p:nvSpPr>
        <p:spPr>
          <a:xfrm>
            <a:off x="152400" y="1070704"/>
            <a:ext cx="7945033" cy="8438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Люди-андрогины.</a:t>
            </a:r>
            <a:endParaRPr sz="540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4" name="Google Shape;124;p9"/>
          <p:cNvSpPr txBox="1"/>
          <p:nvPr/>
        </p:nvSpPr>
        <p:spPr>
          <a:xfrm>
            <a:off x="16566023" y="8335645"/>
            <a:ext cx="807576" cy="659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2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09</a:t>
            </a:r>
            <a:endParaRPr sz="4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5" name="Google Shape;125;p9"/>
          <p:cNvSpPr txBox="1"/>
          <p:nvPr/>
        </p:nvSpPr>
        <p:spPr>
          <a:xfrm>
            <a:off x="8610600" y="2323514"/>
            <a:ext cx="8107825" cy="6555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Самая ненаучная (хотя с этим ещё можно поспорить), но самая романтичная теория. Она корнями тянется к древнегреческой мифологии, повествующей, что раньше люди не мучились выбором собственного гендера и дальнейшими поисками себя иногда не в своём теле, а с великодушного жеста богов были представлены существами двуполыми, четырёхрукими, двуликими, которых и называли андрогинами. Но, видимо, однажды конфликт мужского и женского полушария привёл к тому, что они взбунтовались против богов и захотели править не только своими телами, но и вообще всем. Зевс разделил их пополам.</a:t>
            </a:r>
            <a:endParaRPr/>
          </a:p>
        </p:txBody>
      </p:sp>
      <p:pic>
        <p:nvPicPr>
          <p:cNvPr id="126" name="Google Shape;12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2534285"/>
            <a:ext cx="6103430" cy="61341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2021-09-10T13:59:02Z</dcterms:created>
  <dc:creator>Алевтина Захарченко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2021-09-10T00:00:00Z</vt:filetime>
  </property>
  <property fmtid="{D5CDD505-2E9C-101B-9397-08002B2CF9AE}" pid="3" name="Creator">
    <vt:lpwstr>Canva</vt:lpwstr>
  </property>
  <property fmtid="{D5CDD505-2E9C-101B-9397-08002B2CF9AE}" pid="4" name="LastSaved">
    <vt:filetime>2021-09-10T00:00:00Z</vt:filetime>
  </property>
</Properties>
</file>