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82" r:id="rId2"/>
    <p:sldId id="295" r:id="rId3"/>
    <p:sldId id="284" r:id="rId4"/>
    <p:sldId id="285" r:id="rId5"/>
    <p:sldId id="286" r:id="rId6"/>
    <p:sldId id="287" r:id="rId7"/>
    <p:sldId id="296" r:id="rId8"/>
    <p:sldId id="272" r:id="rId9"/>
    <p:sldId id="275" r:id="rId10"/>
    <p:sldId id="291" r:id="rId11"/>
    <p:sldId id="292" r:id="rId12"/>
    <p:sldId id="276" r:id="rId13"/>
    <p:sldId id="258" r:id="rId14"/>
    <p:sldId id="260" r:id="rId15"/>
    <p:sldId id="261" r:id="rId16"/>
    <p:sldId id="262" r:id="rId17"/>
    <p:sldId id="274" r:id="rId18"/>
    <p:sldId id="293" r:id="rId19"/>
    <p:sldId id="294" r:id="rId20"/>
    <p:sldId id="289" r:id="rId21"/>
    <p:sldId id="29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87" autoAdjust="0"/>
  </p:normalViewPr>
  <p:slideViewPr>
    <p:cSldViewPr>
      <p:cViewPr>
        <p:scale>
          <a:sx n="112" d="100"/>
          <a:sy n="112" d="100"/>
        </p:scale>
        <p:origin x="-158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93CC94-FA68-4502-8FBD-5B55C5C3FEF7}" type="doc">
      <dgm:prSet loTypeId="urn:microsoft.com/office/officeart/2005/8/layout/chevron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A35C205-701C-4483-9647-86DD85D54774}">
      <dgm:prSet phldrT="[Текст]" custT="1"/>
      <dgm:spPr/>
      <dgm:t>
        <a:bodyPr/>
        <a:lstStyle/>
        <a:p>
          <a:r>
            <a:rPr lang="ru-RU" sz="1200" b="1" dirty="0" smtClean="0"/>
            <a:t>ОБРАЗОВАТЕЛЬНЫЕ</a:t>
          </a:r>
          <a:endParaRPr lang="ru-RU" sz="1200" b="1" dirty="0"/>
        </a:p>
      </dgm:t>
    </dgm:pt>
    <dgm:pt modelId="{AC155B8E-03E4-43A1-BDF0-8342531040AA}" type="parTrans" cxnId="{5314350D-2F68-41A0-A3E5-2AB0330BC754}">
      <dgm:prSet/>
      <dgm:spPr/>
      <dgm:t>
        <a:bodyPr/>
        <a:lstStyle/>
        <a:p>
          <a:endParaRPr lang="ru-RU"/>
        </a:p>
      </dgm:t>
    </dgm:pt>
    <dgm:pt modelId="{2371D2E2-6912-4B38-97D5-5096B260DD7E}" type="sibTrans" cxnId="{5314350D-2F68-41A0-A3E5-2AB0330BC754}">
      <dgm:prSet/>
      <dgm:spPr/>
      <dgm:t>
        <a:bodyPr/>
        <a:lstStyle/>
        <a:p>
          <a:endParaRPr lang="ru-RU"/>
        </a:p>
      </dgm:t>
    </dgm:pt>
    <dgm:pt modelId="{4B358DB9-3F90-4D7A-B923-EDBBEA3855F3}">
      <dgm:prSet phldrT="[Текст]" custT="1"/>
      <dgm:spPr/>
      <dgm:t>
        <a:bodyPr/>
        <a:lstStyle/>
        <a:p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1.Расширять знания детей об Олимпийских играх. </a:t>
          </a:r>
          <a:endParaRPr lang="ru-RU" sz="1600" dirty="0"/>
        </a:p>
      </dgm:t>
    </dgm:pt>
    <dgm:pt modelId="{05AD3706-07A8-421B-BB0B-A3FA2D3C894A}" type="parTrans" cxnId="{51CB970B-D214-4365-B9D3-8079C16C3C37}">
      <dgm:prSet/>
      <dgm:spPr/>
      <dgm:t>
        <a:bodyPr/>
        <a:lstStyle/>
        <a:p>
          <a:endParaRPr lang="ru-RU"/>
        </a:p>
      </dgm:t>
    </dgm:pt>
    <dgm:pt modelId="{0DA2D9CE-036C-4468-BA1C-F62BE0D3C753}" type="sibTrans" cxnId="{51CB970B-D214-4365-B9D3-8079C16C3C37}">
      <dgm:prSet/>
      <dgm:spPr/>
      <dgm:t>
        <a:bodyPr/>
        <a:lstStyle/>
        <a:p>
          <a:endParaRPr lang="ru-RU"/>
        </a:p>
      </dgm:t>
    </dgm:pt>
    <dgm:pt modelId="{F61C9698-777C-4390-AC9F-9D0B1FCBFE09}">
      <dgm:prSet phldrT="[Текст]" custT="1"/>
      <dgm:spPr/>
      <dgm:t>
        <a:bodyPr/>
        <a:lstStyle/>
        <a:p>
          <a:r>
            <a:rPr lang="ru-RU" sz="1200" b="1" dirty="0" smtClean="0"/>
            <a:t>РАЗВИВАЮЩИЕ</a:t>
          </a:r>
          <a:endParaRPr lang="ru-RU" sz="1200" b="1" dirty="0"/>
        </a:p>
      </dgm:t>
    </dgm:pt>
    <dgm:pt modelId="{79118D4F-D6C0-45A5-BFA2-464DA119173D}" type="parTrans" cxnId="{C0C7E41D-614C-4A6B-B6F3-9F20CC487B39}">
      <dgm:prSet/>
      <dgm:spPr/>
      <dgm:t>
        <a:bodyPr/>
        <a:lstStyle/>
        <a:p>
          <a:endParaRPr lang="ru-RU"/>
        </a:p>
      </dgm:t>
    </dgm:pt>
    <dgm:pt modelId="{20ECDA29-B72D-4CAB-B531-E5E1DC63980E}" type="sibTrans" cxnId="{C0C7E41D-614C-4A6B-B6F3-9F20CC487B39}">
      <dgm:prSet/>
      <dgm:spPr/>
      <dgm:t>
        <a:bodyPr/>
        <a:lstStyle/>
        <a:p>
          <a:endParaRPr lang="ru-RU"/>
        </a:p>
      </dgm:t>
    </dgm:pt>
    <dgm:pt modelId="{0440E912-57AF-49A7-A896-3FF78D6E21E8}">
      <dgm:prSet phldrT="[Текст]" custT="1"/>
      <dgm:spPr/>
      <dgm:t>
        <a:bodyPr/>
        <a:lstStyle/>
        <a:p>
          <a:r>
            <a:rPr lang="ru-RU" sz="1800" i="1" dirty="0" smtClean="0">
              <a:latin typeface="Times New Roman" pitchFamily="18" charset="0"/>
              <a:cs typeface="Times New Roman" pitchFamily="18" charset="0"/>
            </a:rPr>
            <a:t>1.Способствовать расширению познавательных интересов.</a:t>
          </a:r>
          <a:endParaRPr lang="ru-RU" sz="1800" dirty="0"/>
        </a:p>
      </dgm:t>
    </dgm:pt>
    <dgm:pt modelId="{030D5AFF-2110-4ACD-9B6A-A35FFB2E0F3C}" type="parTrans" cxnId="{D4075B2E-F2DE-4EC3-8C36-D23D624FB028}">
      <dgm:prSet/>
      <dgm:spPr/>
      <dgm:t>
        <a:bodyPr/>
        <a:lstStyle/>
        <a:p>
          <a:endParaRPr lang="ru-RU"/>
        </a:p>
      </dgm:t>
    </dgm:pt>
    <dgm:pt modelId="{5F9E25E5-E081-4B47-B0CD-EC73EDCC60A8}" type="sibTrans" cxnId="{D4075B2E-F2DE-4EC3-8C36-D23D624FB028}">
      <dgm:prSet/>
      <dgm:spPr/>
      <dgm:t>
        <a:bodyPr/>
        <a:lstStyle/>
        <a:p>
          <a:endParaRPr lang="ru-RU"/>
        </a:p>
      </dgm:t>
    </dgm:pt>
    <dgm:pt modelId="{997DBE7B-1622-4847-86F0-A232162F634D}">
      <dgm:prSet phldrT="[Текст]" custT="1"/>
      <dgm:spPr/>
      <dgm:t>
        <a:bodyPr/>
        <a:lstStyle/>
        <a:p>
          <a:r>
            <a:rPr lang="ru-RU" sz="1200" b="1" dirty="0" smtClean="0"/>
            <a:t>ВОСПИТАТЕЛЬНЫЕ</a:t>
          </a:r>
          <a:endParaRPr lang="ru-RU" sz="1200" b="1" dirty="0"/>
        </a:p>
      </dgm:t>
    </dgm:pt>
    <dgm:pt modelId="{846E79B8-8DDD-4409-BFF1-91959D0E8B60}" type="parTrans" cxnId="{C63A830A-6D21-493F-B4E6-A9B1EBD2B917}">
      <dgm:prSet/>
      <dgm:spPr/>
      <dgm:t>
        <a:bodyPr/>
        <a:lstStyle/>
        <a:p>
          <a:endParaRPr lang="ru-RU"/>
        </a:p>
      </dgm:t>
    </dgm:pt>
    <dgm:pt modelId="{BBEB9384-E4BD-415B-AFB1-B2F21D0AD83A}" type="sibTrans" cxnId="{C63A830A-6D21-493F-B4E6-A9B1EBD2B917}">
      <dgm:prSet/>
      <dgm:spPr/>
      <dgm:t>
        <a:bodyPr/>
        <a:lstStyle/>
        <a:p>
          <a:endParaRPr lang="ru-RU"/>
        </a:p>
      </dgm:t>
    </dgm:pt>
    <dgm:pt modelId="{18D12E30-094B-416F-85E9-E74FC2FA8103}">
      <dgm:prSet phldrT="[Текст]" custT="1"/>
      <dgm:spPr/>
      <dgm:t>
        <a:bodyPr/>
        <a:lstStyle/>
        <a:p>
          <a:r>
            <a:rPr lang="ru-RU" sz="1800" i="1" dirty="0" smtClean="0">
              <a:latin typeface="Times New Roman" pitchFamily="18" charset="0"/>
              <a:cs typeface="Times New Roman" pitchFamily="18" charset="0"/>
            </a:rPr>
            <a:t>1. Воспитывать мотивацию здорового образа жизни  </a:t>
          </a:r>
          <a:endParaRPr lang="ru-RU" sz="1800" dirty="0"/>
        </a:p>
      </dgm:t>
    </dgm:pt>
    <dgm:pt modelId="{FB278E5F-9D3E-4B63-938A-70D0F7EF51C8}" type="parTrans" cxnId="{68C09BE6-D5AF-49BE-88B3-2713CE21E1CF}">
      <dgm:prSet/>
      <dgm:spPr/>
      <dgm:t>
        <a:bodyPr/>
        <a:lstStyle/>
        <a:p>
          <a:endParaRPr lang="ru-RU"/>
        </a:p>
      </dgm:t>
    </dgm:pt>
    <dgm:pt modelId="{24010CB7-D0BB-455E-8842-3E85AF4FA743}" type="sibTrans" cxnId="{68C09BE6-D5AF-49BE-88B3-2713CE21E1CF}">
      <dgm:prSet/>
      <dgm:spPr/>
      <dgm:t>
        <a:bodyPr/>
        <a:lstStyle/>
        <a:p>
          <a:endParaRPr lang="ru-RU"/>
        </a:p>
      </dgm:t>
    </dgm:pt>
    <dgm:pt modelId="{7EE993F4-34D6-4190-BFF3-728444914294}">
      <dgm:prSet custT="1"/>
      <dgm:spPr/>
      <dgm:t>
        <a:bodyPr/>
        <a:lstStyle/>
        <a:p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2.Знакомить детей с  различными видами зимнего спорта, символикой олимпийских игр.</a:t>
          </a:r>
        </a:p>
      </dgm:t>
    </dgm:pt>
    <dgm:pt modelId="{47B1DD20-A9E8-47BD-B4BD-4305CEA914CD}" type="parTrans" cxnId="{6C27B466-272D-449E-ACB3-FAE1DA29F84D}">
      <dgm:prSet/>
      <dgm:spPr/>
      <dgm:t>
        <a:bodyPr/>
        <a:lstStyle/>
        <a:p>
          <a:endParaRPr lang="ru-RU"/>
        </a:p>
      </dgm:t>
    </dgm:pt>
    <dgm:pt modelId="{5447CDB3-3C7B-446D-B5AF-44B880B0869D}" type="sibTrans" cxnId="{6C27B466-272D-449E-ACB3-FAE1DA29F84D}">
      <dgm:prSet/>
      <dgm:spPr/>
      <dgm:t>
        <a:bodyPr/>
        <a:lstStyle/>
        <a:p>
          <a:endParaRPr lang="ru-RU"/>
        </a:p>
      </dgm:t>
    </dgm:pt>
    <dgm:pt modelId="{DEB260C1-D520-420B-B372-3913ACD8F98C}">
      <dgm:prSet custT="1"/>
      <dgm:spPr/>
      <dgm:t>
        <a:bodyPr/>
        <a:lstStyle/>
        <a:p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3.Систематизировать детские представления в целом об Олимпийских играх.</a:t>
          </a:r>
        </a:p>
      </dgm:t>
    </dgm:pt>
    <dgm:pt modelId="{86AEF2C3-53F3-4137-9236-FC6CA19C1A0D}" type="parTrans" cxnId="{8F83FD97-B35D-405D-8F23-0121DC4155AC}">
      <dgm:prSet/>
      <dgm:spPr/>
      <dgm:t>
        <a:bodyPr/>
        <a:lstStyle/>
        <a:p>
          <a:endParaRPr lang="ru-RU"/>
        </a:p>
      </dgm:t>
    </dgm:pt>
    <dgm:pt modelId="{7185A2E8-8799-49CC-A08B-AFB040BEC098}" type="sibTrans" cxnId="{8F83FD97-B35D-405D-8F23-0121DC4155AC}">
      <dgm:prSet/>
      <dgm:spPr/>
      <dgm:t>
        <a:bodyPr/>
        <a:lstStyle/>
        <a:p>
          <a:endParaRPr lang="ru-RU"/>
        </a:p>
      </dgm:t>
    </dgm:pt>
    <dgm:pt modelId="{10F7D5FA-450B-4239-A712-99403E0C7C32}">
      <dgm:prSet custT="1"/>
      <dgm:spPr/>
      <dgm:t>
        <a:bodyPr/>
        <a:lstStyle/>
        <a:p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4.Побуждать к словотворчеству и составлению творческих и описательных рассказов..</a:t>
          </a:r>
        </a:p>
      </dgm:t>
    </dgm:pt>
    <dgm:pt modelId="{B829F4DC-5E16-4358-857C-A3ADB2F18136}" type="parTrans" cxnId="{6603AB2F-70C4-4845-A269-010E58718AC6}">
      <dgm:prSet/>
      <dgm:spPr/>
      <dgm:t>
        <a:bodyPr/>
        <a:lstStyle/>
        <a:p>
          <a:endParaRPr lang="ru-RU"/>
        </a:p>
      </dgm:t>
    </dgm:pt>
    <dgm:pt modelId="{FC1DF4AA-3DB1-48B5-ADFB-8D46679C5F60}" type="sibTrans" cxnId="{6603AB2F-70C4-4845-A269-010E58718AC6}">
      <dgm:prSet/>
      <dgm:spPr/>
      <dgm:t>
        <a:bodyPr/>
        <a:lstStyle/>
        <a:p>
          <a:endParaRPr lang="ru-RU"/>
        </a:p>
      </dgm:t>
    </dgm:pt>
    <dgm:pt modelId="{85EB5BD3-0578-468B-890A-106B1BC7C8EB}">
      <dgm:prSet custT="1"/>
      <dgm:spPr/>
      <dgm:t>
        <a:bodyPr/>
        <a:lstStyle/>
        <a:p>
          <a:r>
            <a:rPr lang="ru-RU" sz="1800" i="1" dirty="0" smtClean="0">
              <a:latin typeface="Times New Roman" pitchFamily="18" charset="0"/>
              <a:cs typeface="Times New Roman" pitchFamily="18" charset="0"/>
            </a:rPr>
            <a:t>2.Развивать творческую фантазию, воображение у детей. </a:t>
          </a:r>
        </a:p>
      </dgm:t>
    </dgm:pt>
    <dgm:pt modelId="{5F2FA20F-0600-4145-B604-AA1BFA2795D2}" type="parTrans" cxnId="{698FEB8B-5976-4825-AA27-0145E3675909}">
      <dgm:prSet/>
      <dgm:spPr/>
      <dgm:t>
        <a:bodyPr/>
        <a:lstStyle/>
        <a:p>
          <a:endParaRPr lang="ru-RU"/>
        </a:p>
      </dgm:t>
    </dgm:pt>
    <dgm:pt modelId="{45B9115E-190C-4596-BE4E-F5B19BD43284}" type="sibTrans" cxnId="{698FEB8B-5976-4825-AA27-0145E3675909}">
      <dgm:prSet/>
      <dgm:spPr/>
      <dgm:t>
        <a:bodyPr/>
        <a:lstStyle/>
        <a:p>
          <a:endParaRPr lang="ru-RU"/>
        </a:p>
      </dgm:t>
    </dgm:pt>
    <dgm:pt modelId="{F9001FF8-599A-4C58-A35C-0FAC6D6E104D}">
      <dgm:prSet custT="1"/>
      <dgm:spPr/>
      <dgm:t>
        <a:bodyPr/>
        <a:lstStyle/>
        <a:p>
          <a:r>
            <a:rPr lang="ru-RU" sz="1800" i="1" dirty="0" smtClean="0">
              <a:latin typeface="Times New Roman" pitchFamily="18" charset="0"/>
              <a:cs typeface="Times New Roman" pitchFamily="18" charset="0"/>
            </a:rPr>
            <a:t>3. Обогащать словарный запас детей.</a:t>
          </a:r>
        </a:p>
      </dgm:t>
    </dgm:pt>
    <dgm:pt modelId="{97009EB3-C82A-4CB6-AF81-F769ABD29433}" type="parTrans" cxnId="{8640012D-0ED9-4AAE-AC68-5B7DE7DAEE93}">
      <dgm:prSet/>
      <dgm:spPr/>
      <dgm:t>
        <a:bodyPr/>
        <a:lstStyle/>
        <a:p>
          <a:endParaRPr lang="ru-RU"/>
        </a:p>
      </dgm:t>
    </dgm:pt>
    <dgm:pt modelId="{3A69E4E7-0BBD-4109-8A72-1CBA1B71A235}" type="sibTrans" cxnId="{8640012D-0ED9-4AAE-AC68-5B7DE7DAEE93}">
      <dgm:prSet/>
      <dgm:spPr/>
      <dgm:t>
        <a:bodyPr/>
        <a:lstStyle/>
        <a:p>
          <a:endParaRPr lang="ru-RU"/>
        </a:p>
      </dgm:t>
    </dgm:pt>
    <dgm:pt modelId="{9A520A9B-25BF-4AD1-B172-1211B115C972}">
      <dgm:prSet custT="1"/>
      <dgm:spPr/>
      <dgm:t>
        <a:bodyPr/>
        <a:lstStyle/>
        <a:p>
          <a:r>
            <a:rPr lang="ru-RU" sz="1800" i="1" dirty="0" smtClean="0">
              <a:latin typeface="Times New Roman" pitchFamily="18" charset="0"/>
              <a:cs typeface="Times New Roman" pitchFamily="18" charset="0"/>
            </a:rPr>
            <a:t>4.Развивать у детей интерес к занятиям физической культурой и спортом.</a:t>
          </a:r>
        </a:p>
      </dgm:t>
    </dgm:pt>
    <dgm:pt modelId="{B6A0F4EA-512A-4417-9302-DAE0AC3E96C3}" type="parTrans" cxnId="{9075BDE4-B7B6-498D-98AC-A3BC84429B2A}">
      <dgm:prSet/>
      <dgm:spPr/>
      <dgm:t>
        <a:bodyPr/>
        <a:lstStyle/>
        <a:p>
          <a:endParaRPr lang="ru-RU"/>
        </a:p>
      </dgm:t>
    </dgm:pt>
    <dgm:pt modelId="{F5F23ECA-85D7-423E-AC1C-40924685CAF0}" type="sibTrans" cxnId="{9075BDE4-B7B6-498D-98AC-A3BC84429B2A}">
      <dgm:prSet/>
      <dgm:spPr/>
      <dgm:t>
        <a:bodyPr/>
        <a:lstStyle/>
        <a:p>
          <a:endParaRPr lang="ru-RU"/>
        </a:p>
      </dgm:t>
    </dgm:pt>
    <dgm:pt modelId="{08E2375E-B8D1-4C12-84E7-0264C5218BB7}">
      <dgm:prSet custT="1"/>
      <dgm:spPr/>
      <dgm:t>
        <a:bodyPr/>
        <a:lstStyle/>
        <a:p>
          <a:r>
            <a:rPr lang="ru-RU" sz="1800" i="1" dirty="0" smtClean="0">
              <a:latin typeface="Times New Roman" pitchFamily="18" charset="0"/>
              <a:cs typeface="Times New Roman" pitchFamily="18" charset="0"/>
            </a:rPr>
            <a:t>2. Воспитывать уважение и гордость к профессии спортсмена.</a:t>
          </a:r>
        </a:p>
      </dgm:t>
    </dgm:pt>
    <dgm:pt modelId="{94FCCDF1-1156-4943-9582-60715643D16A}" type="parTrans" cxnId="{C60AB2F6-25FE-4185-9D23-50AF858977AD}">
      <dgm:prSet/>
      <dgm:spPr/>
      <dgm:t>
        <a:bodyPr/>
        <a:lstStyle/>
        <a:p>
          <a:endParaRPr lang="ru-RU"/>
        </a:p>
      </dgm:t>
    </dgm:pt>
    <dgm:pt modelId="{9C08FAE3-20FE-4699-8AC1-9301E754F09A}" type="sibTrans" cxnId="{C60AB2F6-25FE-4185-9D23-50AF858977AD}">
      <dgm:prSet/>
      <dgm:spPr/>
      <dgm:t>
        <a:bodyPr/>
        <a:lstStyle/>
        <a:p>
          <a:endParaRPr lang="ru-RU"/>
        </a:p>
      </dgm:t>
    </dgm:pt>
    <dgm:pt modelId="{6B70DB04-C8B3-47F3-82C8-820847C4E5DF}">
      <dgm:prSet custT="1"/>
      <dgm:spPr/>
      <dgm:t>
        <a:bodyPr/>
        <a:lstStyle/>
        <a:p>
          <a:r>
            <a:rPr lang="ru-RU" sz="1800" i="1" dirty="0" smtClean="0">
              <a:latin typeface="Times New Roman" pitchFamily="18" charset="0"/>
              <a:cs typeface="Times New Roman" pitchFamily="18" charset="0"/>
            </a:rPr>
            <a:t>3.Формировать волевые качества: выдержку, силу, ловкость, воспитывать желание побеждать и сопереживать.</a:t>
          </a:r>
        </a:p>
      </dgm:t>
    </dgm:pt>
    <dgm:pt modelId="{C672249B-F610-4367-9A05-D26203017FCD}" type="parTrans" cxnId="{3B9E0A75-F968-409B-B54A-3447370C3316}">
      <dgm:prSet/>
      <dgm:spPr/>
      <dgm:t>
        <a:bodyPr/>
        <a:lstStyle/>
        <a:p>
          <a:endParaRPr lang="ru-RU"/>
        </a:p>
      </dgm:t>
    </dgm:pt>
    <dgm:pt modelId="{197B23D6-516C-496C-B2C9-927BBC0F40EB}" type="sibTrans" cxnId="{3B9E0A75-F968-409B-B54A-3447370C3316}">
      <dgm:prSet/>
      <dgm:spPr/>
      <dgm:t>
        <a:bodyPr/>
        <a:lstStyle/>
        <a:p>
          <a:endParaRPr lang="ru-RU"/>
        </a:p>
      </dgm:t>
    </dgm:pt>
    <dgm:pt modelId="{80819A6C-08B8-4355-9929-66001A2E2FA9}" type="pres">
      <dgm:prSet presAssocID="{A693CC94-FA68-4502-8FBD-5B55C5C3FE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4A31FB-93D7-4D4E-88DD-562D16E9172A}" type="pres">
      <dgm:prSet presAssocID="{5A35C205-701C-4483-9647-86DD85D54774}" presName="composite" presStyleCnt="0"/>
      <dgm:spPr/>
    </dgm:pt>
    <dgm:pt modelId="{C0FC6B91-C03B-4802-9E64-BD21A30C05B6}" type="pres">
      <dgm:prSet presAssocID="{5A35C205-701C-4483-9647-86DD85D54774}" presName="parentText" presStyleLbl="alignNode1" presStyleIdx="0" presStyleCnt="3" custScaleX="1411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EDC2A5-A21F-46C6-BDD6-CCE18BBF940B}" type="pres">
      <dgm:prSet presAssocID="{5A35C205-701C-4483-9647-86DD85D54774}" presName="descendantText" presStyleLbl="alignAcc1" presStyleIdx="0" presStyleCnt="3" custScaleX="93209" custScaleY="149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0EC9FD-6978-4A40-AF50-E6D9435169D4}" type="pres">
      <dgm:prSet presAssocID="{2371D2E2-6912-4B38-97D5-5096B260DD7E}" presName="sp" presStyleCnt="0"/>
      <dgm:spPr/>
    </dgm:pt>
    <dgm:pt modelId="{B32E14EA-52E3-46C6-8101-144C3098DD92}" type="pres">
      <dgm:prSet presAssocID="{F61C9698-777C-4390-AC9F-9D0B1FCBFE09}" presName="composite" presStyleCnt="0"/>
      <dgm:spPr/>
    </dgm:pt>
    <dgm:pt modelId="{EEC33986-991D-451A-BA3F-7616BE3CE841}" type="pres">
      <dgm:prSet presAssocID="{F61C9698-777C-4390-AC9F-9D0B1FCBFE09}" presName="parentText" presStyleLbl="alignNode1" presStyleIdx="1" presStyleCnt="3" custScaleX="1300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F491A0-33E3-4060-A7EA-1842E851DD2B}" type="pres">
      <dgm:prSet presAssocID="{F61C9698-777C-4390-AC9F-9D0B1FCBFE09}" presName="descendantText" presStyleLbl="alignAcc1" presStyleIdx="1" presStyleCnt="3" custScaleX="92412" custScaleY="132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1AD9ED-608A-4666-95C7-EB07EA785B56}" type="pres">
      <dgm:prSet presAssocID="{20ECDA29-B72D-4CAB-B531-E5E1DC63980E}" presName="sp" presStyleCnt="0"/>
      <dgm:spPr/>
    </dgm:pt>
    <dgm:pt modelId="{C62C884B-26EC-4242-9AAD-7762900B5804}" type="pres">
      <dgm:prSet presAssocID="{997DBE7B-1622-4847-86F0-A232162F634D}" presName="composite" presStyleCnt="0"/>
      <dgm:spPr/>
    </dgm:pt>
    <dgm:pt modelId="{D45F3680-6A10-46CC-9874-AE740480EA6E}" type="pres">
      <dgm:prSet presAssocID="{997DBE7B-1622-4847-86F0-A232162F634D}" presName="parentText" presStyleLbl="alignNode1" presStyleIdx="2" presStyleCnt="3" custScaleX="13839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C8EB48-6824-49A1-9435-4BD71856B37B}" type="pres">
      <dgm:prSet presAssocID="{997DBE7B-1622-4847-86F0-A232162F634D}" presName="descendantText" presStyleLbl="alignAcc1" presStyleIdx="2" presStyleCnt="3" custScaleX="92488" custScaleY="142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EBC54C-589D-4C67-8C65-218DF8B58517}" type="presOf" srcId="{F61C9698-777C-4390-AC9F-9D0B1FCBFE09}" destId="{EEC33986-991D-451A-BA3F-7616BE3CE841}" srcOrd="0" destOrd="0" presId="urn:microsoft.com/office/officeart/2005/8/layout/chevron2"/>
    <dgm:cxn modelId="{5CF40337-62F3-492F-9B1F-BBC35E419147}" type="presOf" srcId="{6B70DB04-C8B3-47F3-82C8-820847C4E5DF}" destId="{CAC8EB48-6824-49A1-9435-4BD71856B37B}" srcOrd="0" destOrd="2" presId="urn:microsoft.com/office/officeart/2005/8/layout/chevron2"/>
    <dgm:cxn modelId="{698FEB8B-5976-4825-AA27-0145E3675909}" srcId="{F61C9698-777C-4390-AC9F-9D0B1FCBFE09}" destId="{85EB5BD3-0578-468B-890A-106B1BC7C8EB}" srcOrd="1" destOrd="0" parTransId="{5F2FA20F-0600-4145-B604-AA1BFA2795D2}" sibTransId="{45B9115E-190C-4596-BE4E-F5B19BD43284}"/>
    <dgm:cxn modelId="{C0C7E41D-614C-4A6B-B6F3-9F20CC487B39}" srcId="{A693CC94-FA68-4502-8FBD-5B55C5C3FEF7}" destId="{F61C9698-777C-4390-AC9F-9D0B1FCBFE09}" srcOrd="1" destOrd="0" parTransId="{79118D4F-D6C0-45A5-BFA2-464DA119173D}" sibTransId="{20ECDA29-B72D-4CAB-B531-E5E1DC63980E}"/>
    <dgm:cxn modelId="{D4075B2E-F2DE-4EC3-8C36-D23D624FB028}" srcId="{F61C9698-777C-4390-AC9F-9D0B1FCBFE09}" destId="{0440E912-57AF-49A7-A896-3FF78D6E21E8}" srcOrd="0" destOrd="0" parTransId="{030D5AFF-2110-4ACD-9B6A-A35FFB2E0F3C}" sibTransId="{5F9E25E5-E081-4B47-B0CD-EC73EDCC60A8}"/>
    <dgm:cxn modelId="{D9EF7D98-C69E-4475-B0E3-EB191CD3D37F}" type="presOf" srcId="{85EB5BD3-0578-468B-890A-106B1BC7C8EB}" destId="{95F491A0-33E3-4060-A7EA-1842E851DD2B}" srcOrd="0" destOrd="1" presId="urn:microsoft.com/office/officeart/2005/8/layout/chevron2"/>
    <dgm:cxn modelId="{C63A830A-6D21-493F-B4E6-A9B1EBD2B917}" srcId="{A693CC94-FA68-4502-8FBD-5B55C5C3FEF7}" destId="{997DBE7B-1622-4847-86F0-A232162F634D}" srcOrd="2" destOrd="0" parTransId="{846E79B8-8DDD-4409-BFF1-91959D0E8B60}" sibTransId="{BBEB9384-E4BD-415B-AFB1-B2F21D0AD83A}"/>
    <dgm:cxn modelId="{8F83FD97-B35D-405D-8F23-0121DC4155AC}" srcId="{5A35C205-701C-4483-9647-86DD85D54774}" destId="{DEB260C1-D520-420B-B372-3913ACD8F98C}" srcOrd="2" destOrd="0" parTransId="{86AEF2C3-53F3-4137-9236-FC6CA19C1A0D}" sibTransId="{7185A2E8-8799-49CC-A08B-AFB040BEC098}"/>
    <dgm:cxn modelId="{5314350D-2F68-41A0-A3E5-2AB0330BC754}" srcId="{A693CC94-FA68-4502-8FBD-5B55C5C3FEF7}" destId="{5A35C205-701C-4483-9647-86DD85D54774}" srcOrd="0" destOrd="0" parTransId="{AC155B8E-03E4-43A1-BDF0-8342531040AA}" sibTransId="{2371D2E2-6912-4B38-97D5-5096B260DD7E}"/>
    <dgm:cxn modelId="{8566BE66-CE12-4E18-B674-4D19F514F640}" type="presOf" srcId="{DEB260C1-D520-420B-B372-3913ACD8F98C}" destId="{4EEDC2A5-A21F-46C6-BDD6-CCE18BBF940B}" srcOrd="0" destOrd="2" presId="urn:microsoft.com/office/officeart/2005/8/layout/chevron2"/>
    <dgm:cxn modelId="{316D70C0-E470-4815-8AC9-8B2B13919F06}" type="presOf" srcId="{10F7D5FA-450B-4239-A712-99403E0C7C32}" destId="{4EEDC2A5-A21F-46C6-BDD6-CCE18BBF940B}" srcOrd="0" destOrd="3" presId="urn:microsoft.com/office/officeart/2005/8/layout/chevron2"/>
    <dgm:cxn modelId="{7FB4E13E-F617-409A-B3B0-25672584195E}" type="presOf" srcId="{F9001FF8-599A-4C58-A35C-0FAC6D6E104D}" destId="{95F491A0-33E3-4060-A7EA-1842E851DD2B}" srcOrd="0" destOrd="2" presId="urn:microsoft.com/office/officeart/2005/8/layout/chevron2"/>
    <dgm:cxn modelId="{C60AB2F6-25FE-4185-9D23-50AF858977AD}" srcId="{997DBE7B-1622-4847-86F0-A232162F634D}" destId="{08E2375E-B8D1-4C12-84E7-0264C5218BB7}" srcOrd="1" destOrd="0" parTransId="{94FCCDF1-1156-4943-9582-60715643D16A}" sibTransId="{9C08FAE3-20FE-4699-8AC1-9301E754F09A}"/>
    <dgm:cxn modelId="{38A051FF-FC56-4C08-AA24-215BDCD79BF4}" type="presOf" srcId="{A693CC94-FA68-4502-8FBD-5B55C5C3FEF7}" destId="{80819A6C-08B8-4355-9929-66001A2E2FA9}" srcOrd="0" destOrd="0" presId="urn:microsoft.com/office/officeart/2005/8/layout/chevron2"/>
    <dgm:cxn modelId="{9075BDE4-B7B6-498D-98AC-A3BC84429B2A}" srcId="{F61C9698-777C-4390-AC9F-9D0B1FCBFE09}" destId="{9A520A9B-25BF-4AD1-B172-1211B115C972}" srcOrd="3" destOrd="0" parTransId="{B6A0F4EA-512A-4417-9302-DAE0AC3E96C3}" sibTransId="{F5F23ECA-85D7-423E-AC1C-40924685CAF0}"/>
    <dgm:cxn modelId="{8640012D-0ED9-4AAE-AC68-5B7DE7DAEE93}" srcId="{F61C9698-777C-4390-AC9F-9D0B1FCBFE09}" destId="{F9001FF8-599A-4C58-A35C-0FAC6D6E104D}" srcOrd="2" destOrd="0" parTransId="{97009EB3-C82A-4CB6-AF81-F769ABD29433}" sibTransId="{3A69E4E7-0BBD-4109-8A72-1CBA1B71A235}"/>
    <dgm:cxn modelId="{84A9B834-AE61-4E92-B8C2-66E96FF6E319}" type="presOf" srcId="{08E2375E-B8D1-4C12-84E7-0264C5218BB7}" destId="{CAC8EB48-6824-49A1-9435-4BD71856B37B}" srcOrd="0" destOrd="1" presId="urn:microsoft.com/office/officeart/2005/8/layout/chevron2"/>
    <dgm:cxn modelId="{D79CBE1C-6D5A-41E1-80FA-768D0925D2D5}" type="presOf" srcId="{18D12E30-094B-416F-85E9-E74FC2FA8103}" destId="{CAC8EB48-6824-49A1-9435-4BD71856B37B}" srcOrd="0" destOrd="0" presId="urn:microsoft.com/office/officeart/2005/8/layout/chevron2"/>
    <dgm:cxn modelId="{8B85AC79-163F-4DF7-9FE1-E309FAC68F1C}" type="presOf" srcId="{7EE993F4-34D6-4190-BFF3-728444914294}" destId="{4EEDC2A5-A21F-46C6-BDD6-CCE18BBF940B}" srcOrd="0" destOrd="1" presId="urn:microsoft.com/office/officeart/2005/8/layout/chevron2"/>
    <dgm:cxn modelId="{6603AB2F-70C4-4845-A269-010E58718AC6}" srcId="{5A35C205-701C-4483-9647-86DD85D54774}" destId="{10F7D5FA-450B-4239-A712-99403E0C7C32}" srcOrd="3" destOrd="0" parTransId="{B829F4DC-5E16-4358-857C-A3ADB2F18136}" sibTransId="{FC1DF4AA-3DB1-48B5-ADFB-8D46679C5F60}"/>
    <dgm:cxn modelId="{3B9E0A75-F968-409B-B54A-3447370C3316}" srcId="{997DBE7B-1622-4847-86F0-A232162F634D}" destId="{6B70DB04-C8B3-47F3-82C8-820847C4E5DF}" srcOrd="2" destOrd="0" parTransId="{C672249B-F610-4367-9A05-D26203017FCD}" sibTransId="{197B23D6-516C-496C-B2C9-927BBC0F40EB}"/>
    <dgm:cxn modelId="{6C27B466-272D-449E-ACB3-FAE1DA29F84D}" srcId="{5A35C205-701C-4483-9647-86DD85D54774}" destId="{7EE993F4-34D6-4190-BFF3-728444914294}" srcOrd="1" destOrd="0" parTransId="{47B1DD20-A9E8-47BD-B4BD-4305CEA914CD}" sibTransId="{5447CDB3-3C7B-446D-B5AF-44B880B0869D}"/>
    <dgm:cxn modelId="{856D78C6-1AF3-4193-A646-DCB0B41D2623}" type="presOf" srcId="{9A520A9B-25BF-4AD1-B172-1211B115C972}" destId="{95F491A0-33E3-4060-A7EA-1842E851DD2B}" srcOrd="0" destOrd="3" presId="urn:microsoft.com/office/officeart/2005/8/layout/chevron2"/>
    <dgm:cxn modelId="{7129760D-1E32-41DD-B631-26E552A9E5EE}" type="presOf" srcId="{5A35C205-701C-4483-9647-86DD85D54774}" destId="{C0FC6B91-C03B-4802-9E64-BD21A30C05B6}" srcOrd="0" destOrd="0" presId="urn:microsoft.com/office/officeart/2005/8/layout/chevron2"/>
    <dgm:cxn modelId="{14163889-BF01-4A05-9383-509ACA16F21B}" type="presOf" srcId="{4B358DB9-3F90-4D7A-B923-EDBBEA3855F3}" destId="{4EEDC2A5-A21F-46C6-BDD6-CCE18BBF940B}" srcOrd="0" destOrd="0" presId="urn:microsoft.com/office/officeart/2005/8/layout/chevron2"/>
    <dgm:cxn modelId="{51CB970B-D214-4365-B9D3-8079C16C3C37}" srcId="{5A35C205-701C-4483-9647-86DD85D54774}" destId="{4B358DB9-3F90-4D7A-B923-EDBBEA3855F3}" srcOrd="0" destOrd="0" parTransId="{05AD3706-07A8-421B-BB0B-A3FA2D3C894A}" sibTransId="{0DA2D9CE-036C-4468-BA1C-F62BE0D3C753}"/>
    <dgm:cxn modelId="{7AAB6B61-D1A5-4A6D-859D-2E4598DC3002}" type="presOf" srcId="{997DBE7B-1622-4847-86F0-A232162F634D}" destId="{D45F3680-6A10-46CC-9874-AE740480EA6E}" srcOrd="0" destOrd="0" presId="urn:microsoft.com/office/officeart/2005/8/layout/chevron2"/>
    <dgm:cxn modelId="{68C09BE6-D5AF-49BE-88B3-2713CE21E1CF}" srcId="{997DBE7B-1622-4847-86F0-A232162F634D}" destId="{18D12E30-094B-416F-85E9-E74FC2FA8103}" srcOrd="0" destOrd="0" parTransId="{FB278E5F-9D3E-4B63-938A-70D0F7EF51C8}" sibTransId="{24010CB7-D0BB-455E-8842-3E85AF4FA743}"/>
    <dgm:cxn modelId="{83CCBF85-84E0-4998-BE1D-EDDB45C1B2AF}" type="presOf" srcId="{0440E912-57AF-49A7-A896-3FF78D6E21E8}" destId="{95F491A0-33E3-4060-A7EA-1842E851DD2B}" srcOrd="0" destOrd="0" presId="urn:microsoft.com/office/officeart/2005/8/layout/chevron2"/>
    <dgm:cxn modelId="{954B3BBE-AB4F-410C-9B4C-92018274EA03}" type="presParOf" srcId="{80819A6C-08B8-4355-9929-66001A2E2FA9}" destId="{8A4A31FB-93D7-4D4E-88DD-562D16E9172A}" srcOrd="0" destOrd="0" presId="urn:microsoft.com/office/officeart/2005/8/layout/chevron2"/>
    <dgm:cxn modelId="{18A285FE-5B96-40AB-930D-4A3D4C4D33D3}" type="presParOf" srcId="{8A4A31FB-93D7-4D4E-88DD-562D16E9172A}" destId="{C0FC6B91-C03B-4802-9E64-BD21A30C05B6}" srcOrd="0" destOrd="0" presId="urn:microsoft.com/office/officeart/2005/8/layout/chevron2"/>
    <dgm:cxn modelId="{FABCD7D2-5371-4950-943D-78291044F638}" type="presParOf" srcId="{8A4A31FB-93D7-4D4E-88DD-562D16E9172A}" destId="{4EEDC2A5-A21F-46C6-BDD6-CCE18BBF940B}" srcOrd="1" destOrd="0" presId="urn:microsoft.com/office/officeart/2005/8/layout/chevron2"/>
    <dgm:cxn modelId="{6D113BBB-DFA1-4E23-81EC-4C09B73B6B55}" type="presParOf" srcId="{80819A6C-08B8-4355-9929-66001A2E2FA9}" destId="{1A0EC9FD-6978-4A40-AF50-E6D9435169D4}" srcOrd="1" destOrd="0" presId="urn:microsoft.com/office/officeart/2005/8/layout/chevron2"/>
    <dgm:cxn modelId="{E31D3C9B-95C1-4EC4-B4DB-1BDBCAAC30EF}" type="presParOf" srcId="{80819A6C-08B8-4355-9929-66001A2E2FA9}" destId="{B32E14EA-52E3-46C6-8101-144C3098DD92}" srcOrd="2" destOrd="0" presId="urn:microsoft.com/office/officeart/2005/8/layout/chevron2"/>
    <dgm:cxn modelId="{1733A848-E8DC-4029-8075-E828EDB6A6C2}" type="presParOf" srcId="{B32E14EA-52E3-46C6-8101-144C3098DD92}" destId="{EEC33986-991D-451A-BA3F-7616BE3CE841}" srcOrd="0" destOrd="0" presId="urn:microsoft.com/office/officeart/2005/8/layout/chevron2"/>
    <dgm:cxn modelId="{6125DD03-C310-4A33-B29F-8C3385B4597B}" type="presParOf" srcId="{B32E14EA-52E3-46C6-8101-144C3098DD92}" destId="{95F491A0-33E3-4060-A7EA-1842E851DD2B}" srcOrd="1" destOrd="0" presId="urn:microsoft.com/office/officeart/2005/8/layout/chevron2"/>
    <dgm:cxn modelId="{DBC9193A-A0BE-4CEF-91D2-26F401DED886}" type="presParOf" srcId="{80819A6C-08B8-4355-9929-66001A2E2FA9}" destId="{2C1AD9ED-608A-4666-95C7-EB07EA785B56}" srcOrd="3" destOrd="0" presId="urn:microsoft.com/office/officeart/2005/8/layout/chevron2"/>
    <dgm:cxn modelId="{14BFA2AA-2D86-4320-AFC3-76795AE6A31D}" type="presParOf" srcId="{80819A6C-08B8-4355-9929-66001A2E2FA9}" destId="{C62C884B-26EC-4242-9AAD-7762900B5804}" srcOrd="4" destOrd="0" presId="urn:microsoft.com/office/officeart/2005/8/layout/chevron2"/>
    <dgm:cxn modelId="{FEC7E761-9F6B-496A-8A3A-B19207060C04}" type="presParOf" srcId="{C62C884B-26EC-4242-9AAD-7762900B5804}" destId="{D45F3680-6A10-46CC-9874-AE740480EA6E}" srcOrd="0" destOrd="0" presId="urn:microsoft.com/office/officeart/2005/8/layout/chevron2"/>
    <dgm:cxn modelId="{ED64CDF9-B24F-4DF6-B084-DC876EF7E6BC}" type="presParOf" srcId="{C62C884B-26EC-4242-9AAD-7762900B5804}" destId="{CAC8EB48-6824-49A1-9435-4BD71856B37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FC6B91-C03B-4802-9E64-BD21A30C05B6}">
      <dsp:nvSpPr>
        <dsp:cNvPr id="0" name=""/>
        <dsp:cNvSpPr/>
      </dsp:nvSpPr>
      <dsp:spPr>
        <a:xfrm rot="5400000">
          <a:off x="-6470" y="308785"/>
          <a:ext cx="1712067" cy="1691272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4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ОБРАЗОВАТЕЛЬНЫЕ</a:t>
          </a:r>
          <a:endParaRPr lang="ru-RU" sz="1200" b="1" kern="1200" dirty="0"/>
        </a:p>
      </dsp:txBody>
      <dsp:txXfrm rot="-5400000">
        <a:off x="3928" y="1144023"/>
        <a:ext cx="1691272" cy="20795"/>
      </dsp:txXfrm>
    </dsp:sp>
    <dsp:sp modelId="{4EEDC2A5-A21F-46C6-BDD6-CCE18BBF940B}">
      <dsp:nvSpPr>
        <dsp:cNvPr id="0" name=""/>
        <dsp:cNvSpPr/>
      </dsp:nvSpPr>
      <dsp:spPr>
        <a:xfrm rot="5400000">
          <a:off x="4360556" y="-2635099"/>
          <a:ext cx="1664814" cy="69798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1.Расширять знания детей об Олимпийских играх.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2.Знакомить детей с  различными видами зимнего спорта, символикой олимпийских игр.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3.Систематизировать детские представления в целом об Олимпийских играх.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4.Побуждать к словотворчеству и составлению творческих и описательных рассказов..</a:t>
          </a:r>
        </a:p>
      </dsp:txBody>
      <dsp:txXfrm rot="-5400000">
        <a:off x="1703054" y="103673"/>
        <a:ext cx="6898548" cy="1502274"/>
      </dsp:txXfrm>
    </dsp:sp>
    <dsp:sp modelId="{EEC33986-991D-451A-BA3F-7616BE3CE841}">
      <dsp:nvSpPr>
        <dsp:cNvPr id="0" name=""/>
        <dsp:cNvSpPr/>
      </dsp:nvSpPr>
      <dsp:spPr>
        <a:xfrm rot="5400000">
          <a:off x="-72834" y="2104094"/>
          <a:ext cx="1712067" cy="1558544"/>
        </a:xfrm>
        <a:prstGeom prst="chevron">
          <a:avLst/>
        </a:prstGeom>
        <a:gradFill rotWithShape="0">
          <a:gsLst>
            <a:gs pos="0">
              <a:schemeClr val="accent4">
                <a:hueOff val="-987791"/>
                <a:satOff val="11154"/>
                <a:lumOff val="5980"/>
                <a:alphaOff val="0"/>
                <a:tint val="0"/>
              </a:schemeClr>
            </a:gs>
            <a:gs pos="44000">
              <a:schemeClr val="accent4">
                <a:hueOff val="-987791"/>
                <a:satOff val="11154"/>
                <a:lumOff val="5980"/>
                <a:alphaOff val="0"/>
                <a:tint val="60000"/>
                <a:satMod val="120000"/>
              </a:schemeClr>
            </a:gs>
            <a:gs pos="100000">
              <a:schemeClr val="accent4">
                <a:hueOff val="-987791"/>
                <a:satOff val="11154"/>
                <a:lumOff val="598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4">
              <a:hueOff val="-987791"/>
              <a:satOff val="11154"/>
              <a:lumOff val="598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РАЗВИВАЮЩИЕ</a:t>
          </a:r>
          <a:endParaRPr lang="ru-RU" sz="1200" b="1" kern="1200" dirty="0"/>
        </a:p>
      </dsp:txBody>
      <dsp:txXfrm rot="-5400000">
        <a:off x="3928" y="2806604"/>
        <a:ext cx="1558544" cy="153523"/>
      </dsp:txXfrm>
    </dsp:sp>
    <dsp:sp modelId="{95F491A0-33E3-4060-A7EA-1842E851DD2B}">
      <dsp:nvSpPr>
        <dsp:cNvPr id="0" name=""/>
        <dsp:cNvSpPr/>
      </dsp:nvSpPr>
      <dsp:spPr>
        <a:xfrm rot="5400000">
          <a:off x="4387599" y="-876020"/>
          <a:ext cx="1477998" cy="69201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987791"/>
              <a:satOff val="11154"/>
              <a:lumOff val="598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 smtClean="0">
              <a:latin typeface="Times New Roman" pitchFamily="18" charset="0"/>
              <a:cs typeface="Times New Roman" pitchFamily="18" charset="0"/>
            </a:rPr>
            <a:t>1.Способствовать расширению познавательных интересов.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 smtClean="0">
              <a:latin typeface="Times New Roman" pitchFamily="18" charset="0"/>
              <a:cs typeface="Times New Roman" pitchFamily="18" charset="0"/>
            </a:rPr>
            <a:t>2.Развивать творческую фантазию, воображение у детей.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 smtClean="0">
              <a:latin typeface="Times New Roman" pitchFamily="18" charset="0"/>
              <a:cs typeface="Times New Roman" pitchFamily="18" charset="0"/>
            </a:rPr>
            <a:t>3. Обогащать словарный запас детей.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 smtClean="0">
              <a:latin typeface="Times New Roman" pitchFamily="18" charset="0"/>
              <a:cs typeface="Times New Roman" pitchFamily="18" charset="0"/>
            </a:rPr>
            <a:t>4.Развивать у детей интерес к занятиям физической культурой и спортом.</a:t>
          </a:r>
        </a:p>
      </dsp:txBody>
      <dsp:txXfrm rot="-5400000">
        <a:off x="1666530" y="1917199"/>
        <a:ext cx="6847986" cy="1333698"/>
      </dsp:txXfrm>
    </dsp:sp>
    <dsp:sp modelId="{D45F3680-6A10-46CC-9874-AE740480EA6E}">
      <dsp:nvSpPr>
        <dsp:cNvPr id="0" name=""/>
        <dsp:cNvSpPr/>
      </dsp:nvSpPr>
      <dsp:spPr>
        <a:xfrm rot="5400000">
          <a:off x="-22799" y="3836870"/>
          <a:ext cx="1712067" cy="1658614"/>
        </a:xfrm>
        <a:prstGeom prst="chevron">
          <a:avLst/>
        </a:prstGeom>
        <a:gradFill rotWithShape="0">
          <a:gsLst>
            <a:gs pos="0">
              <a:schemeClr val="accent4">
                <a:hueOff val="-1975582"/>
                <a:satOff val="22309"/>
                <a:lumOff val="11960"/>
                <a:alphaOff val="0"/>
                <a:tint val="0"/>
              </a:schemeClr>
            </a:gs>
            <a:gs pos="44000">
              <a:schemeClr val="accent4">
                <a:hueOff val="-1975582"/>
                <a:satOff val="22309"/>
                <a:lumOff val="11960"/>
                <a:alphaOff val="0"/>
                <a:tint val="60000"/>
                <a:satMod val="120000"/>
              </a:schemeClr>
            </a:gs>
            <a:gs pos="100000">
              <a:schemeClr val="accent4">
                <a:hueOff val="-1975582"/>
                <a:satOff val="22309"/>
                <a:lumOff val="1196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4">
              <a:hueOff val="-1975582"/>
              <a:satOff val="22309"/>
              <a:lumOff val="1196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ВОСПИТАТЕЛЬНЫЕ</a:t>
          </a:r>
          <a:endParaRPr lang="ru-RU" sz="1200" b="1" kern="1200" dirty="0"/>
        </a:p>
      </dsp:txBody>
      <dsp:txXfrm rot="-5400000">
        <a:off x="3928" y="4639450"/>
        <a:ext cx="1658614" cy="53453"/>
      </dsp:txXfrm>
    </dsp:sp>
    <dsp:sp modelId="{CAC8EB48-6824-49A1-9435-4BD71856B37B}">
      <dsp:nvSpPr>
        <dsp:cNvPr id="0" name=""/>
        <dsp:cNvSpPr/>
      </dsp:nvSpPr>
      <dsp:spPr>
        <a:xfrm rot="5400000">
          <a:off x="4384061" y="903652"/>
          <a:ext cx="1585145" cy="692582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975582"/>
              <a:satOff val="22309"/>
              <a:lumOff val="1196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 smtClean="0">
              <a:latin typeface="Times New Roman" pitchFamily="18" charset="0"/>
              <a:cs typeface="Times New Roman" pitchFamily="18" charset="0"/>
            </a:rPr>
            <a:t>1. Воспитывать мотивацию здорового образа жизни  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 smtClean="0">
              <a:latin typeface="Times New Roman" pitchFamily="18" charset="0"/>
              <a:cs typeface="Times New Roman" pitchFamily="18" charset="0"/>
            </a:rPr>
            <a:t>2. Воспитывать уважение и гордость к профессии спортсмена.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 smtClean="0">
              <a:latin typeface="Times New Roman" pitchFamily="18" charset="0"/>
              <a:cs typeface="Times New Roman" pitchFamily="18" charset="0"/>
            </a:rPr>
            <a:t>3.Формировать волевые качества: выдержку, силу, ловкость, воспитывать желание побеждать и сопереживать.</a:t>
          </a:r>
        </a:p>
      </dsp:txBody>
      <dsp:txXfrm rot="-5400000">
        <a:off x="1713720" y="3651373"/>
        <a:ext cx="6848447" cy="1430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960FC-A645-49CD-980B-0D100443CABE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69752-8DBA-4392-9B4F-7DFA309CC4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74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>
              <a:latin typeface="Calibri" charset="0"/>
            </a:endParaRP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87C7FF1E-D918-AB44-8D3A-7F91510073CA}" type="slidenum">
              <a:rPr kumimoji="0" lang="ru-RU" sz="1200">
                <a:latin typeface="Calibri" charset="0"/>
              </a:rPr>
              <a:pPr/>
              <a:t>1</a:t>
            </a:fld>
            <a:endParaRPr kumimoji="0" lang="ru-RU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>
              <a:latin typeface="Calibri" charset="0"/>
            </a:endParaRP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87C7FF1E-D918-AB44-8D3A-7F91510073CA}" type="slidenum">
              <a:rPr kumimoji="0" lang="ru-RU" sz="1200">
                <a:latin typeface="Calibri" charset="0"/>
              </a:rPr>
              <a:pPr/>
              <a:t>2</a:t>
            </a:fld>
            <a:endParaRPr kumimoji="0" lang="ru-RU" sz="1200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6E99378-E572-459A-B2AF-56EB19D4E6C7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598BD37-31E3-4F47-9539-7AB43EB5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kumimoji="0" lang="ru-RU" smtClean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>
              <a:buFont typeface="Arial" charset="0"/>
              <a:buNone/>
            </a:pPr>
            <a:endParaRPr kumimoji="0" lang="ru-RU">
              <a:latin typeface="Constantia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40" y="0"/>
            <a:ext cx="91452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547664" y="908720"/>
            <a:ext cx="662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</a:rPr>
              <a:t>Проект </a:t>
            </a:r>
            <a:endParaRPr lang="ru-RU" sz="4800" b="1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</a:rPr>
              <a:t>«Зимние Олимпийские Игры »</a:t>
            </a:r>
            <a:endParaRPr lang="ru-RU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1440656" y="404664"/>
            <a:ext cx="619125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kumimoji="0" lang="ru-RU" sz="1800" b="1" i="1" dirty="0" smtClean="0">
              <a:solidFill>
                <a:srgbClr val="191919"/>
              </a:solidFill>
              <a:latin typeface="Constantia" charset="0"/>
            </a:endParaRPr>
          </a:p>
          <a:p>
            <a:pPr algn="ctr"/>
            <a:r>
              <a:rPr kumimoji="0" lang="ru-RU" sz="2000" b="1" i="1" dirty="0" smtClean="0"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kumimoji="0" lang="ru-RU" sz="2000" b="1" i="1" dirty="0" smtClean="0">
                <a:latin typeface="Times New Roman" pitchFamily="18" charset="0"/>
                <a:cs typeface="Times New Roman" pitchFamily="18" charset="0"/>
              </a:rPr>
              <a:t>«Детский сад комбинированного вида №27»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3348038" y="4941888"/>
            <a:ext cx="2376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sz="1800" b="1" dirty="0" smtClean="0">
                <a:solidFill>
                  <a:srgbClr val="191919"/>
                </a:solidFill>
                <a:latin typeface="Times New Roman" charset="0"/>
                <a:cs typeface="Times New Roman" charset="0"/>
              </a:rPr>
              <a:t>г. Алексин </a:t>
            </a:r>
            <a:r>
              <a:rPr kumimoji="0" lang="ru-RU" sz="1800" b="1" dirty="0" smtClean="0">
                <a:solidFill>
                  <a:srgbClr val="191919"/>
                </a:solidFill>
                <a:latin typeface="Times New Roman" charset="0"/>
                <a:cs typeface="Times New Roman" charset="0"/>
              </a:rPr>
              <a:t>2022г</a:t>
            </a:r>
            <a:r>
              <a:rPr kumimoji="0" lang="ru-RU" sz="1800" b="1" dirty="0" smtClean="0">
                <a:solidFill>
                  <a:srgbClr val="191919"/>
                </a:solidFill>
                <a:latin typeface="Times New Roman" charset="0"/>
                <a:cs typeface="Times New Roman" charset="0"/>
              </a:rPr>
              <a:t>.</a:t>
            </a:r>
            <a:endParaRPr kumimoji="0" lang="ru-RU" sz="1800" b="1" dirty="0">
              <a:solidFill>
                <a:srgbClr val="191919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9050" y="4097342"/>
            <a:ext cx="5691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Выполнила: Орлова Марина Викторовна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3073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04309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u="sng" dirty="0" smtClean="0"/>
          </a:p>
          <a:p>
            <a:pPr eaLnBrk="0" fontAlgn="base" hangingPunct="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                                   </a:t>
            </a:r>
            <a:endParaRPr lang="ru-RU" sz="20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2. Оформление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стенда и фото выставок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группах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«Наша спортивная зима», «Зимние забавы», «Мы юные олимпийцы»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Users7\08-11-2015\Desktop\фото олимп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052736"/>
            <a:ext cx="266429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Users7\08-11-2015\Desktop\фото олимп\detsad-569513-14852814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44" y="1038370"/>
            <a:ext cx="2592287" cy="217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Users7\08-11-2015\Desktop\фото олимп\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068871"/>
            <a:ext cx="2736304" cy="214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Users7\08-11-2015\Desktop\фото олимп\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06" y="3573016"/>
            <a:ext cx="268682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Users7\08-11-2015\Desktop\фото олимп\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936" y="3553047"/>
            <a:ext cx="2574196" cy="239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Users7\08-11-2015\Desktop\фото олимп\index.jpg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541298"/>
            <a:ext cx="2736304" cy="240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6522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04309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u="sng" dirty="0" smtClean="0"/>
          </a:p>
          <a:p>
            <a:pPr eaLnBrk="0" fontAlgn="base" hangingPunct="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                                   </a:t>
            </a:r>
            <a:endParaRPr lang="ru-RU" sz="20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83529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Совместное творчество детей и родителей с использованием различных техник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Олимпийские медали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Олимпийская эмблема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Совместная деятельность детей и родителей по подбору иллюстраций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тему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Олимпийские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талисманы разных стран мира»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5. Беседы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«Возникновение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Олимпийских игр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Олимпийская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символика и традиции»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Консультаций для 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родителей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«Как провести выходной день с детьми»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«Активный детский отдых зимой»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D:\Users7\08-11-2015\Desktop\фото олимп\index.jpgа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768" y="1628799"/>
            <a:ext cx="2204437" cy="158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Users7\08-11-2015\Desktop\фото олимп\пп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2264981" cy="158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Users7\08-11-2015\Desktop\фото олимп\прор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16913"/>
            <a:ext cx="2232248" cy="160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2726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980729"/>
            <a:ext cx="7056784" cy="2028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/>
              <a:t>3 </a:t>
            </a:r>
            <a:r>
              <a:rPr lang="ru-RU" sz="2000" b="1" u="sng" dirty="0"/>
              <a:t>этап</a:t>
            </a:r>
            <a:r>
              <a:rPr lang="ru-RU" sz="2000" b="1" dirty="0"/>
              <a:t>: заключительный</a:t>
            </a:r>
          </a:p>
          <a:p>
            <a:pPr algn="ctr"/>
            <a:r>
              <a:rPr lang="ru-RU" sz="2000" dirty="0" smtClean="0"/>
              <a:t>          Организация </a:t>
            </a:r>
            <a:r>
              <a:rPr lang="ru-RU" sz="2000" dirty="0"/>
              <a:t>и </a:t>
            </a:r>
            <a:r>
              <a:rPr lang="ru-RU" sz="2000" dirty="0" smtClean="0"/>
              <a:t>проведение спортивного</a:t>
            </a:r>
            <a:r>
              <a:rPr lang="ru-RU" sz="2000" dirty="0"/>
              <a:t> </a:t>
            </a:r>
            <a:r>
              <a:rPr lang="ru-RU" sz="2000" u="sng" dirty="0" smtClean="0"/>
              <a:t>мероприятия</a:t>
            </a:r>
            <a:r>
              <a:rPr lang="ru-RU" sz="2000" dirty="0" smtClean="0"/>
              <a:t> </a:t>
            </a:r>
          </a:p>
          <a:p>
            <a:pPr algn="ctr"/>
            <a:r>
              <a:rPr lang="ru-RU" sz="2000" dirty="0" smtClean="0"/>
              <a:t>«</a:t>
            </a:r>
            <a:r>
              <a:rPr lang="ru-RU" sz="2000" b="1" dirty="0" smtClean="0"/>
              <a:t>Зимние</a:t>
            </a:r>
            <a:r>
              <a:rPr lang="ru-RU" sz="2000" dirty="0"/>
              <a:t> забавы в рамках проведения </a:t>
            </a:r>
            <a:r>
              <a:rPr lang="ru-RU" sz="2000" b="1" dirty="0"/>
              <a:t>Олимпийс</a:t>
            </a:r>
            <a:r>
              <a:rPr lang="ru-RU" sz="2400" b="1" dirty="0"/>
              <a:t>ких игр</a:t>
            </a:r>
            <a:r>
              <a:rPr lang="ru-RU" sz="2400" dirty="0"/>
              <a:t>»</a:t>
            </a:r>
          </a:p>
          <a:p>
            <a:pPr algn="ctr" eaLnBrk="0" fontAlgn="base" hangingPunct="0"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algn="ctr" eaLnBrk="0" fontAlgn="base" hangingPunct="0">
              <a:spcAft>
                <a:spcPts val="0"/>
              </a:spcAft>
            </a:pPr>
            <a:endParaRPr lang="ru-RU" sz="2400" b="1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Calibri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098" name="Picture 2" descr="D:\Users7\08-11-2015\Desktop\фото олимп\DyyrVJHX0AA6aU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238" y="2780928"/>
            <a:ext cx="5791572" cy="357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7064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Построение для встречи Олимпийского Огня и Флага.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D:\Users7\08-11-2015\Desktop\фото олимп\88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Users7\08-11-2015\Desktop\фото олимп\7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24946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Пройденные испытания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«Зимних </a:t>
            </a:r>
            <a:r>
              <a:rPr lang="ru-RU" b="1" dirty="0">
                <a:solidFill>
                  <a:schemeClr val="tx1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лимпийских </a:t>
            </a:r>
            <a:r>
              <a:rPr lang="ru-RU" b="1" dirty="0">
                <a:solidFill>
                  <a:schemeClr val="tx1"/>
                </a:solidFill>
              </a:rPr>
              <a:t>И</a:t>
            </a:r>
            <a:r>
              <a:rPr lang="ru-RU" b="1" dirty="0" smtClean="0">
                <a:solidFill>
                  <a:schemeClr val="tx1"/>
                </a:solidFill>
              </a:rPr>
              <a:t>гр»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Санный спорт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D:\Users7\08-11-2015\Desktop\фото олимп\п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Users7\08-11-2015\Desktop\фото олимп\о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Биатлон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D:\Users7\08-11-2015\Desktop\фото олимп\index.jpg4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Users7\08-11-2015\Desktop\фото олимп\index.jpg4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Лыжные гонки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 descr="D:\Users7\08-11-2015\Desktop\фото олимп\3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Users7\08-11-2015\Desktop\фото олимп\5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Кёрлинг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218" name="Picture 2" descr="D:\Users7\08-11-2015\Desktop\фото олимп\54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Users7\08-11-2015\Desktop\фото олимп\б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Хоккей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2" name="Picture 2" descr="D:\Users7\08-11-2015\Desktop\фото олимп\г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Users7\08-11-2015\Desktop\фото олимп\7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8504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Церемония награждения!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266" name="Picture 2" descr="D:\Users7\08-11-2015\Desktop\фото олимп\1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97795"/>
            <a:ext cx="2455863" cy="251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Users7\08-11-2015\Desktop\фото олимп\index.jpg1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997796"/>
            <a:ext cx="2455862" cy="251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Users7\08-11-2015\Desktop\фото олимп\1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73288"/>
            <a:ext cx="2304256" cy="254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8729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kumimoji="0" lang="ru-RU" smtClean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>
              <a:buFont typeface="Arial" charset="0"/>
              <a:buNone/>
            </a:pPr>
            <a:endParaRPr kumimoji="0" lang="ru-RU">
              <a:latin typeface="Constantia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40" y="0"/>
            <a:ext cx="91452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1403648" y="404664"/>
            <a:ext cx="7128792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endParaRPr kumimoji="0" lang="ru-RU" sz="1800" b="1" i="1" dirty="0" smtClean="0">
              <a:latin typeface="Constantia" charset="0"/>
            </a:endParaRPr>
          </a:p>
          <a:p>
            <a:endParaRPr kumimoji="0" lang="ru-RU" sz="1800" b="1" i="1" dirty="0">
              <a:latin typeface="Constantia" charset="0"/>
            </a:endParaRPr>
          </a:p>
          <a:p>
            <a:endParaRPr kumimoji="0" lang="ru-RU" sz="1800" b="1" i="1" dirty="0" smtClean="0">
              <a:latin typeface="Constantia" charset="0"/>
            </a:endParaRPr>
          </a:p>
          <a:p>
            <a:endParaRPr kumimoji="0" lang="ru-RU" sz="1800" b="1" i="1" dirty="0">
              <a:latin typeface="Constantia" charset="0"/>
            </a:endParaRPr>
          </a:p>
          <a:p>
            <a:endParaRPr kumimoji="0" lang="ru-RU" sz="1800" b="1" i="1" dirty="0" smtClean="0">
              <a:latin typeface="Constantia" charset="0"/>
            </a:endParaRPr>
          </a:p>
          <a:p>
            <a:endParaRPr kumimoji="0" lang="ru-RU" sz="1800" b="1" i="1" dirty="0">
              <a:latin typeface="Constantia" charset="0"/>
            </a:endParaRPr>
          </a:p>
          <a:p>
            <a:r>
              <a:rPr kumimoji="0" lang="ru-RU" sz="1800" b="1" i="1" dirty="0" smtClean="0">
                <a:latin typeface="Constantia" charset="0"/>
              </a:rPr>
              <a:t>Паспорт проекта</a:t>
            </a:r>
          </a:p>
          <a:p>
            <a:r>
              <a:rPr kumimoji="0" lang="ru-RU" sz="2000" b="1" i="1" dirty="0" smtClean="0">
                <a:latin typeface="Times New Roman" pitchFamily="18" charset="0"/>
                <a:cs typeface="Times New Roman" pitchFamily="18" charset="0"/>
              </a:rPr>
              <a:t>Автор проекта: Орлова М.В.</a:t>
            </a:r>
          </a:p>
          <a:p>
            <a:r>
              <a:rPr kumimoji="0" lang="ru-RU" sz="2000" b="1" i="1" dirty="0" smtClean="0">
                <a:latin typeface="Times New Roman" pitchFamily="18" charset="0"/>
                <a:cs typeface="Times New Roman" pitchFamily="18" charset="0"/>
              </a:rPr>
              <a:t>Участники проекта: дети, родители и педагоги;</a:t>
            </a:r>
          </a:p>
          <a:p>
            <a:r>
              <a:rPr kumimoji="0" lang="ru-RU" sz="2000" b="1" i="1" dirty="0" smtClean="0">
                <a:latin typeface="Times New Roman" pitchFamily="18" charset="0"/>
                <a:cs typeface="Times New Roman" pitchFamily="18" charset="0"/>
              </a:rPr>
              <a:t>Возраст детей: подготовительная группа (от 6до 7 лет);</a:t>
            </a:r>
          </a:p>
          <a:p>
            <a:r>
              <a:rPr kumimoji="0" lang="ru-RU" sz="2000" b="1" i="1" dirty="0" smtClean="0">
                <a:latin typeface="Times New Roman" pitchFamily="18" charset="0"/>
                <a:cs typeface="Times New Roman" pitchFamily="18" charset="0"/>
              </a:rPr>
              <a:t>Сроки реализации проекта: 07.02.-18.02.2022г.;</a:t>
            </a:r>
          </a:p>
          <a:p>
            <a:r>
              <a:rPr kumimoji="0" lang="ru-RU" sz="2000" b="1" i="1" dirty="0" smtClean="0">
                <a:latin typeface="Times New Roman" pitchFamily="18" charset="0"/>
                <a:cs typeface="Times New Roman" pitchFamily="18" charset="0"/>
              </a:rPr>
              <a:t>Продолжительность проекта: краткосрочный;</a:t>
            </a:r>
          </a:p>
          <a:p>
            <a:r>
              <a:rPr kumimoji="0" lang="ru-RU" sz="2000" b="1" i="1" dirty="0" smtClean="0">
                <a:latin typeface="Times New Roman" pitchFamily="18" charset="0"/>
                <a:cs typeface="Times New Roman" pitchFamily="18" charset="0"/>
              </a:rPr>
              <a:t>Приоритетная деятельность детей: двигательная, игровая;</a:t>
            </a:r>
          </a:p>
          <a:p>
            <a:r>
              <a:rPr kumimoji="0" lang="ru-RU" sz="2000" b="1" i="1" dirty="0" smtClean="0">
                <a:latin typeface="Times New Roman" pitchFamily="18" charset="0"/>
                <a:cs typeface="Times New Roman" pitchFamily="18" charset="0"/>
              </a:rPr>
              <a:t>Вид проекта: Познавательно-игровой.</a:t>
            </a:r>
            <a:endParaRPr kumimoji="0"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kumimoji="0" lang="ru-RU" sz="2000" b="1" i="1" dirty="0" smtClean="0">
              <a:solidFill>
                <a:srgbClr val="19191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72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792163"/>
          </a:xfrm>
        </p:spPr>
        <p:txBody>
          <a:bodyPr/>
          <a:lstStyle/>
          <a:p>
            <a:pPr algn="ctr" eaLnBrk="1" hangingPunct="1"/>
            <a:r>
              <a:rPr kumimoji="0" lang="ru-RU" sz="4500" dirty="0">
                <a:solidFill>
                  <a:schemeClr val="tx1"/>
                </a:solidFill>
                <a:latin typeface="Calibri" charset="0"/>
              </a:rPr>
              <a:t>Выводы:</a:t>
            </a: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360045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Constantia" charset="0"/>
                <a:cs typeface="Times New Roman" charset="0"/>
              </a:rPr>
              <a:t>Поставленные </a:t>
            </a:r>
            <a:r>
              <a:rPr lang="ru-RU" dirty="0">
                <a:latin typeface="Constantia" charset="0"/>
                <a:cs typeface="Times New Roman" charset="0"/>
              </a:rPr>
              <a:t>цели  и задачи были реализованы. </a:t>
            </a:r>
          </a:p>
          <a:p>
            <a:pPr algn="just"/>
            <a:r>
              <a:rPr lang="ru-RU" dirty="0">
                <a:latin typeface="Constantia" charset="0"/>
                <a:cs typeface="Times New Roman" charset="0"/>
              </a:rPr>
              <a:t>Проект оказался интересным, творческим, ярким, ребята многое узнали о спортивных соревнованиях, об Олимпийском движении, о спорте, попробовали свои силы, ощутили вкус первых побед и поражений. </a:t>
            </a:r>
          </a:p>
          <a:p>
            <a:pPr eaLnBrk="1" hangingPunct="1">
              <a:lnSpc>
                <a:spcPct val="90000"/>
              </a:lnSpc>
            </a:pPr>
            <a:endParaRPr kumimoji="0" lang="ru-RU" sz="2400" dirty="0">
              <a:latin typeface="Constantia" charset="0"/>
            </a:endParaRPr>
          </a:p>
          <a:p>
            <a:pPr eaLnBrk="1" hangingPunct="1">
              <a:lnSpc>
                <a:spcPct val="90000"/>
              </a:lnSpc>
            </a:pPr>
            <a:endParaRPr kumimoji="0" lang="ru-RU" dirty="0">
              <a:latin typeface="Constantia" charset="0"/>
            </a:endParaRPr>
          </a:p>
        </p:txBody>
      </p:sp>
      <p:pic>
        <p:nvPicPr>
          <p:cNvPr id="5" name="Рисунок 4" descr="Р·Р°СЃС‚Р°РІРєР°_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43174" y="3789040"/>
            <a:ext cx="4017058" cy="2783232"/>
          </a:xfrm>
          <a:prstGeom prst="flowChartPunchedTape">
            <a:avLst/>
          </a:prstGeom>
        </p:spPr>
      </p:pic>
    </p:spTree>
    <p:extLst>
      <p:ext uri="{BB962C8B-B14F-4D97-AF65-F5344CB8AC3E}">
        <p14:creationId xmlns:p14="http://schemas.microsoft.com/office/powerpoint/2010/main" val="33931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214422"/>
            <a:ext cx="78581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Список  литературы</a:t>
            </a:r>
            <a:endParaRPr lang="ru-RU" sz="2000" dirty="0"/>
          </a:p>
          <a:p>
            <a:r>
              <a:rPr lang="ru-RU" sz="2000" dirty="0"/>
              <a:t> </a:t>
            </a:r>
          </a:p>
          <a:p>
            <a:r>
              <a:rPr lang="ru-RU" sz="2000" dirty="0"/>
              <a:t> </a:t>
            </a:r>
            <a:r>
              <a:rPr lang="ru-RU" sz="2000" dirty="0" smtClean="0"/>
              <a:t>1. С</a:t>
            </a:r>
            <a:r>
              <a:rPr lang="ru-RU" sz="2000" dirty="0"/>
              <a:t>. О. Филипповой, Т. В. </a:t>
            </a:r>
            <a:r>
              <a:rPr lang="ru-RU" sz="2000" dirty="0" err="1"/>
              <a:t>Волосниковой</a:t>
            </a:r>
            <a:r>
              <a:rPr lang="ru-RU" sz="2000" dirty="0"/>
              <a:t> «Олимпийское образование дошкольников»; </a:t>
            </a:r>
          </a:p>
          <a:p>
            <a:r>
              <a:rPr lang="ru-RU" sz="2000" dirty="0" smtClean="0"/>
              <a:t>2. О</a:t>
            </a:r>
            <a:r>
              <a:rPr lang="ru-RU" sz="2000" dirty="0"/>
              <a:t>. В. Цветкова «Взаимодействие детского сада и семьи в олимпийском образовании дошкольников»;                                                                                                         </a:t>
            </a:r>
            <a:r>
              <a:rPr lang="ru-RU" sz="2000" dirty="0" smtClean="0"/>
              <a:t>3. </a:t>
            </a:r>
            <a:r>
              <a:rPr lang="ru-RU" sz="2000" dirty="0"/>
              <a:t> М. Ю. </a:t>
            </a:r>
            <a:r>
              <a:rPr lang="ru-RU" sz="2000" dirty="0" err="1"/>
              <a:t>Картушина</a:t>
            </a:r>
            <a:r>
              <a:rPr lang="ru-RU" sz="2000" dirty="0"/>
              <a:t> «Быть здоровыми хотим: оздоровительные и познавательные занятия для детей подготовительной группы».</a:t>
            </a:r>
          </a:p>
          <a:p>
            <a:r>
              <a:rPr lang="ru-RU" sz="2000" dirty="0" smtClean="0"/>
              <a:t>4. Т</a:t>
            </a:r>
            <a:r>
              <a:rPr lang="ru-RU" sz="2000" dirty="0"/>
              <a:t>. Е. Харченко «Физкультурные праздники в детском саду»;</a:t>
            </a:r>
          </a:p>
          <a:p>
            <a:r>
              <a:rPr lang="ru-RU" sz="2000" smtClean="0"/>
              <a:t>5. С.Я.Файнштейн</a:t>
            </a:r>
            <a:r>
              <a:rPr lang="ru-RU" sz="2000" dirty="0"/>
              <a:t>  «Папа, мама, я- спортивная семья»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6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704088"/>
            <a:ext cx="6768752" cy="1143000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kumimoji="0" lang="ru-RU" sz="4000" b="1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ea typeface="+mj-ea"/>
                <a:cs typeface="+mj-cs"/>
              </a:rPr>
              <a:t>Актуальность проекта</a:t>
            </a:r>
            <a:endParaRPr kumimoji="0" lang="ru-RU" sz="4000" b="1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ea typeface="+mj-ea"/>
              <a:cs typeface="+mj-cs"/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Физическое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воспитание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 современном дошкольном учреждении должно опираться на создание предпосылок для интенсивного развития средствами физической культуры интеллектуальных способностей. Привить интерес к занятиям физкультурой и спортом нужно с дошкольного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возраста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 Включение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олимпийского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образования в процесс обучения способствует формированию у детей интереса к физическому совершенствованию.</a:t>
            </a:r>
          </a:p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Олимпийское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образование дошкольников даёт возможность объединить воспитательные, развивающие и обучающие цели и задачи процесса образования детей дошкольного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возраста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не только системе физкультурно-оздоровительной работы ДОУ, но и во всём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воспитательно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- образовательном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комплексе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детского сада. </a:t>
            </a:r>
            <a:endParaRPr kumimoji="0" lang="ru-RU" i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 2" charset="0"/>
              <a:buNone/>
            </a:pPr>
            <a:endParaRPr kumimoji="0" lang="ru-RU" sz="2400" i="1" dirty="0">
              <a:latin typeface="Times New Roman" charset="0"/>
              <a:cs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kumimoji="0" lang="ru-RU" dirty="0">
              <a:latin typeface="Constant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55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779463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kumimoji="0" lang="ru-RU" sz="45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cs typeface="+mj-cs"/>
              </a:rPr>
              <a:t>Цель проекта: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071942"/>
            <a:ext cx="8435280" cy="2357616"/>
          </a:xfrm>
          <a:ln>
            <a:miter lim="800000"/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>
              <a:buFont typeface="Wingdings 2" charset="0"/>
              <a:buNone/>
              <a:defRPr/>
            </a:pPr>
            <a:r>
              <a:rPr kumimoji="0" lang="ru-RU" sz="2400" i="1" dirty="0">
                <a:solidFill>
                  <a:srgbClr val="000000"/>
                </a:solidFill>
                <a:latin typeface="Times New Roman" charset="0"/>
                <a:cs typeface="Calibri" charset="0"/>
              </a:rPr>
              <a:t>    приобщение к здоровому образу жизни </a:t>
            </a:r>
            <a:r>
              <a:rPr kumimoji="0" lang="ru-RU" sz="2400" i="1" dirty="0" smtClean="0">
                <a:solidFill>
                  <a:srgbClr val="000000"/>
                </a:solidFill>
                <a:latin typeface="Times New Roman" charset="0"/>
                <a:cs typeface="Calibri" charset="0"/>
              </a:rPr>
              <a:t>детей </a:t>
            </a:r>
            <a:r>
              <a:rPr kumimoji="0" lang="ru-RU" sz="2400" i="1" dirty="0">
                <a:solidFill>
                  <a:srgbClr val="000000"/>
                </a:solidFill>
                <a:latin typeface="Times New Roman" charset="0"/>
                <a:cs typeface="Calibri" charset="0"/>
              </a:rPr>
              <a:t>в процессе реализации задач, направленных на развитие интереса к спорту, а также расширение представлений о спортивной жизни </a:t>
            </a:r>
            <a:r>
              <a:rPr kumimoji="0" lang="ru-RU" sz="2400" i="1" dirty="0" smtClean="0">
                <a:solidFill>
                  <a:srgbClr val="000000"/>
                </a:solidFill>
                <a:latin typeface="Times New Roman" charset="0"/>
                <a:cs typeface="Calibri" charset="0"/>
              </a:rPr>
              <a:t>страны</a:t>
            </a:r>
            <a:r>
              <a:rPr lang="ru-RU" i="1" dirty="0">
                <a:solidFill>
                  <a:srgbClr val="000000"/>
                </a:solidFill>
                <a:latin typeface="Times New Roman" charset="0"/>
                <a:cs typeface="Calibri" charset="0"/>
              </a:rPr>
              <a:t>.</a:t>
            </a:r>
            <a:endParaRPr kumimoji="0" lang="ru-RU" sz="2400" i="1" dirty="0">
              <a:solidFill>
                <a:srgbClr val="000000"/>
              </a:solidFill>
              <a:latin typeface="Constantia" charset="0"/>
            </a:endParaRPr>
          </a:p>
        </p:txBody>
      </p:sp>
      <p:pic>
        <p:nvPicPr>
          <p:cNvPr id="4" name="Picture 11" descr="SPORT04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357298"/>
            <a:ext cx="2438400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86050" y="1285860"/>
            <a:ext cx="5929354" cy="2500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928926" y="1428736"/>
            <a:ext cx="55721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у дошкольников </a:t>
            </a:r>
            <a:r>
              <a:rPr kumimoji="0" lang="ru-RU" sz="2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начальны</a:t>
            </a:r>
            <a:r>
              <a:rPr lang="ru-RU" sz="2400" i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представлений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Олимпийских играх современности как части общечеловеческой культуры, закрепить  знания на примере малых Олимпийских игр в ДОУ.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03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kumimoji="0"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a typeface="+mj-ea"/>
                <a:cs typeface="+mj-cs"/>
              </a:rPr>
              <a:t>Задачи проекта:</a:t>
            </a:r>
            <a:endParaRPr kumimoji="0"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ea typeface="+mj-ea"/>
              <a:cs typeface="+mj-cs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52736"/>
          <a:ext cx="8686800" cy="5544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768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kumimoji="0" lang="ru-RU" sz="3200" dirty="0" smtClean="0">
                <a:ln>
                  <a:solidFill>
                    <a:srgbClr val="C00000"/>
                  </a:solidFill>
                </a:ln>
                <a:solidFill>
                  <a:schemeClr val="tx1"/>
                </a:solidFill>
                <a:latin typeface="+mn-lt"/>
                <a:ea typeface="+mj-ea"/>
                <a:cs typeface="+mj-cs"/>
              </a:rPr>
              <a:t>Планируемые результаты</a:t>
            </a:r>
            <a:endParaRPr kumimoji="0" lang="ru-RU" sz="3200" dirty="0">
              <a:ln>
                <a:solidFill>
                  <a:srgbClr val="C00000"/>
                </a:solidFill>
              </a:ln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389437"/>
          </a:xfrm>
        </p:spPr>
        <p:txBody>
          <a:bodyPr/>
          <a:lstStyle/>
          <a:p>
            <a:pPr lvl="0"/>
            <a:r>
              <a:rPr lang="ru-RU" dirty="0" smtClean="0"/>
              <a:t>развитие интереса к зимним Олимпийским играм;</a:t>
            </a:r>
          </a:p>
          <a:p>
            <a:pPr lvl="0"/>
            <a:r>
              <a:rPr lang="ru-RU" dirty="0" smtClean="0"/>
              <a:t>развитие у детей познавательной активности, творческих способностей, коммуникативных навыков;</a:t>
            </a:r>
          </a:p>
          <a:p>
            <a:pPr lvl="0"/>
            <a:r>
              <a:rPr lang="ru-RU" dirty="0" smtClean="0"/>
              <a:t>совершенствование выразительности и связной речи детей; </a:t>
            </a:r>
          </a:p>
          <a:p>
            <a:pPr lvl="0"/>
            <a:r>
              <a:rPr lang="ru-RU" dirty="0" smtClean="0"/>
              <a:t>содействие творческому развитию детей;</a:t>
            </a:r>
          </a:p>
          <a:p>
            <a:pPr lvl="0"/>
            <a:r>
              <a:rPr lang="ru-RU" dirty="0" smtClean="0"/>
              <a:t>развитие эмоциональной отзывчивости;</a:t>
            </a:r>
          </a:p>
          <a:p>
            <a:r>
              <a:rPr lang="ru-RU" dirty="0"/>
              <a:t>формирование сознательного отношения к собственному здоровью;</a:t>
            </a:r>
          </a:p>
          <a:p>
            <a:pPr lvl="0"/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005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268760"/>
            <a:ext cx="6696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Продукт проекта</a:t>
            </a:r>
          </a:p>
          <a:p>
            <a:pPr fontAlgn="base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Продукт: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ультимедийные презентации, фото выставки, рисунки, поделки;</a:t>
            </a:r>
          </a:p>
          <a:p>
            <a:pPr fontAlgn="base">
              <a:spcAft>
                <a:spcPts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Форма представления продукта: </a:t>
            </a:r>
            <a:r>
              <a:rPr lang="ru-RU" dirty="0"/>
              <a:t>Зимние забавы в рамках проведения Олимпийских </a:t>
            </a:r>
            <a:r>
              <a:rPr lang="ru-RU" dirty="0" smtClean="0"/>
              <a:t>игр,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выставка.</a:t>
            </a:r>
            <a:endParaRPr lang="ru-RU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920244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268760"/>
            <a:ext cx="66967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sz="3200" b="1" i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Этапы проекта</a:t>
            </a:r>
          </a:p>
          <a:p>
            <a:pPr algn="ctr" fontAlgn="base">
              <a:spcAft>
                <a:spcPts val="0"/>
              </a:spcAft>
            </a:pPr>
            <a:endParaRPr lang="ru-RU" sz="3200" b="1" i="1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600" b="1" u="sng" dirty="0"/>
              <a:t>1 этап</a:t>
            </a:r>
            <a:r>
              <a:rPr lang="ru-RU" sz="1600" b="1" dirty="0"/>
              <a:t>: </a:t>
            </a:r>
            <a:r>
              <a:rPr lang="ru-RU" sz="1600" b="1" dirty="0" smtClean="0"/>
              <a:t>рефлексивно-обобщающий. </a:t>
            </a: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Сбор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систематизация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Накопление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методических материалов, разработок, рекомендаций для реализации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12845"/>
            <a:ext cx="784887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u="sng" dirty="0" smtClean="0"/>
          </a:p>
          <a:p>
            <a:pPr algn="ctr"/>
            <a:r>
              <a:rPr lang="ru-RU" sz="2000" b="1" u="sng" dirty="0" smtClean="0"/>
              <a:t>2 </a:t>
            </a:r>
            <a:r>
              <a:rPr lang="ru-RU" sz="2000" b="1" u="sng" dirty="0"/>
              <a:t>этап</a:t>
            </a:r>
            <a:r>
              <a:rPr lang="ru-RU" sz="2000" b="1" dirty="0"/>
              <a:t>: организационный</a:t>
            </a:r>
          </a:p>
          <a:p>
            <a:r>
              <a:rPr lang="ru-RU" sz="2000" u="sng" dirty="0"/>
              <a:t>1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</a:rPr>
              <a:t>. Мультимедийная презентация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«История возникновения 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Олимпийских игр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Зимние виды спорта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Олимпийская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 символика и талисманы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Aft>
                <a:spcPts val="0"/>
              </a:spcAft>
            </a:pPr>
            <a:endParaRPr lang="ru-RU" sz="2000" dirty="0">
              <a:latin typeface="Times New Roman"/>
              <a:ea typeface="Times New Roman"/>
            </a:endParaRPr>
          </a:p>
          <a:p>
            <a:pPr eaLnBrk="0" fontAlgn="base" hangingPunct="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                                                                                       </a:t>
            </a:r>
            <a:endParaRPr lang="ru-RU" sz="20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 descr="D:\Users7\08-11-2015\Desktop\фото олимп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92896"/>
            <a:ext cx="187220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7\08-11-2015\Desktop\фото олимп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53133"/>
            <a:ext cx="2304256" cy="172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7\08-11-2015\Desktop\фото олимп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533155"/>
            <a:ext cx="1836204" cy="206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s7\08-11-2015\Desktop\фото олимп\index.jpgя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62592"/>
            <a:ext cx="2304256" cy="171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Users7\08-11-2015\Desktop\фото олимп\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15659"/>
            <a:ext cx="1872208" cy="20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1238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393</TotalTime>
  <Words>464</Words>
  <Application>Microsoft Office PowerPoint</Application>
  <PresentationFormat>Экран (4:3)</PresentationFormat>
  <Paragraphs>128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Презентация PowerPoint</vt:lpstr>
      <vt:lpstr>Презентация PowerPoint</vt:lpstr>
      <vt:lpstr>Актуальность проекта</vt:lpstr>
      <vt:lpstr>Цель проекта:</vt:lpstr>
      <vt:lpstr>Задачи проекта:</vt:lpstr>
      <vt:lpstr>Планируемые результаты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Построение для встречи Олимпийского Огня и Флага.</vt:lpstr>
      <vt:lpstr>Пройденные испытания  «Зимних Олимпийских Игр» Санный спорт </vt:lpstr>
      <vt:lpstr>Биатлон</vt:lpstr>
      <vt:lpstr>Лыжные гонки</vt:lpstr>
      <vt:lpstr>Кёрлинг</vt:lpstr>
      <vt:lpstr>Хоккей</vt:lpstr>
      <vt:lpstr>Церемония награждения!</vt:lpstr>
      <vt:lpstr>Выводы: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</dc:creator>
  <cp:lastModifiedBy>Орлова </cp:lastModifiedBy>
  <cp:revision>64</cp:revision>
  <dcterms:created xsi:type="dcterms:W3CDTF">2014-04-24T21:47:06Z</dcterms:created>
  <dcterms:modified xsi:type="dcterms:W3CDTF">2022-02-20T18:34:06Z</dcterms:modified>
</cp:coreProperties>
</file>