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2" r:id="rId2"/>
    <p:sldId id="257" r:id="rId3"/>
    <p:sldId id="258" r:id="rId4"/>
    <p:sldId id="306" r:id="rId5"/>
    <p:sldId id="307" r:id="rId6"/>
    <p:sldId id="318" r:id="rId7"/>
    <p:sldId id="308" r:id="rId8"/>
    <p:sldId id="321" r:id="rId9"/>
    <p:sldId id="311" r:id="rId10"/>
    <p:sldId id="291" r:id="rId11"/>
    <p:sldId id="285" r:id="rId12"/>
    <p:sldId id="271" r:id="rId13"/>
    <p:sldId id="309" r:id="rId14"/>
    <p:sldId id="310" r:id="rId15"/>
    <p:sldId id="316" r:id="rId16"/>
    <p:sldId id="313" r:id="rId17"/>
    <p:sldId id="314" r:id="rId18"/>
    <p:sldId id="317" r:id="rId19"/>
    <p:sldId id="315" r:id="rId20"/>
    <p:sldId id="263" r:id="rId21"/>
    <p:sldId id="292" r:id="rId22"/>
    <p:sldId id="294" r:id="rId23"/>
    <p:sldId id="320" r:id="rId24"/>
    <p:sldId id="29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2019-2020 </a:t>
            </a:r>
            <a:r>
              <a:rPr lang="ru-RU" dirty="0" err="1"/>
              <a:t>уч</a:t>
            </a:r>
            <a:r>
              <a:rPr lang="ru-RU" dirty="0"/>
              <a:t>. год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 уч. год</c:v>
                </c:pt>
              </c:strCache>
            </c:strRef>
          </c:tx>
          <c:dPt>
            <c:idx val="0"/>
          </c:dPt>
          <c:dPt>
            <c:idx val="1"/>
          </c:dPt>
          <c:dPt>
            <c:idx val="2"/>
          </c:dPt>
          <c:dPt>
            <c:idx val="3"/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ВУ</c:v>
                </c:pt>
                <c:pt idx="1">
                  <c:v>СВ</c:v>
                </c:pt>
                <c:pt idx="2">
                  <c:v>ОКН</c:v>
                </c:pt>
                <c:pt idx="3">
                  <c:v>БКН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1">
                  <c:v>0.5</c:v>
                </c:pt>
                <c:pt idx="2">
                  <c:v>0.42000000000000004</c:v>
                </c:pt>
                <c:pt idx="3">
                  <c:v>8.0000000000000016E-2</c:v>
                </c:pt>
              </c:numCache>
            </c:numRef>
          </c:val>
        </c:ser>
        <c:dLbls/>
      </c:pie3DChart>
      <c:spPr>
        <a:noFill/>
        <a:ln w="25371">
          <a:noFill/>
        </a:ln>
      </c:spPr>
    </c:plotArea>
    <c:legend>
      <c:legendPos val="r"/>
      <c:layout/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2019-2020 </a:t>
            </a:r>
            <a:r>
              <a:rPr lang="ru-RU" dirty="0" err="1"/>
              <a:t>уч</a:t>
            </a:r>
            <a:r>
              <a:rPr lang="ru-RU" dirty="0"/>
              <a:t>. год</a:t>
            </a:r>
          </a:p>
        </c:rich>
      </c:tx>
      <c:layout>
        <c:manualLayout>
          <c:xMode val="edge"/>
          <c:yMode val="edge"/>
          <c:x val="0.3086604078336363"/>
          <c:y val="9.4637180253458422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 уч. год</c:v>
                </c:pt>
              </c:strCache>
            </c:strRef>
          </c:tx>
          <c:dPt>
            <c:idx val="0"/>
          </c:dPt>
          <c:dPt>
            <c:idx val="1"/>
          </c:dPt>
          <c:dPt>
            <c:idx val="2"/>
          </c:dPt>
          <c:dPt>
            <c:idx val="3"/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ВУ</c:v>
                </c:pt>
                <c:pt idx="1">
                  <c:v>СВ</c:v>
                </c:pt>
                <c:pt idx="2">
                  <c:v>ОКН</c:v>
                </c:pt>
                <c:pt idx="3">
                  <c:v>БКН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0.05</c:v>
                </c:pt>
                <c:pt idx="1">
                  <c:v>0.62000000000000011</c:v>
                </c:pt>
                <c:pt idx="2">
                  <c:v>0.33000000000000007</c:v>
                </c:pt>
              </c:numCache>
            </c:numRef>
          </c:val>
        </c:ser>
        <c:dLbls/>
      </c:pie3DChart>
      <c:spPr>
        <a:noFill/>
        <a:ln w="25349">
          <a:noFill/>
        </a:ln>
      </c:spPr>
    </c:plotArea>
    <c:legend>
      <c:legendPos val="r"/>
      <c:layout/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FB6C6-F307-4E6A-BF3C-DCD760172EC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F9E98-4E22-42DE-884A-206FCD2DD8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573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F9E98-4E22-42DE-884A-206FCD2DD8A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7160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BC35B-3304-4DB3-9172-90D98A0A67DD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87524-3351-478B-9B0A-DC8229E1C6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jpe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492896"/>
            <a:ext cx="81758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интенсивного развития интеллектуальных способностей детей с ТНР дошкольного возраста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«Сказочные лабиринты игры».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В.В.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Воскобович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Т.Г.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Харько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Т.И.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Балацкая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60715" y="1916832"/>
            <a:ext cx="821537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«Знакомимся с квадратом»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«Играем в прятки»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«Сложи квадрат»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«Путешествие в квадрате»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2564" y="1376897"/>
            <a:ext cx="578647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Обследование квадрата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2153" y="642918"/>
            <a:ext cx="8143932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Знакомство начинаем с обследования квадрата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5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1571612"/>
            <a:ext cx="75009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" y="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важно детям объяснить правильный алгоритм складывания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двух базовых форм: треугольник и прямоугольник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далее «ежик» и «мышка», на основе которых получаются другие фигуры.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188640"/>
            <a:ext cx="81439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Алгоритм складывания любой фигуры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дети выполняют складывание формы вместе с воспитателем по показу;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знакомим их со схемой поэтапного сложения; 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самостоятельное складывание формы с использованием индивидуальной схемы;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проговаривание детьми действий во время складывания;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самостоятельное складывание формы по памяти.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35628"/>
            <a:ext cx="36480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35629"/>
            <a:ext cx="363604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48072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Геоконт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ворон Метр           паук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Юк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малыш Гео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614" b="46708"/>
          <a:stretch/>
        </p:blipFill>
        <p:spPr bwMode="auto">
          <a:xfrm>
            <a:off x="427667" y="1196752"/>
            <a:ext cx="3203575" cy="315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Игры Воскобовича igrobukvoteka-shop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2656"/>
            <a:ext cx="1836000" cy="233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Развивающие игруш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224" y="332655"/>
            <a:ext cx="2664296" cy="233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babyroomblog.ru/wp/wp-content/uploads/2013/09/1450ima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6224" y="3128723"/>
            <a:ext cx="2376000" cy="335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813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фото\DSCN019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55"/>
          <a:stretch/>
        </p:blipFill>
        <p:spPr bwMode="auto">
          <a:xfrm>
            <a:off x="263080" y="260648"/>
            <a:ext cx="3492000" cy="237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фото\DSCN01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122" b="14313"/>
          <a:stretch/>
        </p:blipFill>
        <p:spPr bwMode="auto">
          <a:xfrm>
            <a:off x="5220072" y="260651"/>
            <a:ext cx="3420000" cy="234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DCIM\101SSCAM\SL3703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96"/>
          <a:stretch/>
        </p:blipFill>
        <p:spPr bwMode="auto">
          <a:xfrm>
            <a:off x="246177" y="4123468"/>
            <a:ext cx="3492000" cy="239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:\DCIM\101SSCAM\SL3703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77072"/>
            <a:ext cx="3420000" cy="244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G:\DCIM\101SSCAM\SL37036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64296"/>
            <a:ext cx="3384376" cy="243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1929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806489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1. На что похожа фигура на рис.1? Сделай ее на «Геоконте». Из скольких отрезков она состоит? Назови их.</a:t>
            </a:r>
          </a:p>
          <a:p>
            <a:pPr marL="0" indent="0">
              <a:buNone/>
            </a:pPr>
            <a:r>
              <a:rPr lang="ru-RU" sz="2400" dirty="0" smtClean="0"/>
              <a:t>2. Рис.2. Ты, наверное, сразу догадался, что это ключик. Придумай свои варианты ключиков, сделай их на «Геоконте». </a:t>
            </a:r>
          </a:p>
          <a:p>
            <a:pPr marL="0" indent="0">
              <a:buNone/>
            </a:pPr>
            <a:r>
              <a:rPr lang="ru-RU" sz="2400" dirty="0" smtClean="0"/>
              <a:t>3. Отрезок Б3 – зеркало (рис.3). Слева – крыло бабочки. Сделай правое крыло так, как будто это отражение в зеркале. 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           рис. 1                                рис.2                             рис.3</a:t>
            </a:r>
          </a:p>
        </p:txBody>
      </p:sp>
    </p:spTree>
    <p:extLst>
      <p:ext uri="{BB962C8B-B14F-4D97-AF65-F5344CB8AC3E}">
        <p14:creationId xmlns:p14="http://schemas.microsoft.com/office/powerpoint/2010/main" xmlns="" val="162479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245" y="6886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«Чудо - крестики»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Купить товары фирмы Игры Воскобович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97" t="1842" r="10805" b="1809"/>
          <a:stretch/>
        </p:blipFill>
        <p:spPr bwMode="auto">
          <a:xfrm>
            <a:off x="251520" y="1109115"/>
            <a:ext cx="2734733" cy="384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Воскобович Развивающая игра &quot;Чудо-крестики 3&quot; - BabyTo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09115"/>
            <a:ext cx="2556000" cy="361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Игры Воскобовича igrobukvoteka-shop.ru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41" t="3577" r="14615" b="2734"/>
          <a:stretch/>
        </p:blipFill>
        <p:spPr bwMode="auto">
          <a:xfrm>
            <a:off x="3203848" y="2446704"/>
            <a:ext cx="2952000" cy="386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7431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фото\DSCN02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45" b="23770"/>
          <a:stretch/>
        </p:blipFill>
        <p:spPr bwMode="auto">
          <a:xfrm>
            <a:off x="1115616" y="404664"/>
            <a:ext cx="2834291" cy="303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:\фото\DSCN02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141"/>
          <a:stretch/>
        </p:blipFill>
        <p:spPr bwMode="auto">
          <a:xfrm>
            <a:off x="5148064" y="404663"/>
            <a:ext cx="2880320" cy="303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G:\фото\DSCN021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26" b="5418"/>
          <a:stretch/>
        </p:blipFill>
        <p:spPr bwMode="auto">
          <a:xfrm>
            <a:off x="1115616" y="3597188"/>
            <a:ext cx="2834291" cy="267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G:\DCIM\101SSCAM\SL3703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97188"/>
            <a:ext cx="3384000" cy="267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454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280"/>
            <a:ext cx="8229600" cy="850106"/>
          </a:xfrm>
        </p:spPr>
        <p:txBody>
          <a:bodyPr/>
          <a:lstStyle/>
          <a:p>
            <a:pPr algn="l"/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«Волшебная восьмёрка»</a:t>
            </a:r>
            <a:endParaRPr lang="ru-RU" dirty="0"/>
          </a:p>
        </p:txBody>
      </p:sp>
      <p:pic>
        <p:nvPicPr>
          <p:cNvPr id="1026" name="Picture 2" descr="http://www.kotmurr.spb.ru/img/deti/vosk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3292"/>
            <a:ext cx="1944216" cy="329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Волшебная восьмерка 2 (Воскобович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749" y="833292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G:\фото\DSCN02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102"/>
          <a:stretch/>
        </p:blipFill>
        <p:spPr bwMode="auto">
          <a:xfrm>
            <a:off x="5683603" y="260648"/>
            <a:ext cx="3204000" cy="315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G:\DCIM\101SSCAM\SL37036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147"/>
          <a:stretch/>
        </p:blipFill>
        <p:spPr bwMode="auto">
          <a:xfrm>
            <a:off x="5287603" y="3645024"/>
            <a:ext cx="3600000" cy="256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razumnica.ru/components/com_virtuemart/shop_image/product/resized/vosm_180x13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765" y="4365104"/>
            <a:ext cx="1584000" cy="21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Волшебная восьмерка 3 - купить в интернет-магазине игрушек DevToys.r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5193" y="3967997"/>
            <a:ext cx="284405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441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72704" y="1484784"/>
            <a:ext cx="3168352" cy="194421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Развивающие игры </a:t>
            </a:r>
          </a:p>
          <a:p>
            <a:pPr algn="ctr"/>
            <a:r>
              <a:rPr lang="ru-RU" dirty="0" smtClean="0"/>
              <a:t>+</a:t>
            </a:r>
          </a:p>
          <a:p>
            <a:pPr algn="ctr"/>
            <a:r>
              <a:rPr lang="ru-RU" dirty="0" smtClean="0"/>
              <a:t>Театральная деятельность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059832" y="3878808"/>
            <a:ext cx="3168352" cy="194421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Развивающие игры </a:t>
            </a:r>
          </a:p>
          <a:p>
            <a:pPr algn="ctr"/>
            <a:r>
              <a:rPr lang="ru-RU" dirty="0" smtClean="0"/>
              <a:t>+</a:t>
            </a:r>
          </a:p>
          <a:p>
            <a:pPr algn="ctr"/>
            <a:r>
              <a:rPr lang="ru-RU" dirty="0" smtClean="0"/>
              <a:t>ФЭМП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004048" y="1511813"/>
            <a:ext cx="3168352" cy="194421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Развивающие игры </a:t>
            </a:r>
          </a:p>
          <a:p>
            <a:pPr algn="ctr"/>
            <a:r>
              <a:rPr lang="ru-RU" dirty="0" smtClean="0"/>
              <a:t>+ </a:t>
            </a:r>
          </a:p>
          <a:p>
            <a:pPr algn="ctr"/>
            <a:r>
              <a:rPr lang="ru-RU" dirty="0" smtClean="0"/>
              <a:t>Развитие речи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Планирование и проведение игр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3852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500034" y="980728"/>
            <a:ext cx="807249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Выготский полагал, что игра - это прекрасный метод развивающего обучения.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дошкольном детстве происходит становление первых  форм абстракции, обобщение, развитие восприятия, внимания, воображения.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«Игровые педагогические технологии»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-это  различные педагогические игры, которые имеют четко поставленную цель обучения и соответствующий ей результат.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1500198" cy="17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357166"/>
            <a:ext cx="1285884" cy="18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357166"/>
            <a:ext cx="1428760" cy="171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2571744"/>
            <a:ext cx="1428760" cy="17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71670" y="2643182"/>
            <a:ext cx="1500198" cy="171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00562" y="2357430"/>
            <a:ext cx="1857388" cy="215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29454" y="2500306"/>
            <a:ext cx="1571636" cy="1744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428992" y="4786322"/>
            <a:ext cx="1357322" cy="174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000760" y="4643446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geokont.ru/images/cms/thumbs/9f49fa88c4d48343493034005cd8cccaa0758c9b/chit1_168_11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869160"/>
            <a:ext cx="1512168" cy="166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Яблонька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3984"/>
            <a:ext cx="16002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85720" y="500042"/>
            <a:ext cx="850112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занятий с детьми по играм Воскобовича педагогам надо  обратить внимание на следующее: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тем, как предлагать ребенку игру – ознакомьтесь с методическими рекомендациями и самой игрой.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Речь.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основном дети работают руками и мало говорят. Во время занятий расспрашивайте ребенка, что он делает, почему выбрал именно эту фигуру, а не другую, просите пересказать сказочное задание или придумать свой сюжет.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Статичность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Занимаясь с игровыми материалами, ребенок чаще всего находится в одной и той же сидячей  позе. Необходимо учитывать возрастные особенности детей и вовремя отвлекать «заигравшихся».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Усидчивость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игры с пособиями Воскобовича требуется усидчивость, а это не каждому ребенку по душе и по силам.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57158" y="-73720"/>
            <a:ext cx="821537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В. Воскобовича: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необыкновенные пособия, которые соответствуют современным требованиям в развитии дошкольника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 требованиям ФГОС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простота, незатейливость, большие возможности в плане решения воспитательных и образовательных задач неоценимы в работе с детьми с нарушением зрения;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гры подобного рода психологически комфортны;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гры мобильны, многофункциональны, увлекательны для малыша;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грая в них, дети становятся  раскрепощенными,  уверенными в себе, подготовленными к обучению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школе.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39750" y="620712"/>
            <a:ext cx="8229600" cy="6480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Анализ результатов познавательного развития </a:t>
            </a:r>
            <a:br>
              <a:rPr lang="ru-RU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в группе для детей с ТНР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>
          <a:xfrm>
            <a:off x="611188" y="1484313"/>
            <a:ext cx="8229600" cy="4389437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   Результаты </a:t>
            </a:r>
            <a:r>
              <a:rPr lang="en-US" sz="2000" dirty="0" smtClean="0">
                <a:solidFill>
                  <a:srgbClr val="000000"/>
                </a:solidFill>
              </a:rPr>
              <a:t>II </a:t>
            </a:r>
            <a:r>
              <a:rPr lang="ru-RU" sz="2000" dirty="0" smtClean="0">
                <a:solidFill>
                  <a:srgbClr val="000000"/>
                </a:solidFill>
              </a:rPr>
              <a:t>полугодия </a:t>
            </a:r>
            <a:r>
              <a:rPr lang="ru-RU" sz="2000" dirty="0" smtClean="0">
                <a:solidFill>
                  <a:srgbClr val="000000"/>
                </a:solidFill>
              </a:rPr>
              <a:t>2019-2020 </a:t>
            </a:r>
            <a:r>
              <a:rPr lang="ru-RU" sz="2000" dirty="0" smtClean="0">
                <a:solidFill>
                  <a:srgbClr val="000000"/>
                </a:solidFill>
              </a:rPr>
              <a:t>уч. года в ОО «Познание»        </a:t>
            </a:r>
          </a:p>
          <a:p>
            <a:pPr marL="0" indent="0">
              <a:buFont typeface="Wingdings 2" pitchFamily="18" charset="2"/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        </a:t>
            </a:r>
            <a:r>
              <a:rPr lang="ru-RU" sz="1600" dirty="0" smtClean="0">
                <a:solidFill>
                  <a:srgbClr val="000000"/>
                </a:solidFill>
              </a:rPr>
              <a:t>Старшая  подгруппа                                           Подготовительная  подгруппа</a:t>
            </a:r>
            <a:endParaRPr lang="ru-RU" dirty="0" smtClean="0"/>
          </a:p>
        </p:txBody>
      </p:sp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22888838"/>
              </p:ext>
            </p:extLst>
          </p:nvPr>
        </p:nvGraphicFramePr>
        <p:xfrm>
          <a:off x="468313" y="2708275"/>
          <a:ext cx="3894137" cy="260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79208339"/>
              </p:ext>
            </p:extLst>
          </p:nvPr>
        </p:nvGraphicFramePr>
        <p:xfrm>
          <a:off x="4572000" y="2565400"/>
          <a:ext cx="3960813" cy="287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796784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500043"/>
            <a:ext cx="5572164" cy="357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71472" y="4857760"/>
            <a:ext cx="7879016" cy="923330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476672"/>
            <a:ext cx="4182172" cy="355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33692" y="332656"/>
            <a:ext cx="4559484" cy="585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таких технологий являются игры Вячеслава       Валерьевича Воскобовича. </a:t>
            </a: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Цель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развитие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интеллекту-</a:t>
            </a:r>
            <a:r>
              <a:rPr lang="ru-RU" sz="24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альных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способностей дошкольников.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В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основу технологии положена идея направленности интеллектуально-игровой деятельности дошкольников на результат, который достигается при решении проблемных и творческих задач.</a:t>
            </a:r>
            <a:endParaRPr lang="ru-RU" sz="2400" dirty="0">
              <a:ea typeface="Calibri"/>
              <a:cs typeface="Times New Roman"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 построения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1494657">
            <a:off x="2314569" y="1265204"/>
            <a:ext cx="224597" cy="1297675"/>
          </a:xfrm>
          <a:prstGeom prst="downArrow">
            <a:avLst>
              <a:gd name="adj1" fmla="val 50000"/>
              <a:gd name="adj2" fmla="val 452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388795" y="1412776"/>
            <a:ext cx="224597" cy="1800200"/>
          </a:xfrm>
          <a:prstGeom prst="downArrow">
            <a:avLst>
              <a:gd name="adj1" fmla="val 50000"/>
              <a:gd name="adj2" fmla="val 452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20321267">
            <a:off x="6635822" y="1265204"/>
            <a:ext cx="224597" cy="1297675"/>
          </a:xfrm>
          <a:prstGeom prst="downArrow">
            <a:avLst>
              <a:gd name="adj1" fmla="val 50000"/>
              <a:gd name="adj2" fmla="val 452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2924944"/>
            <a:ext cx="2664296" cy="136815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Игра + сказка 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81244" y="3965943"/>
            <a:ext cx="2664296" cy="136815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Интеллект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2710451"/>
            <a:ext cx="2664296" cy="136815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Творчество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41731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95736" y="260648"/>
            <a:ext cx="4608512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Особенности игровой технологии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115616" y="1857068"/>
            <a:ext cx="2913277" cy="1283899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Широкий возрастной диапазон участников игры</a:t>
            </a:r>
            <a:endParaRPr lang="ru-RU" dirty="0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3131840" y="5085184"/>
            <a:ext cx="3024336" cy="1296144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Различные возможности использования</a:t>
            </a:r>
            <a:endParaRPr lang="ru-RU" dirty="0"/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220072" y="3458675"/>
            <a:ext cx="2952328" cy="1296144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Эмоциональная культура игры</a:t>
            </a:r>
            <a:endParaRPr lang="ru-RU" dirty="0"/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076565" y="3458675"/>
            <a:ext cx="2952328" cy="1296144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Образность и универсальность</a:t>
            </a:r>
            <a:endParaRPr lang="ru-RU" dirty="0"/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169615" y="1772816"/>
            <a:ext cx="2952328" cy="1296144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Дидактическая </a:t>
            </a:r>
          </a:p>
          <a:p>
            <a:pPr algn="ctr"/>
            <a:r>
              <a:rPr lang="ru-RU" dirty="0" smtClean="0"/>
              <a:t>мультимодульность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0209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Развивающая среда – «Фиолетовый лес»</a:t>
            </a:r>
            <a:endParaRPr lang="ru-RU" sz="3600" dirty="0"/>
          </a:p>
        </p:txBody>
      </p:sp>
      <p:pic>
        <p:nvPicPr>
          <p:cNvPr id="1026" name="Picture 2" descr="http://www.babyroomblog.ru/wp/wp-content/uploads/2013/09/fipletoviy_les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3816424" cy="268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adik123.ru/pictures/voskobovich/P2060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80728"/>
            <a:ext cx="3909814" cy="268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оскобович. Развивающая среда &quot;Фиолетовый лес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9847" y="3861048"/>
            <a:ext cx="3816424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9090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352928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Игры, направленные на творческое конструирование; </a:t>
            </a: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Игры на развитие логики и воображение;</a:t>
            </a: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Игры, обучающие чтению;</a:t>
            </a: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Игры на развитие математических способностей.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618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Формы организации детской деятельности.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Логико – математические игры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Интегрированные игровые занятия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Совместная игровая познавательная деятельность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Самостоятельная игровая деятельность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5500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320" y="44624"/>
            <a:ext cx="8229600" cy="868958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«Квадрат Воскобовича»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вадрат Воскобовича (двухцветный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2448000" cy="238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Форум &quot; Развивающие игры - много разных метод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528" y="3501008"/>
            <a:ext cx="2412000" cy="239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:\DCIM\101SSCAM\SL3703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5840" y="945859"/>
            <a:ext cx="3240000" cy="2366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G:\фото\DSCN019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867" b="28232"/>
          <a:stretch/>
        </p:blipFill>
        <p:spPr bwMode="auto">
          <a:xfrm>
            <a:off x="3040120" y="3645024"/>
            <a:ext cx="3888000" cy="261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фото\DSCN022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22" b="10230"/>
          <a:stretch/>
        </p:blipFill>
        <p:spPr bwMode="auto">
          <a:xfrm>
            <a:off x="6494549" y="836712"/>
            <a:ext cx="2520000" cy="317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8636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Зима</Template>
  <TotalTime>1519</TotalTime>
  <Words>671</Words>
  <Application>Microsoft Office PowerPoint</Application>
  <PresentationFormat>Экран (4:3)</PresentationFormat>
  <Paragraphs>108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Принципы построения</vt:lpstr>
      <vt:lpstr>Слайд 5</vt:lpstr>
      <vt:lpstr>Развивающая среда – «Фиолетовый лес»</vt:lpstr>
      <vt:lpstr>Слайд 7</vt:lpstr>
      <vt:lpstr>Формы организации детской деятельности.</vt:lpstr>
      <vt:lpstr>Игра «Квадрат Воскобовича»</vt:lpstr>
      <vt:lpstr>Слайд 10</vt:lpstr>
      <vt:lpstr>Слайд 11</vt:lpstr>
      <vt:lpstr>Слайд 12</vt:lpstr>
      <vt:lpstr>Слайд 13</vt:lpstr>
      <vt:lpstr>Слайд 14</vt:lpstr>
      <vt:lpstr>Слайд 15</vt:lpstr>
      <vt:lpstr>Игра «Чудо - крестики»</vt:lpstr>
      <vt:lpstr>Слайд 17</vt:lpstr>
      <vt:lpstr>Игра «Волшебная восьмёрка»</vt:lpstr>
      <vt:lpstr>Планирование и проведение игр</vt:lpstr>
      <vt:lpstr>Слайд 20</vt:lpstr>
      <vt:lpstr>Слайд 21</vt:lpstr>
      <vt:lpstr>Слайд 22</vt:lpstr>
      <vt:lpstr>Анализ результатов познавательного развития  в группе для детей с ТНР</vt:lpstr>
      <vt:lpstr>Слайд 24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Windows User</cp:lastModifiedBy>
  <cp:revision>155</cp:revision>
  <dcterms:created xsi:type="dcterms:W3CDTF">2012-03-22T17:06:57Z</dcterms:created>
  <dcterms:modified xsi:type="dcterms:W3CDTF">2022-05-17T06:04:26Z</dcterms:modified>
</cp:coreProperties>
</file>