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1"/>
  </p:notesMasterIdLst>
  <p:sldIdLst>
    <p:sldId id="281" r:id="rId2"/>
    <p:sldId id="286" r:id="rId3"/>
    <p:sldId id="282" r:id="rId4"/>
    <p:sldId id="257" r:id="rId5"/>
    <p:sldId id="284" r:id="rId6"/>
    <p:sldId id="285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BCE"/>
    <a:srgbClr val="F4FFCD"/>
    <a:srgbClr val="F0FFB7"/>
    <a:srgbClr val="E6FFD9"/>
    <a:srgbClr val="DDF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E111B7-2977-4DD6-BA1C-DAA6A18375B3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/>
      <dgm:spPr/>
      <dgm:t>
        <a:bodyPr/>
        <a:lstStyle/>
        <a:p>
          <a:endParaRPr lang="ru-RU"/>
        </a:p>
      </dgm:t>
    </dgm:pt>
    <dgm:pt modelId="{2486F7DF-0388-49FE-9239-F10A0F96BE16}">
      <dgm:prSet/>
      <dgm:spPr/>
      <dgm:t>
        <a:bodyPr/>
        <a:lstStyle/>
        <a:p>
          <a:pPr rtl="0"/>
          <a:r>
            <a:rPr lang="ru-RU" smtClean="0"/>
            <a:t>Мир моего "я". </a:t>
          </a:r>
          <a:endParaRPr lang="ru-RU"/>
        </a:p>
      </dgm:t>
    </dgm:pt>
    <dgm:pt modelId="{64ABAA90-2E19-46E4-9FE3-8729B40FFC91}" type="parTrans" cxnId="{0B89BD46-0A37-40E0-A745-1CF5C319A946}">
      <dgm:prSet/>
      <dgm:spPr/>
      <dgm:t>
        <a:bodyPr/>
        <a:lstStyle/>
        <a:p>
          <a:endParaRPr lang="ru-RU"/>
        </a:p>
      </dgm:t>
    </dgm:pt>
    <dgm:pt modelId="{DDED1DB8-CBDA-476C-8F92-0F3F813109F2}" type="sibTrans" cxnId="{0B89BD46-0A37-40E0-A745-1CF5C319A946}">
      <dgm:prSet/>
      <dgm:spPr/>
      <dgm:t>
        <a:bodyPr/>
        <a:lstStyle/>
        <a:p>
          <a:endParaRPr lang="ru-RU"/>
        </a:p>
      </dgm:t>
    </dgm:pt>
    <dgm:pt modelId="{79758805-F1E0-4C94-BB32-DBFE31E88BC0}">
      <dgm:prSet/>
      <dgm:spPr/>
      <dgm:t>
        <a:bodyPr/>
        <a:lstStyle/>
        <a:p>
          <a:pPr rtl="0"/>
          <a:r>
            <a:rPr lang="ru-RU" smtClean="0"/>
            <a:t>Мир моих увлечений. </a:t>
          </a:r>
          <a:endParaRPr lang="ru-RU"/>
        </a:p>
      </dgm:t>
    </dgm:pt>
    <dgm:pt modelId="{91474537-0515-4BC2-BB74-F3D5775D9990}" type="parTrans" cxnId="{75DF7012-04EB-4103-BB82-463633AED73C}">
      <dgm:prSet/>
      <dgm:spPr/>
      <dgm:t>
        <a:bodyPr/>
        <a:lstStyle/>
        <a:p>
          <a:endParaRPr lang="ru-RU"/>
        </a:p>
      </dgm:t>
    </dgm:pt>
    <dgm:pt modelId="{F84A89DB-E6BD-4706-9485-9B82DC5C0384}" type="sibTrans" cxnId="{75DF7012-04EB-4103-BB82-463633AED73C}">
      <dgm:prSet/>
      <dgm:spPr/>
      <dgm:t>
        <a:bodyPr/>
        <a:lstStyle/>
        <a:p>
          <a:endParaRPr lang="ru-RU"/>
        </a:p>
      </dgm:t>
    </dgm:pt>
    <dgm:pt modelId="{41232F2E-0D27-4098-BEA7-34C53A4FD00C}">
      <dgm:prSet/>
      <dgm:spPr/>
      <dgm:t>
        <a:bodyPr/>
        <a:lstStyle/>
        <a:p>
          <a:pPr rtl="0"/>
          <a:r>
            <a:rPr lang="ru-RU" smtClean="0"/>
            <a:t>Мир вокруг меня. </a:t>
          </a:r>
          <a:endParaRPr lang="ru-RU"/>
        </a:p>
      </dgm:t>
    </dgm:pt>
    <dgm:pt modelId="{824AF4DF-E9A7-4C30-877C-24B1D0121F89}" type="parTrans" cxnId="{1A93527D-1ECD-44CF-BD37-C4043D2B2A90}">
      <dgm:prSet/>
      <dgm:spPr/>
      <dgm:t>
        <a:bodyPr/>
        <a:lstStyle/>
        <a:p>
          <a:endParaRPr lang="ru-RU"/>
        </a:p>
      </dgm:t>
    </dgm:pt>
    <dgm:pt modelId="{B01D8B38-9121-4D23-B52F-145E3965FB18}" type="sibTrans" cxnId="{1A93527D-1ECD-44CF-BD37-C4043D2B2A90}">
      <dgm:prSet/>
      <dgm:spPr/>
      <dgm:t>
        <a:bodyPr/>
        <a:lstStyle/>
        <a:p>
          <a:endParaRPr lang="ru-RU"/>
        </a:p>
      </dgm:t>
    </dgm:pt>
    <dgm:pt modelId="{9F2FE02B-68EF-4773-A302-A23F4FB3A101}">
      <dgm:prSet/>
      <dgm:spPr/>
      <dgm:t>
        <a:bodyPr/>
        <a:lstStyle/>
        <a:p>
          <a:pPr rtl="0"/>
          <a:r>
            <a:rPr lang="ru-RU" smtClean="0"/>
            <a:t>Родная страна и страна/страны изучаемого языка:</a:t>
          </a:r>
          <a:endParaRPr lang="ru-RU"/>
        </a:p>
      </dgm:t>
    </dgm:pt>
    <dgm:pt modelId="{AB570B59-5338-4928-A4CF-42B8320A5944}" type="parTrans" cxnId="{7C8FE49B-C4DC-4C96-AA02-423504AC0B0E}">
      <dgm:prSet/>
      <dgm:spPr/>
      <dgm:t>
        <a:bodyPr/>
        <a:lstStyle/>
        <a:p>
          <a:endParaRPr lang="ru-RU"/>
        </a:p>
      </dgm:t>
    </dgm:pt>
    <dgm:pt modelId="{BAAAFB50-5508-4897-9447-2F395882CDE8}" type="sibTrans" cxnId="{7C8FE49B-C4DC-4C96-AA02-423504AC0B0E}">
      <dgm:prSet/>
      <dgm:spPr/>
      <dgm:t>
        <a:bodyPr/>
        <a:lstStyle/>
        <a:p>
          <a:endParaRPr lang="ru-RU"/>
        </a:p>
      </dgm:t>
    </dgm:pt>
    <dgm:pt modelId="{DB5E773D-7C07-4BD2-8E52-6D30F94F6129}" type="pres">
      <dgm:prSet presAssocID="{60E111B7-2977-4DD6-BA1C-DAA6A18375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50B1FE-2D43-42BC-ADF3-E20E940CD208}" type="pres">
      <dgm:prSet presAssocID="{2486F7DF-0388-49FE-9239-F10A0F96BE1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11FBB-A76A-4CAB-A60B-3B8796C48495}" type="pres">
      <dgm:prSet presAssocID="{DDED1DB8-CBDA-476C-8F92-0F3F813109F2}" presName="spacer" presStyleCnt="0"/>
      <dgm:spPr/>
    </dgm:pt>
    <dgm:pt modelId="{7976BBEA-6BD2-4D60-9820-3AFA29292E7D}" type="pres">
      <dgm:prSet presAssocID="{79758805-F1E0-4C94-BB32-DBFE31E88BC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4925ED-F46C-4BBE-847D-B31FFB80A634}" type="pres">
      <dgm:prSet presAssocID="{F84A89DB-E6BD-4706-9485-9B82DC5C0384}" presName="spacer" presStyleCnt="0"/>
      <dgm:spPr/>
    </dgm:pt>
    <dgm:pt modelId="{5F50E7E2-99EA-4953-8A53-987073B362E4}" type="pres">
      <dgm:prSet presAssocID="{41232F2E-0D27-4098-BEA7-34C53A4FD00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00EC6E-F256-47E0-A9A2-6C51FEA1BA0A}" type="pres">
      <dgm:prSet presAssocID="{B01D8B38-9121-4D23-B52F-145E3965FB18}" presName="spacer" presStyleCnt="0"/>
      <dgm:spPr/>
    </dgm:pt>
    <dgm:pt modelId="{D56855CD-ADE1-4505-8761-E33E1F33F615}" type="pres">
      <dgm:prSet presAssocID="{9F2FE02B-68EF-4773-A302-A23F4FB3A10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181449-E067-4B50-86A3-22D3DF8CDFDA}" type="presOf" srcId="{41232F2E-0D27-4098-BEA7-34C53A4FD00C}" destId="{5F50E7E2-99EA-4953-8A53-987073B362E4}" srcOrd="0" destOrd="0" presId="urn:microsoft.com/office/officeart/2005/8/layout/vList2"/>
    <dgm:cxn modelId="{C7F268BE-BA2F-43C2-A10B-D5FED30739D2}" type="presOf" srcId="{60E111B7-2977-4DD6-BA1C-DAA6A18375B3}" destId="{DB5E773D-7C07-4BD2-8E52-6D30F94F6129}" srcOrd="0" destOrd="0" presId="urn:microsoft.com/office/officeart/2005/8/layout/vList2"/>
    <dgm:cxn modelId="{75DF7012-04EB-4103-BB82-463633AED73C}" srcId="{60E111B7-2977-4DD6-BA1C-DAA6A18375B3}" destId="{79758805-F1E0-4C94-BB32-DBFE31E88BC0}" srcOrd="1" destOrd="0" parTransId="{91474537-0515-4BC2-BB74-F3D5775D9990}" sibTransId="{F84A89DB-E6BD-4706-9485-9B82DC5C0384}"/>
    <dgm:cxn modelId="{7C8FE49B-C4DC-4C96-AA02-423504AC0B0E}" srcId="{60E111B7-2977-4DD6-BA1C-DAA6A18375B3}" destId="{9F2FE02B-68EF-4773-A302-A23F4FB3A101}" srcOrd="3" destOrd="0" parTransId="{AB570B59-5338-4928-A4CF-42B8320A5944}" sibTransId="{BAAAFB50-5508-4897-9447-2F395882CDE8}"/>
    <dgm:cxn modelId="{5D0BF2A3-F027-4FE3-A53E-4623B3A6346E}" type="presOf" srcId="{9F2FE02B-68EF-4773-A302-A23F4FB3A101}" destId="{D56855CD-ADE1-4505-8761-E33E1F33F615}" srcOrd="0" destOrd="0" presId="urn:microsoft.com/office/officeart/2005/8/layout/vList2"/>
    <dgm:cxn modelId="{1D9254D6-AECA-426C-B268-0215B8EFE2AF}" type="presOf" srcId="{79758805-F1E0-4C94-BB32-DBFE31E88BC0}" destId="{7976BBEA-6BD2-4D60-9820-3AFA29292E7D}" srcOrd="0" destOrd="0" presId="urn:microsoft.com/office/officeart/2005/8/layout/vList2"/>
    <dgm:cxn modelId="{30A4405C-F318-42A6-A874-96DEB267E38E}" type="presOf" srcId="{2486F7DF-0388-49FE-9239-F10A0F96BE16}" destId="{8C50B1FE-2D43-42BC-ADF3-E20E940CD208}" srcOrd="0" destOrd="0" presId="urn:microsoft.com/office/officeart/2005/8/layout/vList2"/>
    <dgm:cxn modelId="{0B89BD46-0A37-40E0-A745-1CF5C319A946}" srcId="{60E111B7-2977-4DD6-BA1C-DAA6A18375B3}" destId="{2486F7DF-0388-49FE-9239-F10A0F96BE16}" srcOrd="0" destOrd="0" parTransId="{64ABAA90-2E19-46E4-9FE3-8729B40FFC91}" sibTransId="{DDED1DB8-CBDA-476C-8F92-0F3F813109F2}"/>
    <dgm:cxn modelId="{1A93527D-1ECD-44CF-BD37-C4043D2B2A90}" srcId="{60E111B7-2977-4DD6-BA1C-DAA6A18375B3}" destId="{41232F2E-0D27-4098-BEA7-34C53A4FD00C}" srcOrd="2" destOrd="0" parTransId="{824AF4DF-E9A7-4C30-877C-24B1D0121F89}" sibTransId="{B01D8B38-9121-4D23-B52F-145E3965FB18}"/>
    <dgm:cxn modelId="{F50553AE-98DE-46B6-B9BE-920364E75224}" type="presParOf" srcId="{DB5E773D-7C07-4BD2-8E52-6D30F94F6129}" destId="{8C50B1FE-2D43-42BC-ADF3-E20E940CD208}" srcOrd="0" destOrd="0" presId="urn:microsoft.com/office/officeart/2005/8/layout/vList2"/>
    <dgm:cxn modelId="{F25271E4-B22C-44A7-872C-5934DB96DAC5}" type="presParOf" srcId="{DB5E773D-7C07-4BD2-8E52-6D30F94F6129}" destId="{9B711FBB-A76A-4CAB-A60B-3B8796C48495}" srcOrd="1" destOrd="0" presId="urn:microsoft.com/office/officeart/2005/8/layout/vList2"/>
    <dgm:cxn modelId="{00C42E3F-E9B3-447B-B83B-31905CE5EC1A}" type="presParOf" srcId="{DB5E773D-7C07-4BD2-8E52-6D30F94F6129}" destId="{7976BBEA-6BD2-4D60-9820-3AFA29292E7D}" srcOrd="2" destOrd="0" presId="urn:microsoft.com/office/officeart/2005/8/layout/vList2"/>
    <dgm:cxn modelId="{4000B537-8FB8-41C5-9F19-5A4F11A26626}" type="presParOf" srcId="{DB5E773D-7C07-4BD2-8E52-6D30F94F6129}" destId="{6E4925ED-F46C-4BBE-847D-B31FFB80A634}" srcOrd="3" destOrd="0" presId="urn:microsoft.com/office/officeart/2005/8/layout/vList2"/>
    <dgm:cxn modelId="{252F5724-0794-4E45-966E-CA5B208E8F6D}" type="presParOf" srcId="{DB5E773D-7C07-4BD2-8E52-6D30F94F6129}" destId="{5F50E7E2-99EA-4953-8A53-987073B362E4}" srcOrd="4" destOrd="0" presId="urn:microsoft.com/office/officeart/2005/8/layout/vList2"/>
    <dgm:cxn modelId="{C4CECED3-00DC-44BB-A637-E7D73EC47B2E}" type="presParOf" srcId="{DB5E773D-7C07-4BD2-8E52-6D30F94F6129}" destId="{6900EC6E-F256-47E0-A9A2-6C51FEA1BA0A}" srcOrd="5" destOrd="0" presId="urn:microsoft.com/office/officeart/2005/8/layout/vList2"/>
    <dgm:cxn modelId="{1DFEA87A-FFFE-4786-A9C7-246E2E706052}" type="presParOf" srcId="{DB5E773D-7C07-4BD2-8E52-6D30F94F6129}" destId="{D56855CD-ADE1-4505-8761-E33E1F33F61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A4D1E2-2B2A-43FF-8F3F-6B5FC1CBEFC2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307282D-AC43-4A3C-8E9B-1383360A9105}">
      <dgm:prSet/>
      <dgm:spPr/>
      <dgm:t>
        <a:bodyPr/>
        <a:lstStyle/>
        <a:p>
          <a:pPr rtl="0"/>
          <a:r>
            <a:rPr lang="ru-RU" dirty="0" smtClean="0"/>
            <a:t>Моя семья. </a:t>
          </a:r>
          <a:endParaRPr lang="ru-RU" dirty="0"/>
        </a:p>
      </dgm:t>
    </dgm:pt>
    <dgm:pt modelId="{3198FE16-9E28-4A2D-8AB6-4A36FFEC8106}" type="parTrans" cxnId="{963DB130-C97B-4C00-A1E0-ADFC1CDE16CE}">
      <dgm:prSet/>
      <dgm:spPr/>
      <dgm:t>
        <a:bodyPr/>
        <a:lstStyle/>
        <a:p>
          <a:endParaRPr lang="ru-RU"/>
        </a:p>
      </dgm:t>
    </dgm:pt>
    <dgm:pt modelId="{DE7C06D5-769D-4C15-83AC-DD2C6A26F8BB}" type="sibTrans" cxnId="{963DB130-C97B-4C00-A1E0-ADFC1CDE16CE}">
      <dgm:prSet/>
      <dgm:spPr/>
      <dgm:t>
        <a:bodyPr/>
        <a:lstStyle/>
        <a:p>
          <a:endParaRPr lang="ru-RU"/>
        </a:p>
      </dgm:t>
    </dgm:pt>
    <dgm:pt modelId="{A3223831-ACBF-466D-B1A6-A9272EC6C1A5}">
      <dgm:prSet/>
      <dgm:spPr/>
      <dgm:t>
        <a:bodyPr/>
        <a:lstStyle/>
        <a:p>
          <a:pPr rtl="0"/>
          <a:r>
            <a:rPr lang="ru-RU" smtClean="0"/>
            <a:t>Мои друзья. </a:t>
          </a:r>
          <a:endParaRPr lang="ru-RU"/>
        </a:p>
      </dgm:t>
    </dgm:pt>
    <dgm:pt modelId="{D1EE2C35-10CF-4386-B087-73732703BA93}" type="parTrans" cxnId="{30D2DBCA-AB0C-4EBB-A47F-F2C5B5278625}">
      <dgm:prSet/>
      <dgm:spPr/>
      <dgm:t>
        <a:bodyPr/>
        <a:lstStyle/>
        <a:p>
          <a:endParaRPr lang="ru-RU"/>
        </a:p>
      </dgm:t>
    </dgm:pt>
    <dgm:pt modelId="{8A3039B6-1DD7-4AAF-9846-81FF3248C519}" type="sibTrans" cxnId="{30D2DBCA-AB0C-4EBB-A47F-F2C5B5278625}">
      <dgm:prSet/>
      <dgm:spPr/>
      <dgm:t>
        <a:bodyPr/>
        <a:lstStyle/>
        <a:p>
          <a:endParaRPr lang="ru-RU"/>
        </a:p>
      </dgm:t>
    </dgm:pt>
    <dgm:pt modelId="{8CDB955C-4E24-41C2-9C21-E44431DBD4F4}">
      <dgm:prSet/>
      <dgm:spPr/>
      <dgm:t>
        <a:bodyPr/>
        <a:lstStyle/>
        <a:p>
          <a:pPr rtl="0"/>
          <a:r>
            <a:rPr lang="ru-RU" smtClean="0"/>
            <a:t>Свободное время современного подростка. </a:t>
          </a:r>
          <a:endParaRPr lang="ru-RU"/>
        </a:p>
      </dgm:t>
    </dgm:pt>
    <dgm:pt modelId="{630EE52A-A80B-45F4-829C-9041D48D265D}" type="parTrans" cxnId="{97486330-1221-4FCD-8079-6D82CF9FB4B1}">
      <dgm:prSet/>
      <dgm:spPr/>
      <dgm:t>
        <a:bodyPr/>
        <a:lstStyle/>
        <a:p>
          <a:endParaRPr lang="ru-RU"/>
        </a:p>
      </dgm:t>
    </dgm:pt>
    <dgm:pt modelId="{0EF9D73C-CAC9-45E2-8F67-A641ADA6DD94}" type="sibTrans" cxnId="{97486330-1221-4FCD-8079-6D82CF9FB4B1}">
      <dgm:prSet/>
      <dgm:spPr/>
      <dgm:t>
        <a:bodyPr/>
        <a:lstStyle/>
        <a:p>
          <a:endParaRPr lang="ru-RU"/>
        </a:p>
      </dgm:t>
    </dgm:pt>
    <dgm:pt modelId="{8C28D9B3-0089-481B-8A78-48E340E246A8}">
      <dgm:prSet/>
      <dgm:spPr/>
      <dgm:t>
        <a:bodyPr/>
        <a:lstStyle/>
        <a:p>
          <a:pPr rtl="0"/>
          <a:r>
            <a:rPr lang="ru-RU" smtClean="0"/>
            <a:t>Здоровый образ жизни. </a:t>
          </a:r>
          <a:endParaRPr lang="ru-RU"/>
        </a:p>
      </dgm:t>
    </dgm:pt>
    <dgm:pt modelId="{F9C26053-725D-49BF-B8CD-5813EC1181B5}" type="parTrans" cxnId="{04BE7411-2E75-472F-A58D-C2DD7CD816AC}">
      <dgm:prSet/>
      <dgm:spPr/>
      <dgm:t>
        <a:bodyPr/>
        <a:lstStyle/>
        <a:p>
          <a:endParaRPr lang="ru-RU"/>
        </a:p>
      </dgm:t>
    </dgm:pt>
    <dgm:pt modelId="{A2451303-6A12-4A00-9E52-6DE4F4D133C4}" type="sibTrans" cxnId="{04BE7411-2E75-472F-A58D-C2DD7CD816AC}">
      <dgm:prSet/>
      <dgm:spPr/>
      <dgm:t>
        <a:bodyPr/>
        <a:lstStyle/>
        <a:p>
          <a:endParaRPr lang="ru-RU"/>
        </a:p>
      </dgm:t>
    </dgm:pt>
    <dgm:pt modelId="{76AF7F43-C860-4DD7-BF55-239F7854BF8F}">
      <dgm:prSet/>
      <dgm:spPr/>
      <dgm:t>
        <a:bodyPr/>
        <a:lstStyle/>
        <a:p>
          <a:pPr rtl="0"/>
          <a:r>
            <a:rPr lang="ru-RU" smtClean="0"/>
            <a:t>Школа. </a:t>
          </a:r>
          <a:endParaRPr lang="ru-RU"/>
        </a:p>
      </dgm:t>
    </dgm:pt>
    <dgm:pt modelId="{A71D3ACF-5CD0-438A-B0BE-BF86511E1E41}" type="parTrans" cxnId="{5A355653-A670-45E6-89BE-42B0A54AA2F1}">
      <dgm:prSet/>
      <dgm:spPr/>
      <dgm:t>
        <a:bodyPr/>
        <a:lstStyle/>
        <a:p>
          <a:endParaRPr lang="ru-RU"/>
        </a:p>
      </dgm:t>
    </dgm:pt>
    <dgm:pt modelId="{8480D81C-4AFE-426B-A364-BFCB98653BAD}" type="sibTrans" cxnId="{5A355653-A670-45E6-89BE-42B0A54AA2F1}">
      <dgm:prSet/>
      <dgm:spPr/>
      <dgm:t>
        <a:bodyPr/>
        <a:lstStyle/>
        <a:p>
          <a:endParaRPr lang="ru-RU"/>
        </a:p>
      </dgm:t>
    </dgm:pt>
    <dgm:pt modelId="{E7CB63BB-53A3-466E-80BE-A9D6482F9F90}">
      <dgm:prSet/>
      <dgm:spPr/>
      <dgm:t>
        <a:bodyPr/>
        <a:lstStyle/>
        <a:p>
          <a:pPr rtl="0"/>
          <a:r>
            <a:rPr lang="ru-RU" smtClean="0"/>
            <a:t>Мир современных профессий. </a:t>
          </a:r>
          <a:endParaRPr lang="ru-RU"/>
        </a:p>
      </dgm:t>
    </dgm:pt>
    <dgm:pt modelId="{9F7F6683-B03E-4A21-9027-9356426A73BE}" type="parTrans" cxnId="{95479E80-8325-4FCD-8E60-0FA0BCCE1CB1}">
      <dgm:prSet/>
      <dgm:spPr/>
      <dgm:t>
        <a:bodyPr/>
        <a:lstStyle/>
        <a:p>
          <a:endParaRPr lang="ru-RU"/>
        </a:p>
      </dgm:t>
    </dgm:pt>
    <dgm:pt modelId="{D771D77D-FF2B-4262-AC55-2CEEBD1F8372}" type="sibTrans" cxnId="{95479E80-8325-4FCD-8E60-0FA0BCCE1CB1}">
      <dgm:prSet/>
      <dgm:spPr/>
      <dgm:t>
        <a:bodyPr/>
        <a:lstStyle/>
        <a:p>
          <a:endParaRPr lang="ru-RU"/>
        </a:p>
      </dgm:t>
    </dgm:pt>
    <dgm:pt modelId="{4EF66A96-0838-4367-9257-C89ED5953E37}">
      <dgm:prSet/>
      <dgm:spPr/>
      <dgm:t>
        <a:bodyPr/>
        <a:lstStyle/>
        <a:p>
          <a:pPr rtl="0"/>
          <a:r>
            <a:rPr lang="ru-RU" smtClean="0"/>
            <a:t>Окружающий мир. </a:t>
          </a:r>
          <a:endParaRPr lang="ru-RU"/>
        </a:p>
      </dgm:t>
    </dgm:pt>
    <dgm:pt modelId="{26F18FC7-F743-4B4A-A028-40B65C2839CB}" type="parTrans" cxnId="{F951DC19-0D6F-4C12-B10F-444D46A2ACBC}">
      <dgm:prSet/>
      <dgm:spPr/>
      <dgm:t>
        <a:bodyPr/>
        <a:lstStyle/>
        <a:p>
          <a:endParaRPr lang="ru-RU"/>
        </a:p>
      </dgm:t>
    </dgm:pt>
    <dgm:pt modelId="{C185DBD5-770F-4855-8742-81C1A5CFC886}" type="sibTrans" cxnId="{F951DC19-0D6F-4C12-B10F-444D46A2ACBC}">
      <dgm:prSet/>
      <dgm:spPr/>
      <dgm:t>
        <a:bodyPr/>
        <a:lstStyle/>
        <a:p>
          <a:endParaRPr lang="ru-RU"/>
        </a:p>
      </dgm:t>
    </dgm:pt>
    <dgm:pt modelId="{A40C9D4D-D3DE-4266-BD82-89B4DB765E57}">
      <dgm:prSet/>
      <dgm:spPr/>
      <dgm:t>
        <a:bodyPr/>
        <a:lstStyle/>
        <a:p>
          <a:pPr rtl="0"/>
          <a:r>
            <a:rPr lang="ru-RU" smtClean="0"/>
            <a:t>Средства массовой информации и Интернет.</a:t>
          </a:r>
          <a:endParaRPr lang="ru-RU"/>
        </a:p>
      </dgm:t>
    </dgm:pt>
    <dgm:pt modelId="{5996EED1-C4F9-4EFB-A462-7F6BD3A1559C}" type="parTrans" cxnId="{36581D50-6C8C-4CE1-B64B-B578A37A9666}">
      <dgm:prSet/>
      <dgm:spPr/>
      <dgm:t>
        <a:bodyPr/>
        <a:lstStyle/>
        <a:p>
          <a:endParaRPr lang="ru-RU"/>
        </a:p>
      </dgm:t>
    </dgm:pt>
    <dgm:pt modelId="{21AA8C5A-F765-43C4-84F4-16E57D93EDD3}" type="sibTrans" cxnId="{36581D50-6C8C-4CE1-B64B-B578A37A9666}">
      <dgm:prSet/>
      <dgm:spPr/>
      <dgm:t>
        <a:bodyPr/>
        <a:lstStyle/>
        <a:p>
          <a:endParaRPr lang="ru-RU"/>
        </a:p>
      </dgm:t>
    </dgm:pt>
    <dgm:pt modelId="{2318BF62-CF6E-4ABB-85C6-0B01A2628991}">
      <dgm:prSet/>
      <dgm:spPr/>
      <dgm:t>
        <a:bodyPr/>
        <a:lstStyle/>
        <a:p>
          <a:pPr rtl="0"/>
          <a:r>
            <a:rPr lang="ru-RU" smtClean="0"/>
            <a:t>Родная страна и страна/страны изучаемого языка. </a:t>
          </a:r>
          <a:endParaRPr lang="ru-RU"/>
        </a:p>
      </dgm:t>
    </dgm:pt>
    <dgm:pt modelId="{FFC6BEB2-B230-4501-919A-797816B4B366}" type="parTrans" cxnId="{B8618A4C-2979-48FF-AB14-FC220472B68E}">
      <dgm:prSet/>
      <dgm:spPr/>
      <dgm:t>
        <a:bodyPr/>
        <a:lstStyle/>
        <a:p>
          <a:endParaRPr lang="ru-RU"/>
        </a:p>
      </dgm:t>
    </dgm:pt>
    <dgm:pt modelId="{48D10982-C92A-4071-B09E-E4B0DA9734E5}" type="sibTrans" cxnId="{B8618A4C-2979-48FF-AB14-FC220472B68E}">
      <dgm:prSet/>
      <dgm:spPr/>
      <dgm:t>
        <a:bodyPr/>
        <a:lstStyle/>
        <a:p>
          <a:endParaRPr lang="ru-RU"/>
        </a:p>
      </dgm:t>
    </dgm:pt>
    <dgm:pt modelId="{156C36BB-0C94-49B3-B095-EAFD7AD1525A}">
      <dgm:prSet/>
      <dgm:spPr/>
      <dgm:t>
        <a:bodyPr/>
        <a:lstStyle/>
        <a:p>
          <a:pPr rtl="0"/>
          <a:r>
            <a:rPr lang="ru-RU" smtClean="0"/>
            <a:t>Выдающиеся люди родной страны и страны/стран изучаемого языка</a:t>
          </a:r>
          <a:endParaRPr lang="ru-RU"/>
        </a:p>
      </dgm:t>
    </dgm:pt>
    <dgm:pt modelId="{A3736529-6DF3-4B13-B2B0-5CDE3071F878}" type="parTrans" cxnId="{D7AF5174-7296-48CC-BA04-2AD54ABD7A21}">
      <dgm:prSet/>
      <dgm:spPr/>
      <dgm:t>
        <a:bodyPr/>
        <a:lstStyle/>
        <a:p>
          <a:endParaRPr lang="ru-RU"/>
        </a:p>
      </dgm:t>
    </dgm:pt>
    <dgm:pt modelId="{4786E153-65F4-48C0-88BB-96A6044BEBBB}" type="sibTrans" cxnId="{D7AF5174-7296-48CC-BA04-2AD54ABD7A21}">
      <dgm:prSet/>
      <dgm:spPr/>
      <dgm:t>
        <a:bodyPr/>
        <a:lstStyle/>
        <a:p>
          <a:endParaRPr lang="ru-RU"/>
        </a:p>
      </dgm:t>
    </dgm:pt>
    <dgm:pt modelId="{83C4E77E-8B3F-433C-80A9-19F29774A08E}" type="pres">
      <dgm:prSet presAssocID="{83A4D1E2-2B2A-43FF-8F3F-6B5FC1CBEF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AC7828-A2E7-41E6-96CA-8740FAAEE5F5}" type="pres">
      <dgm:prSet presAssocID="{4307282D-AC43-4A3C-8E9B-1383360A9105}" presName="parentText" presStyleLbl="node1" presStyleIdx="0" presStyleCnt="10" custScaleY="1141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9FB701-E686-42B5-9B2D-F29D427D4D7E}" type="pres">
      <dgm:prSet presAssocID="{DE7C06D5-769D-4C15-83AC-DD2C6A26F8BB}" presName="spacer" presStyleCnt="0"/>
      <dgm:spPr/>
    </dgm:pt>
    <dgm:pt modelId="{907251BE-D4D4-45B0-9ED8-51162AC43269}" type="pres">
      <dgm:prSet presAssocID="{A3223831-ACBF-466D-B1A6-A9272EC6C1A5}" presName="parentText" presStyleLbl="node1" presStyleIdx="1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21084D-38A5-4DF6-884B-E24DC66B3007}" type="pres">
      <dgm:prSet presAssocID="{8A3039B6-1DD7-4AAF-9846-81FF3248C519}" presName="spacer" presStyleCnt="0"/>
      <dgm:spPr/>
    </dgm:pt>
    <dgm:pt modelId="{F6202D12-1D5A-40C5-BB26-408F4817D30C}" type="pres">
      <dgm:prSet presAssocID="{8CDB955C-4E24-41C2-9C21-E44431DBD4F4}" presName="parentText" presStyleLbl="node1" presStyleIdx="2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6FFC5-D79B-459E-A7AD-A8F7A8B4C978}" type="pres">
      <dgm:prSet presAssocID="{0EF9D73C-CAC9-45E2-8F67-A641ADA6DD94}" presName="spacer" presStyleCnt="0"/>
      <dgm:spPr/>
    </dgm:pt>
    <dgm:pt modelId="{7477383B-75CA-4C4E-8AC7-A376CC26563A}" type="pres">
      <dgm:prSet presAssocID="{8C28D9B3-0089-481B-8A78-48E340E246A8}" presName="parentText" presStyleLbl="node1" presStyleIdx="3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542D80-1387-4AEA-B6C1-F88D7E3A0FCB}" type="pres">
      <dgm:prSet presAssocID="{A2451303-6A12-4A00-9E52-6DE4F4D133C4}" presName="spacer" presStyleCnt="0"/>
      <dgm:spPr/>
    </dgm:pt>
    <dgm:pt modelId="{4AAFDC55-7882-4C7F-8F06-BA7390A161A3}" type="pres">
      <dgm:prSet presAssocID="{76AF7F43-C860-4DD7-BF55-239F7854BF8F}" presName="parentText" presStyleLbl="node1" presStyleIdx="4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17A31-8C17-4389-ABB1-4B0E32F4A097}" type="pres">
      <dgm:prSet presAssocID="{8480D81C-4AFE-426B-A364-BFCB98653BAD}" presName="spacer" presStyleCnt="0"/>
      <dgm:spPr/>
    </dgm:pt>
    <dgm:pt modelId="{B66ECB28-2398-43AE-98AD-5C637162249B}" type="pres">
      <dgm:prSet presAssocID="{E7CB63BB-53A3-466E-80BE-A9D6482F9F90}" presName="parentText" presStyleLbl="node1" presStyleIdx="5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1DB07E-7B78-48B7-9ADB-82A316902199}" type="pres">
      <dgm:prSet presAssocID="{D771D77D-FF2B-4262-AC55-2CEEBD1F8372}" presName="spacer" presStyleCnt="0"/>
      <dgm:spPr/>
    </dgm:pt>
    <dgm:pt modelId="{DDC738EA-A11D-41DE-8AF3-C8582EE57B78}" type="pres">
      <dgm:prSet presAssocID="{4EF66A96-0838-4367-9257-C89ED5953E37}" presName="parentText" presStyleLbl="node1" presStyleIdx="6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C3DB8-E36E-401D-AC4B-76FA11105236}" type="pres">
      <dgm:prSet presAssocID="{C185DBD5-770F-4855-8742-81C1A5CFC886}" presName="spacer" presStyleCnt="0"/>
      <dgm:spPr/>
    </dgm:pt>
    <dgm:pt modelId="{596B8E24-8CF9-4EE6-AC4A-66F7C19CDC4A}" type="pres">
      <dgm:prSet presAssocID="{A40C9D4D-D3DE-4266-BD82-89B4DB765E57}" presName="parentText" presStyleLbl="node1" presStyleIdx="7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F90832-55B9-4C46-A4E5-3F5C672EFD67}" type="pres">
      <dgm:prSet presAssocID="{21AA8C5A-F765-43C4-84F4-16E57D93EDD3}" presName="spacer" presStyleCnt="0"/>
      <dgm:spPr/>
    </dgm:pt>
    <dgm:pt modelId="{A5E3927C-D39B-4456-A624-CFF6E6D28298}" type="pres">
      <dgm:prSet presAssocID="{2318BF62-CF6E-4ABB-85C6-0B01A2628991}" presName="parentText" presStyleLbl="node1" presStyleIdx="8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7934B1-583E-41EF-8EA2-9C4EF6B11406}" type="pres">
      <dgm:prSet presAssocID="{48D10982-C92A-4071-B09E-E4B0DA9734E5}" presName="spacer" presStyleCnt="0"/>
      <dgm:spPr/>
    </dgm:pt>
    <dgm:pt modelId="{9FC7D5D9-5DB4-4BF5-8C94-98AC870EA5F8}" type="pres">
      <dgm:prSet presAssocID="{156C36BB-0C94-49B3-B095-EAFD7AD1525A}" presName="parentText" presStyleLbl="node1" presStyleIdx="9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A00AC1-5CD7-440F-82BC-F5916451987E}" type="presOf" srcId="{76AF7F43-C860-4DD7-BF55-239F7854BF8F}" destId="{4AAFDC55-7882-4C7F-8F06-BA7390A161A3}" srcOrd="0" destOrd="0" presId="urn:microsoft.com/office/officeart/2005/8/layout/vList2"/>
    <dgm:cxn modelId="{5A355653-A670-45E6-89BE-42B0A54AA2F1}" srcId="{83A4D1E2-2B2A-43FF-8F3F-6B5FC1CBEFC2}" destId="{76AF7F43-C860-4DD7-BF55-239F7854BF8F}" srcOrd="4" destOrd="0" parTransId="{A71D3ACF-5CD0-438A-B0BE-BF86511E1E41}" sibTransId="{8480D81C-4AFE-426B-A364-BFCB98653BAD}"/>
    <dgm:cxn modelId="{97486330-1221-4FCD-8079-6D82CF9FB4B1}" srcId="{83A4D1E2-2B2A-43FF-8F3F-6B5FC1CBEFC2}" destId="{8CDB955C-4E24-41C2-9C21-E44431DBD4F4}" srcOrd="2" destOrd="0" parTransId="{630EE52A-A80B-45F4-829C-9041D48D265D}" sibTransId="{0EF9D73C-CAC9-45E2-8F67-A641ADA6DD94}"/>
    <dgm:cxn modelId="{D65E8482-D419-43D4-9903-34B7304442A6}" type="presOf" srcId="{4307282D-AC43-4A3C-8E9B-1383360A9105}" destId="{44AC7828-A2E7-41E6-96CA-8740FAAEE5F5}" srcOrd="0" destOrd="0" presId="urn:microsoft.com/office/officeart/2005/8/layout/vList2"/>
    <dgm:cxn modelId="{BE569F0D-A670-4A47-83EC-FB308E8BAB1A}" type="presOf" srcId="{E7CB63BB-53A3-466E-80BE-A9D6482F9F90}" destId="{B66ECB28-2398-43AE-98AD-5C637162249B}" srcOrd="0" destOrd="0" presId="urn:microsoft.com/office/officeart/2005/8/layout/vList2"/>
    <dgm:cxn modelId="{36581D50-6C8C-4CE1-B64B-B578A37A9666}" srcId="{83A4D1E2-2B2A-43FF-8F3F-6B5FC1CBEFC2}" destId="{A40C9D4D-D3DE-4266-BD82-89B4DB765E57}" srcOrd="7" destOrd="0" parTransId="{5996EED1-C4F9-4EFB-A462-7F6BD3A1559C}" sibTransId="{21AA8C5A-F765-43C4-84F4-16E57D93EDD3}"/>
    <dgm:cxn modelId="{30D2DBCA-AB0C-4EBB-A47F-F2C5B5278625}" srcId="{83A4D1E2-2B2A-43FF-8F3F-6B5FC1CBEFC2}" destId="{A3223831-ACBF-466D-B1A6-A9272EC6C1A5}" srcOrd="1" destOrd="0" parTransId="{D1EE2C35-10CF-4386-B087-73732703BA93}" sibTransId="{8A3039B6-1DD7-4AAF-9846-81FF3248C519}"/>
    <dgm:cxn modelId="{31911DF8-209B-4432-940C-0543F846E2D7}" type="presOf" srcId="{8C28D9B3-0089-481B-8A78-48E340E246A8}" destId="{7477383B-75CA-4C4E-8AC7-A376CC26563A}" srcOrd="0" destOrd="0" presId="urn:microsoft.com/office/officeart/2005/8/layout/vList2"/>
    <dgm:cxn modelId="{B8618A4C-2979-48FF-AB14-FC220472B68E}" srcId="{83A4D1E2-2B2A-43FF-8F3F-6B5FC1CBEFC2}" destId="{2318BF62-CF6E-4ABB-85C6-0B01A2628991}" srcOrd="8" destOrd="0" parTransId="{FFC6BEB2-B230-4501-919A-797816B4B366}" sibTransId="{48D10982-C92A-4071-B09E-E4B0DA9734E5}"/>
    <dgm:cxn modelId="{E81A0EA8-61A3-4EA7-81BD-925E04FD2EDD}" type="presOf" srcId="{A3223831-ACBF-466D-B1A6-A9272EC6C1A5}" destId="{907251BE-D4D4-45B0-9ED8-51162AC43269}" srcOrd="0" destOrd="0" presId="urn:microsoft.com/office/officeart/2005/8/layout/vList2"/>
    <dgm:cxn modelId="{8E2718A9-9834-42EF-8274-357AB6647D40}" type="presOf" srcId="{2318BF62-CF6E-4ABB-85C6-0B01A2628991}" destId="{A5E3927C-D39B-4456-A624-CFF6E6D28298}" srcOrd="0" destOrd="0" presId="urn:microsoft.com/office/officeart/2005/8/layout/vList2"/>
    <dgm:cxn modelId="{FC2BAE8A-D346-42C1-AE47-524CA4553585}" type="presOf" srcId="{8CDB955C-4E24-41C2-9C21-E44431DBD4F4}" destId="{F6202D12-1D5A-40C5-BB26-408F4817D30C}" srcOrd="0" destOrd="0" presId="urn:microsoft.com/office/officeart/2005/8/layout/vList2"/>
    <dgm:cxn modelId="{D7AF5174-7296-48CC-BA04-2AD54ABD7A21}" srcId="{83A4D1E2-2B2A-43FF-8F3F-6B5FC1CBEFC2}" destId="{156C36BB-0C94-49B3-B095-EAFD7AD1525A}" srcOrd="9" destOrd="0" parTransId="{A3736529-6DF3-4B13-B2B0-5CDE3071F878}" sibTransId="{4786E153-65F4-48C0-88BB-96A6044BEBBB}"/>
    <dgm:cxn modelId="{95479E80-8325-4FCD-8E60-0FA0BCCE1CB1}" srcId="{83A4D1E2-2B2A-43FF-8F3F-6B5FC1CBEFC2}" destId="{E7CB63BB-53A3-466E-80BE-A9D6482F9F90}" srcOrd="5" destOrd="0" parTransId="{9F7F6683-B03E-4A21-9027-9356426A73BE}" sibTransId="{D771D77D-FF2B-4262-AC55-2CEEBD1F8372}"/>
    <dgm:cxn modelId="{6B66598D-F89B-42D8-B3F0-0CCC4B89D384}" type="presOf" srcId="{83A4D1E2-2B2A-43FF-8F3F-6B5FC1CBEFC2}" destId="{83C4E77E-8B3F-433C-80A9-19F29774A08E}" srcOrd="0" destOrd="0" presId="urn:microsoft.com/office/officeart/2005/8/layout/vList2"/>
    <dgm:cxn modelId="{5B637533-D6F8-43FC-83A2-41466033E759}" type="presOf" srcId="{4EF66A96-0838-4367-9257-C89ED5953E37}" destId="{DDC738EA-A11D-41DE-8AF3-C8582EE57B78}" srcOrd="0" destOrd="0" presId="urn:microsoft.com/office/officeart/2005/8/layout/vList2"/>
    <dgm:cxn modelId="{49D63EB5-BBB2-4F53-BF36-E3CD3984FD00}" type="presOf" srcId="{156C36BB-0C94-49B3-B095-EAFD7AD1525A}" destId="{9FC7D5D9-5DB4-4BF5-8C94-98AC870EA5F8}" srcOrd="0" destOrd="0" presId="urn:microsoft.com/office/officeart/2005/8/layout/vList2"/>
    <dgm:cxn modelId="{963DB130-C97B-4C00-A1E0-ADFC1CDE16CE}" srcId="{83A4D1E2-2B2A-43FF-8F3F-6B5FC1CBEFC2}" destId="{4307282D-AC43-4A3C-8E9B-1383360A9105}" srcOrd="0" destOrd="0" parTransId="{3198FE16-9E28-4A2D-8AB6-4A36FFEC8106}" sibTransId="{DE7C06D5-769D-4C15-83AC-DD2C6A26F8BB}"/>
    <dgm:cxn modelId="{AD48B3CC-1962-4FE7-8156-BBA66077FF4E}" type="presOf" srcId="{A40C9D4D-D3DE-4266-BD82-89B4DB765E57}" destId="{596B8E24-8CF9-4EE6-AC4A-66F7C19CDC4A}" srcOrd="0" destOrd="0" presId="urn:microsoft.com/office/officeart/2005/8/layout/vList2"/>
    <dgm:cxn modelId="{04BE7411-2E75-472F-A58D-C2DD7CD816AC}" srcId="{83A4D1E2-2B2A-43FF-8F3F-6B5FC1CBEFC2}" destId="{8C28D9B3-0089-481B-8A78-48E340E246A8}" srcOrd="3" destOrd="0" parTransId="{F9C26053-725D-49BF-B8CD-5813EC1181B5}" sibTransId="{A2451303-6A12-4A00-9E52-6DE4F4D133C4}"/>
    <dgm:cxn modelId="{F951DC19-0D6F-4C12-B10F-444D46A2ACBC}" srcId="{83A4D1E2-2B2A-43FF-8F3F-6B5FC1CBEFC2}" destId="{4EF66A96-0838-4367-9257-C89ED5953E37}" srcOrd="6" destOrd="0" parTransId="{26F18FC7-F743-4B4A-A028-40B65C2839CB}" sibTransId="{C185DBD5-770F-4855-8742-81C1A5CFC886}"/>
    <dgm:cxn modelId="{320F212E-7BBA-433E-A316-716593CC3D46}" type="presParOf" srcId="{83C4E77E-8B3F-433C-80A9-19F29774A08E}" destId="{44AC7828-A2E7-41E6-96CA-8740FAAEE5F5}" srcOrd="0" destOrd="0" presId="urn:microsoft.com/office/officeart/2005/8/layout/vList2"/>
    <dgm:cxn modelId="{3415C476-73B9-403F-B7F8-BF57B3624D0D}" type="presParOf" srcId="{83C4E77E-8B3F-433C-80A9-19F29774A08E}" destId="{B29FB701-E686-42B5-9B2D-F29D427D4D7E}" srcOrd="1" destOrd="0" presId="urn:microsoft.com/office/officeart/2005/8/layout/vList2"/>
    <dgm:cxn modelId="{FA244B62-085F-45D9-ABBA-D9196D5BDEE9}" type="presParOf" srcId="{83C4E77E-8B3F-433C-80A9-19F29774A08E}" destId="{907251BE-D4D4-45B0-9ED8-51162AC43269}" srcOrd="2" destOrd="0" presId="urn:microsoft.com/office/officeart/2005/8/layout/vList2"/>
    <dgm:cxn modelId="{5252B616-C0A3-42F8-BD6E-6821C82F61EE}" type="presParOf" srcId="{83C4E77E-8B3F-433C-80A9-19F29774A08E}" destId="{0821084D-38A5-4DF6-884B-E24DC66B3007}" srcOrd="3" destOrd="0" presId="urn:microsoft.com/office/officeart/2005/8/layout/vList2"/>
    <dgm:cxn modelId="{6C1ABF55-2F46-4A51-8161-D58094A898E6}" type="presParOf" srcId="{83C4E77E-8B3F-433C-80A9-19F29774A08E}" destId="{F6202D12-1D5A-40C5-BB26-408F4817D30C}" srcOrd="4" destOrd="0" presId="urn:microsoft.com/office/officeart/2005/8/layout/vList2"/>
    <dgm:cxn modelId="{80CBDD33-1615-4DA4-96A3-2A4C787B956C}" type="presParOf" srcId="{83C4E77E-8B3F-433C-80A9-19F29774A08E}" destId="{EFD6FFC5-D79B-459E-A7AD-A8F7A8B4C978}" srcOrd="5" destOrd="0" presId="urn:microsoft.com/office/officeart/2005/8/layout/vList2"/>
    <dgm:cxn modelId="{1E6C5A41-A7C3-42C0-83FF-FEDD0023F98C}" type="presParOf" srcId="{83C4E77E-8B3F-433C-80A9-19F29774A08E}" destId="{7477383B-75CA-4C4E-8AC7-A376CC26563A}" srcOrd="6" destOrd="0" presId="urn:microsoft.com/office/officeart/2005/8/layout/vList2"/>
    <dgm:cxn modelId="{3C20C9F4-E914-46B0-8D22-B3E41F60DFC5}" type="presParOf" srcId="{83C4E77E-8B3F-433C-80A9-19F29774A08E}" destId="{42542D80-1387-4AEA-B6C1-F88D7E3A0FCB}" srcOrd="7" destOrd="0" presId="urn:microsoft.com/office/officeart/2005/8/layout/vList2"/>
    <dgm:cxn modelId="{90902A2C-E9F8-4F3B-BEAE-5E54C2BA4723}" type="presParOf" srcId="{83C4E77E-8B3F-433C-80A9-19F29774A08E}" destId="{4AAFDC55-7882-4C7F-8F06-BA7390A161A3}" srcOrd="8" destOrd="0" presId="urn:microsoft.com/office/officeart/2005/8/layout/vList2"/>
    <dgm:cxn modelId="{31847655-60D2-4CAA-ADBC-27CDC90B7C55}" type="presParOf" srcId="{83C4E77E-8B3F-433C-80A9-19F29774A08E}" destId="{26517A31-8C17-4389-ABB1-4B0E32F4A097}" srcOrd="9" destOrd="0" presId="urn:microsoft.com/office/officeart/2005/8/layout/vList2"/>
    <dgm:cxn modelId="{8547FF12-BE63-450C-BFEB-908ECE1ECAD2}" type="presParOf" srcId="{83C4E77E-8B3F-433C-80A9-19F29774A08E}" destId="{B66ECB28-2398-43AE-98AD-5C637162249B}" srcOrd="10" destOrd="0" presId="urn:microsoft.com/office/officeart/2005/8/layout/vList2"/>
    <dgm:cxn modelId="{CB3CAA55-BD2A-486F-9C65-571E4D2223E5}" type="presParOf" srcId="{83C4E77E-8B3F-433C-80A9-19F29774A08E}" destId="{BB1DB07E-7B78-48B7-9ADB-82A316902199}" srcOrd="11" destOrd="0" presId="urn:microsoft.com/office/officeart/2005/8/layout/vList2"/>
    <dgm:cxn modelId="{695AD328-715A-4853-8F28-65DB3EB6C2E8}" type="presParOf" srcId="{83C4E77E-8B3F-433C-80A9-19F29774A08E}" destId="{DDC738EA-A11D-41DE-8AF3-C8582EE57B78}" srcOrd="12" destOrd="0" presId="urn:microsoft.com/office/officeart/2005/8/layout/vList2"/>
    <dgm:cxn modelId="{064F3781-274B-4AB7-B796-37FB883CF62A}" type="presParOf" srcId="{83C4E77E-8B3F-433C-80A9-19F29774A08E}" destId="{EF2C3DB8-E36E-401D-AC4B-76FA11105236}" srcOrd="13" destOrd="0" presId="urn:microsoft.com/office/officeart/2005/8/layout/vList2"/>
    <dgm:cxn modelId="{E4A19A86-A9E2-4D37-BB78-587EA7B327B7}" type="presParOf" srcId="{83C4E77E-8B3F-433C-80A9-19F29774A08E}" destId="{596B8E24-8CF9-4EE6-AC4A-66F7C19CDC4A}" srcOrd="14" destOrd="0" presId="urn:microsoft.com/office/officeart/2005/8/layout/vList2"/>
    <dgm:cxn modelId="{752BC7F9-5E47-4E8C-838D-D5BD7BDFBAA2}" type="presParOf" srcId="{83C4E77E-8B3F-433C-80A9-19F29774A08E}" destId="{1BF90832-55B9-4C46-A4E5-3F5C672EFD67}" srcOrd="15" destOrd="0" presId="urn:microsoft.com/office/officeart/2005/8/layout/vList2"/>
    <dgm:cxn modelId="{3B69E791-2B3C-4C6D-AC81-57D824AB9268}" type="presParOf" srcId="{83C4E77E-8B3F-433C-80A9-19F29774A08E}" destId="{A5E3927C-D39B-4456-A624-CFF6E6D28298}" srcOrd="16" destOrd="0" presId="urn:microsoft.com/office/officeart/2005/8/layout/vList2"/>
    <dgm:cxn modelId="{79F0E0B2-BC6E-4BE7-B72E-DD920F0BF2F1}" type="presParOf" srcId="{83C4E77E-8B3F-433C-80A9-19F29774A08E}" destId="{0E7934B1-583E-41EF-8EA2-9C4EF6B11406}" srcOrd="17" destOrd="0" presId="urn:microsoft.com/office/officeart/2005/8/layout/vList2"/>
    <dgm:cxn modelId="{7C6DECF6-EAB1-47A8-802A-AF6E954D240F}" type="presParOf" srcId="{83C4E77E-8B3F-433C-80A9-19F29774A08E}" destId="{9FC7D5D9-5DB4-4BF5-8C94-98AC870EA5F8}" srcOrd="1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0281B-95C4-4F28-A3FD-3D44912D31F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16F9C-932F-4950-9C03-4B665C7B3F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46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6F9C-932F-4950-9C03-4B665C7B3F5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598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718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075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662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317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298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146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313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018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52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019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171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5110D-170C-45F9-9791-37A54EF7C5C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6EA09-255A-4389-96E5-F3826C547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387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38502" y="1122363"/>
            <a:ext cx="6029498" cy="1969972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Обновленный ФГОС по иностранным языкам. </a:t>
            </a:r>
            <a:br>
              <a:rPr lang="ru-RU" sz="4800" b="1" dirty="0" smtClean="0">
                <a:solidFill>
                  <a:srgbClr val="0070C0"/>
                </a:solidFill>
              </a:rPr>
            </a:br>
            <a:r>
              <a:rPr lang="ru-RU" sz="4800" b="1" dirty="0" smtClean="0">
                <a:solidFill>
                  <a:srgbClr val="0070C0"/>
                </a:solidFill>
              </a:rPr>
              <a:t>Предметные результаты.</a:t>
            </a: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389120" y="4476997"/>
            <a:ext cx="6278880" cy="2042556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</a:rPr>
              <a:t>МБОУ ДПО МЦ 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</a:rPr>
              <a:t>ст. методист Пилясова Г.И.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2022 г.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73" y="403761"/>
            <a:ext cx="3770739" cy="611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16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1784"/>
          </a:xfrm>
        </p:spPr>
        <p:txBody>
          <a:bodyPr/>
          <a:lstStyle/>
          <a:p>
            <a:r>
              <a:rPr lang="ru-RU" dirty="0" smtClean="0"/>
              <a:t>Смысловое чтение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838200" y="1377538"/>
            <a:ext cx="5871358" cy="5142015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u="sng" dirty="0"/>
              <a:t>читать вслух </a:t>
            </a:r>
            <a:r>
              <a:rPr lang="ru-RU" dirty="0"/>
              <a:t>и понимать </a:t>
            </a:r>
            <a:r>
              <a:rPr lang="ru-RU" b="1" dirty="0"/>
              <a:t>учебные и адаптированные аутентичные тексты объемом до 80 слов</a:t>
            </a:r>
            <a:r>
              <a:rPr lang="ru-RU" dirty="0"/>
              <a:t>, построенные на изученном языковом материале, соблюдая правила чтения и правильную интонацию; </a:t>
            </a:r>
            <a:endParaRPr lang="ru-RU" dirty="0" smtClean="0"/>
          </a:p>
          <a:p>
            <a:r>
              <a:rPr lang="ru-RU" dirty="0" smtClean="0"/>
              <a:t>читать </a:t>
            </a:r>
            <a:r>
              <a:rPr lang="ru-RU" u="sng" dirty="0"/>
              <a:t>про себя </a:t>
            </a:r>
            <a:r>
              <a:rPr lang="ru-RU" dirty="0"/>
              <a:t>и понимать основное содержание учебных и адаптированных аутентичных текстов </a:t>
            </a:r>
            <a:r>
              <a:rPr lang="ru-RU" b="1" dirty="0"/>
              <a:t>объемом до 160 слов</a:t>
            </a:r>
            <a:r>
              <a:rPr lang="ru-RU" dirty="0"/>
              <a:t>, содержащих отдельные незнакомые слова, не препятствующие решению коммуникативной задачи; </a:t>
            </a:r>
            <a:endParaRPr lang="ru-RU" dirty="0" smtClean="0"/>
          </a:p>
          <a:p>
            <a:r>
              <a:rPr lang="ru-RU" u="sng" dirty="0" smtClean="0"/>
              <a:t>определять </a:t>
            </a:r>
            <a:r>
              <a:rPr lang="ru-RU" u="sng" dirty="0"/>
              <a:t>тему</a:t>
            </a:r>
            <a:r>
              <a:rPr lang="ru-RU" dirty="0"/>
              <a:t>, главную мысль, назначение текста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u="sng" dirty="0"/>
              <a:t>извлекать из прочитанного текста </a:t>
            </a:r>
            <a:r>
              <a:rPr lang="ru-RU" dirty="0"/>
              <a:t>запрашиваемую </a:t>
            </a:r>
            <a:r>
              <a:rPr lang="ru-RU" u="sng" dirty="0"/>
              <a:t>информацию</a:t>
            </a:r>
            <a:r>
              <a:rPr lang="ru-RU" dirty="0"/>
              <a:t> фактического характера (в пределах изученного); </a:t>
            </a:r>
            <a:endParaRPr lang="ru-RU" dirty="0" smtClean="0"/>
          </a:p>
          <a:p>
            <a:r>
              <a:rPr lang="ru-RU" u="sng" dirty="0" smtClean="0"/>
              <a:t>читать </a:t>
            </a:r>
            <a:r>
              <a:rPr lang="ru-RU" u="sng" dirty="0" err="1"/>
              <a:t>несплошные</a:t>
            </a:r>
            <a:r>
              <a:rPr lang="ru-RU" u="sng" dirty="0"/>
              <a:t> тексты </a:t>
            </a:r>
            <a:r>
              <a:rPr lang="ru-RU" dirty="0"/>
              <a:t>(простые таблицы) и понимать представленную в них информацию;</a:t>
            </a:r>
          </a:p>
          <a:p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261" y="1674011"/>
            <a:ext cx="4724314" cy="2565479"/>
          </a:xfrm>
        </p:spPr>
      </p:pic>
    </p:spTree>
    <p:extLst>
      <p:ext uri="{BB962C8B-B14F-4D97-AF65-F5344CB8AC3E}">
        <p14:creationId xmlns:p14="http://schemas.microsoft.com/office/powerpoint/2010/main" val="2910162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1413"/>
          </a:xfrm>
        </p:spPr>
        <p:txBody>
          <a:bodyPr/>
          <a:lstStyle/>
          <a:p>
            <a:r>
              <a:rPr lang="ru-RU" dirty="0" smtClean="0"/>
              <a:t>Письменная речь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543792"/>
            <a:ext cx="5526974" cy="4633171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владеть </a:t>
            </a:r>
            <a:r>
              <a:rPr lang="ru-RU" b="1" dirty="0"/>
              <a:t>техникой </a:t>
            </a:r>
            <a:r>
              <a:rPr lang="ru-RU" dirty="0"/>
              <a:t>письма; </a:t>
            </a:r>
            <a:endParaRPr lang="ru-RU" dirty="0" smtClean="0"/>
          </a:p>
          <a:p>
            <a:r>
              <a:rPr lang="ru-RU" b="1" dirty="0" smtClean="0"/>
              <a:t>заполнять </a:t>
            </a:r>
            <a:r>
              <a:rPr lang="ru-RU" b="1" dirty="0"/>
              <a:t>простые анкеты </a:t>
            </a:r>
            <a:r>
              <a:rPr lang="ru-RU" dirty="0"/>
              <a:t>и формуляры с указанием личной информации в соответствии с нормами, принятыми в </a:t>
            </a:r>
            <a:r>
              <a:rPr lang="ru-RU" dirty="0" smtClean="0"/>
              <a:t>странах </a:t>
            </a:r>
            <a:r>
              <a:rPr lang="ru-RU" dirty="0"/>
              <a:t>изучаемого языка; </a:t>
            </a:r>
            <a:endParaRPr lang="ru-RU" dirty="0" smtClean="0"/>
          </a:p>
          <a:p>
            <a:r>
              <a:rPr lang="ru-RU" dirty="0" smtClean="0"/>
              <a:t>писать </a:t>
            </a:r>
            <a:r>
              <a:rPr lang="ru-RU" b="1" dirty="0"/>
              <a:t>электронное сообщение </a:t>
            </a:r>
            <a:r>
              <a:rPr lang="ru-RU" dirty="0"/>
              <a:t>личного характера объемом </a:t>
            </a:r>
            <a:r>
              <a:rPr lang="ru-RU" b="1" dirty="0"/>
              <a:t>до 40 слов </a:t>
            </a:r>
            <a:r>
              <a:rPr lang="ru-RU" dirty="0"/>
              <a:t>с опорой на предъявленный педагогическим работником образец;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525" y="1745672"/>
            <a:ext cx="4892675" cy="2394065"/>
          </a:xfrm>
        </p:spPr>
      </p:pic>
    </p:spTree>
    <p:extLst>
      <p:ext uri="{BB962C8B-B14F-4D97-AF65-F5344CB8AC3E}">
        <p14:creationId xmlns:p14="http://schemas.microsoft.com/office/powerpoint/2010/main" val="3736248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Чтение </a:t>
            </a:r>
            <a:r>
              <a:rPr lang="ru-RU" dirty="0"/>
              <a:t>и </a:t>
            </a:r>
            <a:r>
              <a:rPr lang="ru-RU" dirty="0" smtClean="0"/>
              <a:t>орфография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знание </a:t>
            </a:r>
            <a:r>
              <a:rPr lang="ru-RU" b="1" dirty="0"/>
              <a:t>и </a:t>
            </a:r>
            <a:r>
              <a:rPr lang="ru-RU" b="1" dirty="0" smtClean="0"/>
              <a:t>понимание: </a:t>
            </a:r>
          </a:p>
          <a:p>
            <a:r>
              <a:rPr lang="ru-RU" dirty="0" smtClean="0"/>
              <a:t>правил </a:t>
            </a:r>
            <a:r>
              <a:rPr lang="ru-RU" dirty="0"/>
              <a:t>чтения и орфографии; </a:t>
            </a:r>
            <a:endParaRPr lang="ru-RU" dirty="0" smtClean="0"/>
          </a:p>
          <a:p>
            <a:r>
              <a:rPr lang="ru-RU" dirty="0" smtClean="0"/>
              <a:t>интонации </a:t>
            </a:r>
            <a:r>
              <a:rPr lang="ru-RU" dirty="0"/>
              <a:t>изученных коммуникативных типов предложений; </a:t>
            </a:r>
            <a:endParaRPr lang="ru-RU" dirty="0" smtClean="0"/>
          </a:p>
          <a:p>
            <a:r>
              <a:rPr lang="ru-RU" dirty="0" smtClean="0"/>
              <a:t>основных </a:t>
            </a:r>
            <a:r>
              <a:rPr lang="ru-RU" dirty="0"/>
              <a:t>значений изученных лексических единиц (слов, словосочетаний, речевых клише);</a:t>
            </a:r>
          </a:p>
          <a:p>
            <a:r>
              <a:rPr lang="ru-RU" dirty="0" smtClean="0"/>
              <a:t>признаков </a:t>
            </a:r>
            <a:r>
              <a:rPr lang="ru-RU" dirty="0"/>
              <a:t>изученных грамматических явлений;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057" y="1186122"/>
            <a:ext cx="5004750" cy="2815172"/>
          </a:xfrm>
        </p:spPr>
      </p:pic>
    </p:spTree>
    <p:extLst>
      <p:ext uri="{BB962C8B-B14F-4D97-AF65-F5344CB8AC3E}">
        <p14:creationId xmlns:p14="http://schemas.microsoft.com/office/powerpoint/2010/main" val="324451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Овладение фонетическими и графическими </a:t>
            </a:r>
            <a:r>
              <a:rPr lang="ru-RU" dirty="0"/>
              <a:t>навыками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Фонетические навыки</a:t>
            </a:r>
          </a:p>
          <a:p>
            <a:r>
              <a:rPr lang="ru-RU" dirty="0" smtClean="0"/>
              <a:t>различать </a:t>
            </a:r>
            <a:r>
              <a:rPr lang="ru-RU" dirty="0"/>
              <a:t>на слух </a:t>
            </a:r>
            <a:endParaRPr lang="ru-RU" dirty="0" smtClean="0"/>
          </a:p>
          <a:p>
            <a:r>
              <a:rPr lang="ru-RU" dirty="0" smtClean="0"/>
              <a:t>адекватно</a:t>
            </a:r>
            <a:r>
              <a:rPr lang="ru-RU" dirty="0"/>
              <a:t>, без ошибок, ведущих к сбою коммуникации, </a:t>
            </a:r>
            <a:r>
              <a:rPr lang="ru-RU" dirty="0" smtClean="0"/>
              <a:t>произносить </a:t>
            </a:r>
            <a:r>
              <a:rPr lang="ru-RU" dirty="0"/>
              <a:t>изученные звуки иностранного языка; </a:t>
            </a:r>
            <a:endParaRPr lang="ru-RU" dirty="0" smtClean="0"/>
          </a:p>
          <a:p>
            <a:r>
              <a:rPr lang="ru-RU" dirty="0" smtClean="0"/>
              <a:t>соблюдать </a:t>
            </a:r>
            <a:r>
              <a:rPr lang="ru-RU" dirty="0"/>
              <a:t>правильное ударение в изученных словах и фразах; </a:t>
            </a:r>
            <a:endParaRPr lang="ru-RU" dirty="0" smtClean="0"/>
          </a:p>
          <a:p>
            <a:r>
              <a:rPr lang="ru-RU" dirty="0" smtClean="0"/>
              <a:t>соблюдать </a:t>
            </a:r>
            <a:r>
              <a:rPr lang="ru-RU" dirty="0"/>
              <a:t>особенности интонации в повествовательных и побудительных предложениях, а также в изученных типах вопросов);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Графические навыки</a:t>
            </a:r>
          </a:p>
          <a:p>
            <a:r>
              <a:rPr lang="ru-RU" dirty="0" smtClean="0"/>
              <a:t>графически </a:t>
            </a:r>
            <a:r>
              <a:rPr lang="ru-RU" dirty="0"/>
              <a:t>корректно писать буквы изучаемого </a:t>
            </a:r>
            <a:r>
              <a:rPr lang="ru-RU" dirty="0" smtClean="0"/>
              <a:t>языка; 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Орфографические навыки</a:t>
            </a:r>
          </a:p>
          <a:p>
            <a:pPr marL="0" indent="0">
              <a:buNone/>
            </a:pPr>
            <a:r>
              <a:rPr lang="ru-RU" dirty="0" smtClean="0"/>
              <a:t>корректно </a:t>
            </a:r>
            <a:r>
              <a:rPr lang="ru-RU" dirty="0"/>
              <a:t>писать изученные </a:t>
            </a:r>
            <a:r>
              <a:rPr lang="ru-RU" dirty="0" smtClean="0"/>
              <a:t>слова </a:t>
            </a:r>
          </a:p>
          <a:p>
            <a:pPr marL="0" indent="0">
              <a:buNone/>
            </a:pPr>
            <a:r>
              <a:rPr lang="ru-RU" b="1" dirty="0" smtClean="0"/>
              <a:t>Пунктуационные навыки</a:t>
            </a:r>
          </a:p>
          <a:p>
            <a:r>
              <a:rPr lang="ru-RU" dirty="0" smtClean="0"/>
              <a:t>использовать </a:t>
            </a:r>
            <a:r>
              <a:rPr lang="ru-RU" dirty="0"/>
              <a:t>точку, вопросительный и восклицательный знаки в конце предложения, апостроф, запятую при перечислении и обращении);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75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Использование </a:t>
            </a:r>
            <a:r>
              <a:rPr lang="ru-RU" dirty="0"/>
              <a:t>языковых средств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4) </a:t>
            </a:r>
            <a:r>
              <a:rPr lang="ru-RU" b="1" dirty="0" smtClean="0"/>
              <a:t>использование </a:t>
            </a:r>
            <a:r>
              <a:rPr lang="ru-RU" b="1" dirty="0"/>
              <a:t>языковых средств</a:t>
            </a:r>
            <a:r>
              <a:rPr lang="ru-RU" dirty="0"/>
              <a:t>, соответствующих учебно-познавательной задаче, ситуации повседневного общения: овладение навыками распознавания и употребления в устной и письменной речи </a:t>
            </a:r>
            <a:r>
              <a:rPr lang="ru-RU" u="sng" dirty="0"/>
              <a:t>не менее </a:t>
            </a:r>
            <a:r>
              <a:rPr lang="ru-RU" b="1" u="sng" dirty="0"/>
              <a:t>500 изученных лексических единиц </a:t>
            </a:r>
            <a:r>
              <a:rPr lang="ru-RU" dirty="0"/>
              <a:t>(слов, словосочетаний, речевых клише) в их основных значениях и навыками распознавания и употребления в устной и письменной речи изученных синтаксических конструкций и морфологических форм изучаемого иностранного языка;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5) </a:t>
            </a:r>
            <a:r>
              <a:rPr lang="ru-RU" b="1" dirty="0"/>
              <a:t>овладение социокультурными знаниями и умениями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smtClean="0"/>
              <a:t>знание </a:t>
            </a:r>
            <a:r>
              <a:rPr lang="ru-RU" dirty="0"/>
              <a:t>названий родной страны и страны/стран изучаемого языка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некоторых </a:t>
            </a:r>
            <a:r>
              <a:rPr lang="ru-RU" dirty="0"/>
              <a:t>литературных персонажей, небольших произведений детского фольклора (рифмовок, песен); </a:t>
            </a:r>
            <a:endParaRPr lang="ru-RU" dirty="0" smtClean="0"/>
          </a:p>
          <a:p>
            <a:r>
              <a:rPr lang="ru-RU" dirty="0" smtClean="0"/>
              <a:t>умение </a:t>
            </a:r>
            <a:r>
              <a:rPr lang="ru-RU" dirty="0"/>
              <a:t>кратко представлять свою страну на иностранном языке в рамках изучаемой тематики;</a:t>
            </a:r>
          </a:p>
          <a:p>
            <a:r>
              <a:rPr lang="ru-RU" dirty="0"/>
              <a:t>6) </a:t>
            </a:r>
            <a:r>
              <a:rPr lang="ru-RU" b="1" dirty="0"/>
              <a:t>овладение компенсаторными умениями</a:t>
            </a:r>
            <a:r>
              <a:rPr lang="ru-RU" dirty="0"/>
              <a:t>: использовать при чтении и аудировании языковую, в том числе контекстуальную догадку;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1217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Использование </a:t>
            </a:r>
            <a:r>
              <a:rPr lang="ru-RU" dirty="0"/>
              <a:t>языковых средств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8) </a:t>
            </a:r>
            <a:r>
              <a:rPr lang="ru-RU" b="1" dirty="0" smtClean="0"/>
              <a:t>приобретение </a:t>
            </a:r>
            <a:r>
              <a:rPr lang="ru-RU" b="1" dirty="0"/>
              <a:t>базовых умений работы с доступной информацией </a:t>
            </a:r>
            <a:r>
              <a:rPr lang="ru-RU" dirty="0"/>
              <a:t>в рамках изучаемой тематики, </a:t>
            </a:r>
            <a:endParaRPr lang="ru-RU" dirty="0" smtClean="0"/>
          </a:p>
          <a:p>
            <a:r>
              <a:rPr lang="ru-RU" dirty="0" smtClean="0"/>
              <a:t>безопасного </a:t>
            </a:r>
            <a:r>
              <a:rPr lang="ru-RU" dirty="0"/>
              <a:t>использования электронных ресурсов Организации и сети Интернет, </a:t>
            </a:r>
            <a:endParaRPr lang="ru-RU" dirty="0" smtClean="0"/>
          </a:p>
          <a:p>
            <a:r>
              <a:rPr lang="ru-RU" dirty="0" smtClean="0"/>
              <a:t>получения </a:t>
            </a:r>
            <a:r>
              <a:rPr lang="ru-RU" dirty="0"/>
              <a:t>информации из источников в современной информационной среде;</a:t>
            </a:r>
          </a:p>
          <a:p>
            <a:r>
              <a:rPr lang="ru-RU" dirty="0"/>
              <a:t>9) </a:t>
            </a:r>
            <a:r>
              <a:rPr lang="ru-RU" b="1" dirty="0"/>
              <a:t>выполнение простых проектных работ</a:t>
            </a:r>
            <a:r>
              <a:rPr lang="ru-RU" dirty="0"/>
              <a:t>, включая задания </a:t>
            </a:r>
            <a:r>
              <a:rPr lang="ru-RU" dirty="0" err="1"/>
              <a:t>межпредметного</a:t>
            </a:r>
            <a:r>
              <a:rPr lang="ru-RU" dirty="0"/>
              <a:t> характера, в том числе с участием в совместной деятельности, понимание и принятие ее цели, обсуждение и согласование способов достижения общего результата, распределение ролей в совместной деятельности, проявление готовности быть лидером и выполнять поручения, осуществление взаимного контроля в совместной деятельности, оценивание своего вклада в общее дело;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10) </a:t>
            </a:r>
            <a:r>
              <a:rPr lang="ru-RU" b="1" dirty="0"/>
              <a:t>приобретение опыта практической деятельности в повседневной жизни:</a:t>
            </a:r>
          </a:p>
          <a:p>
            <a:r>
              <a:rPr lang="ru-RU" dirty="0"/>
              <a:t>использовать ИКТ для выполнения несложных заданий на иностранном языке (выбирать источник для получения информации, </a:t>
            </a:r>
            <a:endParaRPr lang="ru-RU" dirty="0" smtClean="0"/>
          </a:p>
          <a:p>
            <a:r>
              <a:rPr lang="ru-RU" dirty="0" smtClean="0"/>
              <a:t>оценивать </a:t>
            </a:r>
            <a:r>
              <a:rPr lang="ru-RU" dirty="0"/>
              <a:t>необходимость и достаточность информации для решения поставленной задачи; </a:t>
            </a:r>
            <a:endParaRPr lang="ru-RU" dirty="0" smtClean="0"/>
          </a:p>
          <a:p>
            <a:r>
              <a:rPr lang="ru-RU" dirty="0" smtClean="0"/>
              <a:t>использовать </a:t>
            </a:r>
            <a:r>
              <a:rPr lang="ru-RU" dirty="0"/>
              <a:t>и самостоятельно создавать таблицы для представления информации; </a:t>
            </a:r>
            <a:endParaRPr lang="ru-RU" dirty="0" smtClean="0"/>
          </a:p>
          <a:p>
            <a:r>
              <a:rPr lang="ru-RU" dirty="0" smtClean="0"/>
              <a:t>соблюдать </a:t>
            </a:r>
            <a:r>
              <a:rPr lang="ru-RU" dirty="0"/>
              <a:t>правила информационной безопасности в ситуациях повседневной жизни и при работе в сети Интернет</a:t>
            </a:r>
            <a:r>
              <a:rPr lang="ru-RU" dirty="0" smtClean="0"/>
              <a:t>);</a:t>
            </a:r>
          </a:p>
          <a:p>
            <a:r>
              <a:rPr lang="ru-RU" dirty="0"/>
              <a:t>знакомить представителей других стран с культурой своего народа и участвовать в элементарном бытовом общении на иностранном языке.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110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</a:t>
            </a:r>
            <a:r>
              <a:rPr lang="ru-RU" b="1" dirty="0" smtClean="0">
                <a:solidFill>
                  <a:srgbClr val="0070C0"/>
                </a:solidFill>
              </a:rPr>
              <a:t>ОСНОВНОЕ </a:t>
            </a:r>
            <a:r>
              <a:rPr lang="ru-RU" b="1" dirty="0">
                <a:solidFill>
                  <a:srgbClr val="0070C0"/>
                </a:solidFill>
              </a:rPr>
              <a:t>ОБЩЕЕ ОБРАЗОВАНИЕ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/>
              <a:t>Приказ </a:t>
            </a:r>
            <a:r>
              <a:rPr lang="ru-RU" b="1" dirty="0"/>
              <a:t>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</a:p>
          <a:p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942" y="1379913"/>
            <a:ext cx="6014258" cy="4156363"/>
          </a:xfrm>
        </p:spPr>
      </p:pic>
    </p:spTree>
    <p:extLst>
      <p:ext uri="{BB962C8B-B14F-4D97-AF65-F5344CB8AC3E}">
        <p14:creationId xmlns:p14="http://schemas.microsoft.com/office/powerpoint/2010/main" val="2041799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Предметные результаты по учебному предмету "Иностранный язык"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Предметные результаты по учебному предмету "Иностранный язык" предметной области "Иностранные языки" ориентированы на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применение </a:t>
            </a:r>
            <a:r>
              <a:rPr lang="ru-RU" dirty="0"/>
              <a:t>знаний, умений и навыков в учебных ситуациях и реальных жизненных условиях,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должны </a:t>
            </a:r>
            <a:r>
              <a:rPr lang="ru-RU" dirty="0"/>
              <a:t>отражать сформированность иноязычной коммуникативной компетенции на </a:t>
            </a:r>
            <a:r>
              <a:rPr lang="ru-RU" dirty="0" err="1"/>
              <a:t>допороговом</a:t>
            </a:r>
            <a:r>
              <a:rPr lang="ru-RU" dirty="0"/>
              <a:t> уровне в совокупности ее составляющих - </a:t>
            </a:r>
            <a:r>
              <a:rPr lang="ru-RU" i="1" dirty="0"/>
              <a:t>речевой, языковой, социокультурной, компенсаторной, </a:t>
            </a:r>
            <a:r>
              <a:rPr lang="ru-RU" i="1" dirty="0" err="1"/>
              <a:t>метапредметной</a:t>
            </a:r>
            <a:r>
              <a:rPr lang="ru-RU" i="1" dirty="0"/>
              <a:t> (учебно-познавательной</a:t>
            </a:r>
            <a:r>
              <a:rPr lang="ru-RU" i="1" dirty="0" smtClean="0"/>
              <a:t>)</a:t>
            </a:r>
            <a:endParaRPr lang="ru-RU" i="1" dirty="0"/>
          </a:p>
          <a:p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338" y="1825625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500963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4283"/>
          </a:xfrm>
        </p:spPr>
        <p:txBody>
          <a:bodyPr>
            <a:normAutofit fontScale="90000"/>
          </a:bodyPr>
          <a:lstStyle/>
          <a:p>
            <a:r>
              <a:rPr lang="ru-RU" dirty="0"/>
              <a:t>Предметные результаты</a:t>
            </a:r>
            <a:r>
              <a:rPr lang="ru-RU" dirty="0" smtClean="0"/>
              <a:t> </a:t>
            </a:r>
            <a:r>
              <a:rPr lang="ru-RU" dirty="0"/>
              <a:t>должны обеспечивать: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03762" y="1825625"/>
            <a:ext cx="2956955" cy="435133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овладение </a:t>
            </a:r>
            <a:r>
              <a:rPr lang="ru-RU" sz="2400" b="1" dirty="0"/>
              <a:t>основными видами речевой деятельности </a:t>
            </a:r>
            <a:r>
              <a:rPr lang="ru-RU" sz="2400" dirty="0"/>
              <a:t>в рамках следующего тематического содержания речи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89369454"/>
              </p:ext>
            </p:extLst>
          </p:nvPr>
        </p:nvGraphicFramePr>
        <p:xfrm>
          <a:off x="3776353" y="1104404"/>
          <a:ext cx="7577448" cy="5753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1372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1161"/>
          </a:xfrm>
        </p:spPr>
        <p:txBody>
          <a:bodyPr/>
          <a:lstStyle/>
          <a:p>
            <a:r>
              <a:rPr lang="ru-RU" dirty="0" smtClean="0"/>
              <a:t>Говорение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80407"/>
            <a:ext cx="9935095" cy="532906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уметь </a:t>
            </a:r>
            <a:r>
              <a:rPr lang="ru-RU" dirty="0"/>
              <a:t>вести </a:t>
            </a:r>
            <a:r>
              <a:rPr lang="ru-RU" b="1" dirty="0"/>
              <a:t>разные виды диалога </a:t>
            </a:r>
            <a:r>
              <a:rPr lang="ru-RU" dirty="0"/>
              <a:t>в стандартных ситуациях общения (диалог этикетного характера, диалог - побуждение к действию, диалог-расспрос, диалог - обмен мнениями, комбинированный диалог) </a:t>
            </a:r>
            <a:r>
              <a:rPr lang="ru-RU" b="1" dirty="0"/>
              <a:t>объемом до 8 реплик </a:t>
            </a:r>
            <a:r>
              <a:rPr lang="ru-RU" dirty="0"/>
              <a:t>со стороны каждого собеседника в рамках тематического содержания речи с вербальными и (или) невербальными опорами или без них с соблюдением норм речевого этикета, принятых в стране/странах изучаемого языка; </a:t>
            </a:r>
            <a:endParaRPr lang="ru-RU" dirty="0" smtClean="0"/>
          </a:p>
          <a:p>
            <a:r>
              <a:rPr lang="ru-RU" dirty="0" smtClean="0"/>
              <a:t>создавать </a:t>
            </a:r>
            <a:r>
              <a:rPr lang="ru-RU" b="1" dirty="0"/>
              <a:t>устные связные монологические высказывания </a:t>
            </a:r>
            <a:r>
              <a:rPr lang="ru-RU" dirty="0"/>
              <a:t>(описание/характеристика, повествование/сообщение) </a:t>
            </a:r>
            <a:r>
              <a:rPr lang="ru-RU" b="1" dirty="0"/>
              <a:t>объемом 10 - 12 фраз </a:t>
            </a:r>
            <a:r>
              <a:rPr lang="ru-RU" dirty="0"/>
              <a:t>с вербальными и (или) невербальными опорами или без них в рамках тематического содержания речи; </a:t>
            </a:r>
            <a:endParaRPr lang="ru-RU" dirty="0" smtClean="0"/>
          </a:p>
          <a:p>
            <a:r>
              <a:rPr lang="ru-RU" dirty="0" smtClean="0"/>
              <a:t>передавать </a:t>
            </a:r>
            <a:r>
              <a:rPr lang="ru-RU" b="1" dirty="0"/>
              <a:t>основное содержание прочитанного/прослушанного текста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представлять </a:t>
            </a:r>
            <a:r>
              <a:rPr lang="ru-RU" dirty="0"/>
              <a:t>результаты выполненной </a:t>
            </a:r>
            <a:r>
              <a:rPr lang="ru-RU" b="1" dirty="0"/>
              <a:t>проектной работы объемом 10 - 12 фраз;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2597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Основные изменения обновленных ФГОС НОО и ООО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Основные изменения обновленных ФГОС НОО и ООО связаны с </a:t>
            </a:r>
            <a:r>
              <a:rPr lang="ru-RU" b="1" dirty="0"/>
              <a:t>детализацией требований </a:t>
            </a:r>
            <a:r>
              <a:rPr lang="ru-RU" dirty="0"/>
              <a:t>к результатам и условиям реализации основных образовательных программ соответствующего уровня. </a:t>
            </a:r>
            <a:endParaRPr lang="ru-RU" dirty="0" smtClean="0"/>
          </a:p>
          <a:p>
            <a:r>
              <a:rPr lang="ru-RU" dirty="0" smtClean="0"/>
              <a:t>Формулировки </a:t>
            </a:r>
            <a:r>
              <a:rPr lang="ru-RU" dirty="0"/>
              <a:t>детализированных требований к личностным, </a:t>
            </a:r>
            <a:r>
              <a:rPr lang="ru-RU" dirty="0" err="1"/>
              <a:t>метапредметным</a:t>
            </a:r>
            <a:r>
              <a:rPr lang="ru-RU" dirty="0"/>
              <a:t> и предметным образовательным </a:t>
            </a:r>
            <a:r>
              <a:rPr lang="ru-RU" dirty="0" smtClean="0"/>
              <a:t>результатам: </a:t>
            </a:r>
          </a:p>
          <a:p>
            <a:pPr marL="0" indent="0">
              <a:buNone/>
            </a:pPr>
            <a:r>
              <a:rPr lang="ru-RU" dirty="0" smtClean="0"/>
              <a:t>- учитывают задачи </a:t>
            </a:r>
            <a:r>
              <a:rPr lang="ru-RU" dirty="0"/>
              <a:t>обновления содержания общего образования, </a:t>
            </a:r>
            <a:endParaRPr lang="ru-RU" dirty="0" smtClean="0"/>
          </a:p>
          <a:p>
            <a:pPr marL="0" indent="0">
              <a:buNone/>
            </a:pPr>
            <a:r>
              <a:rPr lang="ru-RU" smtClean="0"/>
              <a:t>- конкретизированы </a:t>
            </a:r>
            <a:r>
              <a:rPr lang="ru-RU" dirty="0"/>
              <a:t>по годам обучения и направлениям формирования функциональной грамотности </a:t>
            </a:r>
            <a:r>
              <a:rPr lang="ru-RU" dirty="0" smtClean="0"/>
              <a:t>обучающихся.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57737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Аудирование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воспринимать </a:t>
            </a:r>
            <a:r>
              <a:rPr lang="ru-RU" b="1" dirty="0"/>
              <a:t>на слух </a:t>
            </a:r>
            <a:r>
              <a:rPr lang="ru-RU" dirty="0"/>
              <a:t>и </a:t>
            </a:r>
            <a:r>
              <a:rPr lang="ru-RU" b="1" dirty="0"/>
              <a:t>понимать </a:t>
            </a:r>
            <a:r>
              <a:rPr lang="ru-RU" dirty="0"/>
              <a:t>звучащие </a:t>
            </a:r>
            <a:r>
              <a:rPr lang="ru-RU" b="1" dirty="0"/>
              <a:t>до 2 минут </a:t>
            </a:r>
            <a:r>
              <a:rPr lang="ru-RU" dirty="0"/>
              <a:t>несложные аутентичные тексты, содержащие отдельные незнакомые слова и неизученные языковые явления, не препятствующие решению коммуникативной задачи, с разной глубиной проникновения в их содержание</a:t>
            </a:r>
            <a:r>
              <a:rPr lang="ru-RU" dirty="0" smtClean="0"/>
              <a:t>:</a:t>
            </a:r>
          </a:p>
          <a:p>
            <a:pPr>
              <a:buFontTx/>
              <a:buChar char="-"/>
            </a:pPr>
            <a:r>
              <a:rPr lang="ru-RU" dirty="0" smtClean="0"/>
              <a:t>с </a:t>
            </a:r>
            <a:r>
              <a:rPr lang="ru-RU" dirty="0"/>
              <a:t>пониманием основного содержания текстов,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/>
              <a:t>-</a:t>
            </a:r>
            <a:r>
              <a:rPr lang="ru-RU" dirty="0" smtClean="0"/>
              <a:t>пониманием </a:t>
            </a:r>
            <a:r>
              <a:rPr lang="ru-RU" dirty="0"/>
              <a:t>нужной/интересующей/запрашиваемой информации;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8849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Смысловое </a:t>
            </a:r>
            <a:r>
              <a:rPr lang="ru-RU" dirty="0"/>
              <a:t>чтение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читать </a:t>
            </a:r>
            <a:r>
              <a:rPr lang="ru-RU" b="1" dirty="0"/>
              <a:t>про себя </a:t>
            </a:r>
            <a:r>
              <a:rPr lang="ru-RU" dirty="0"/>
              <a:t>и понимать несложные аутентичные тексты разного вида, жанра и стиля </a:t>
            </a:r>
            <a:r>
              <a:rPr lang="ru-RU" b="1" dirty="0"/>
              <a:t>объемом 450 - 500 слов</a:t>
            </a:r>
            <a:r>
              <a:rPr lang="ru-RU" dirty="0"/>
              <a:t>, содержащие незнакомые слова и отдельные неизученные языковые явления, не препятствующие решению коммуникативной задачи, с различной глубиной проникновения в их содержание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i="1" dirty="0" smtClean="0"/>
              <a:t> -с </a:t>
            </a:r>
            <a:r>
              <a:rPr lang="ru-RU" i="1" dirty="0"/>
              <a:t>пониманием основного содержания </a:t>
            </a:r>
            <a:r>
              <a:rPr lang="ru-RU" dirty="0"/>
              <a:t>(определять тему, главную идею текста, цель его создания</a:t>
            </a:r>
            <a:r>
              <a:rPr lang="ru-RU" dirty="0" smtClean="0"/>
              <a:t>),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i="1" dirty="0"/>
              <a:t>пониманием нужной</a:t>
            </a:r>
            <a:r>
              <a:rPr lang="ru-RU" dirty="0"/>
              <a:t>/интересующей/</a:t>
            </a:r>
            <a:r>
              <a:rPr lang="ru-RU" i="1" dirty="0"/>
              <a:t>запрашиваемой</a:t>
            </a:r>
            <a:r>
              <a:rPr lang="ru-RU" dirty="0"/>
              <a:t> информации (в том числе выявлять детали, важные для раскрытия основной идеи, содержания текста), </a:t>
            </a:r>
            <a:endParaRPr lang="ru-RU" dirty="0" smtClean="0"/>
          </a:p>
          <a:p>
            <a:pPr marL="0" indent="0">
              <a:buNone/>
            </a:pPr>
            <a:r>
              <a:rPr lang="ru-RU" i="1" dirty="0" smtClean="0"/>
              <a:t>-полным </a:t>
            </a:r>
            <a:r>
              <a:rPr lang="ru-RU" i="1" dirty="0"/>
              <a:t>пониманием </a:t>
            </a:r>
            <a:r>
              <a:rPr lang="ru-RU" dirty="0" smtClean="0"/>
              <a:t>содержания</a:t>
            </a:r>
          </a:p>
          <a:p>
            <a:r>
              <a:rPr lang="ru-RU" dirty="0" smtClean="0"/>
              <a:t> </a:t>
            </a:r>
            <a:r>
              <a:rPr lang="ru-RU" dirty="0"/>
              <a:t>читать </a:t>
            </a:r>
            <a:r>
              <a:rPr lang="ru-RU" dirty="0" err="1"/>
              <a:t>несплошные</a:t>
            </a:r>
            <a:r>
              <a:rPr lang="ru-RU" dirty="0"/>
              <a:t> тексты (таблицы, диаграммы, схемы) и понимать представленную в них информацию;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1307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Письменная </a:t>
            </a:r>
            <a:r>
              <a:rPr lang="ru-RU" dirty="0"/>
              <a:t>речь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25039"/>
            <a:ext cx="10515600" cy="475192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заполнять </a:t>
            </a:r>
            <a:r>
              <a:rPr lang="ru-RU" b="1" dirty="0"/>
              <a:t>анкеты и формуляры</a:t>
            </a:r>
            <a:r>
              <a:rPr lang="ru-RU" dirty="0"/>
              <a:t>, сообщая о себе основные сведения, в соответствии с нормами, принятыми в стране/странах изучаемого языка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b="1" dirty="0"/>
              <a:t>писать электронное сообщение </a:t>
            </a:r>
            <a:r>
              <a:rPr lang="ru-RU" dirty="0"/>
              <a:t>личного характера объемом </a:t>
            </a:r>
            <a:r>
              <a:rPr lang="ru-RU" b="1" dirty="0"/>
              <a:t>100 - 120 </a:t>
            </a:r>
            <a:r>
              <a:rPr lang="ru-RU" dirty="0"/>
              <a:t>слов, соблюдая речевой этикет, принятый в стране/странах изучаемого языка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создавать </a:t>
            </a:r>
            <a:r>
              <a:rPr lang="ru-RU" b="1" dirty="0"/>
              <a:t>небольшие письменные высказывания </a:t>
            </a:r>
            <a:r>
              <a:rPr lang="ru-RU" dirty="0"/>
              <a:t>объемом </a:t>
            </a:r>
            <a:r>
              <a:rPr lang="ru-RU" b="1" dirty="0" smtClean="0"/>
              <a:t>100 - 120 </a:t>
            </a:r>
            <a:r>
              <a:rPr lang="ru-RU" dirty="0"/>
              <a:t>слов с опорой на план, картинку, таблицу и (или) </a:t>
            </a:r>
            <a:r>
              <a:rPr lang="ru-RU" dirty="0" smtClean="0"/>
              <a:t>прочитанный/прослушанный </a:t>
            </a:r>
            <a:r>
              <a:rPr lang="ru-RU" dirty="0"/>
              <a:t>текст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b="1" dirty="0"/>
              <a:t>преобразовывать</a:t>
            </a:r>
            <a:r>
              <a:rPr lang="ru-RU" dirty="0"/>
              <a:t> предложенные схематичные модели (таблица, схема) в </a:t>
            </a:r>
            <a:r>
              <a:rPr lang="ru-RU" b="1" dirty="0"/>
              <a:t>текстовой вариант </a:t>
            </a:r>
            <a:r>
              <a:rPr lang="ru-RU" dirty="0"/>
              <a:t>представления информации; </a:t>
            </a:r>
            <a:endParaRPr lang="ru-RU" dirty="0" smtClean="0"/>
          </a:p>
          <a:p>
            <a:r>
              <a:rPr lang="ru-RU" dirty="0" smtClean="0"/>
              <a:t>представлять </a:t>
            </a:r>
            <a:r>
              <a:rPr lang="ru-RU" dirty="0"/>
              <a:t>результаты выполненной </a:t>
            </a:r>
            <a:r>
              <a:rPr lang="ru-RU" b="1" dirty="0"/>
              <a:t>проектной работы </a:t>
            </a:r>
            <a:r>
              <a:rPr lang="ru-RU" dirty="0"/>
              <a:t>объемом </a:t>
            </a:r>
            <a:r>
              <a:rPr lang="ru-RU" b="1" dirty="0"/>
              <a:t>100 - 120 слов;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28941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Овладение фонетическими, орфографическими и пунктуационными </a:t>
            </a:r>
            <a:r>
              <a:rPr lang="ru-RU" dirty="0"/>
              <a:t>навыками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фонетическими</a:t>
            </a:r>
            <a:r>
              <a:rPr lang="ru-RU" dirty="0" smtClean="0"/>
              <a:t>: различать </a:t>
            </a:r>
            <a:r>
              <a:rPr lang="ru-RU" dirty="0"/>
              <a:t>на слух и адекватно, без ошибок, ведущих к сбою коммуникации, произносить слова с правильным ударением и фразы с соблюдением их ритмико-интонационных особенностей, в том числе применять правила отсутствия фразового ударения на служебных словах; </a:t>
            </a:r>
            <a:endParaRPr lang="ru-RU" dirty="0" smtClean="0"/>
          </a:p>
          <a:p>
            <a:r>
              <a:rPr lang="ru-RU" dirty="0" smtClean="0"/>
              <a:t>владеть </a:t>
            </a:r>
            <a:r>
              <a:rPr lang="ru-RU" dirty="0"/>
              <a:t>правилами чтения и осмысленно читать вслух небольшие аутентичные тексты объемом до 120 слов, построенные в основном на изученном языковом материале, с соблюдением правил чтения и соответствующей интонацией); </a:t>
            </a:r>
            <a:endParaRPr lang="ru-RU" dirty="0" smtClean="0"/>
          </a:p>
          <a:p>
            <a:r>
              <a:rPr lang="ru-RU" b="1" dirty="0" smtClean="0"/>
              <a:t>орфографическими</a:t>
            </a:r>
            <a:r>
              <a:rPr lang="ru-RU" dirty="0" smtClean="0"/>
              <a:t> </a:t>
            </a:r>
            <a:r>
              <a:rPr lang="ru-RU" dirty="0"/>
              <a:t>(применять правила орфографии в отношении изученного лексико-грамматического материала) </a:t>
            </a:r>
            <a:r>
              <a:rPr lang="ru-RU" dirty="0" smtClean="0"/>
              <a:t>и</a:t>
            </a:r>
          </a:p>
          <a:p>
            <a:r>
              <a:rPr lang="ru-RU" dirty="0" smtClean="0"/>
              <a:t> </a:t>
            </a:r>
            <a:r>
              <a:rPr lang="ru-RU" b="1" dirty="0"/>
              <a:t>пунктуационными</a:t>
            </a:r>
            <a:r>
              <a:rPr lang="ru-RU" dirty="0"/>
              <a:t> навыками (использовать точку, вопросительный и восклицательный знаки в конце предложения, апостроф, запятую при перечислении; пунктуационно правильно оформлять прямую речь; пунктуационно правильно оформлять электронное сообщение личного характера);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3331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Знание </a:t>
            </a:r>
            <a:r>
              <a:rPr lang="ru-RU" dirty="0"/>
              <a:t>и понимание основных значений изученных лексических единиц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1.знание </a:t>
            </a:r>
            <a:r>
              <a:rPr lang="ru-RU" b="1" dirty="0"/>
              <a:t>и понимание основных значений изученных лексических единиц </a:t>
            </a:r>
            <a:r>
              <a:rPr lang="ru-RU" dirty="0"/>
              <a:t>(слова, словосочетания, речевые клише), основных способов </a:t>
            </a:r>
            <a:r>
              <a:rPr lang="ru-RU" b="1" dirty="0"/>
              <a:t>словообразования</a:t>
            </a:r>
            <a:r>
              <a:rPr lang="ru-RU" dirty="0"/>
              <a:t> (аффиксация, словосложение, конверсия) и особенностей </a:t>
            </a:r>
            <a:r>
              <a:rPr lang="ru-RU" b="1" dirty="0"/>
              <a:t>структуры простых и сложных предложений </a:t>
            </a:r>
            <a:r>
              <a:rPr lang="ru-RU" dirty="0"/>
              <a:t>и различных коммуникативных типов предложений изучаемого иностранного языка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2</a:t>
            </a:r>
            <a:r>
              <a:rPr lang="ru-RU" b="1" dirty="0" smtClean="0"/>
              <a:t>. </a:t>
            </a:r>
            <a:r>
              <a:rPr lang="ru-RU" b="1" dirty="0"/>
              <a:t>выявление признаков изученных грамматических и лексических явлений по заданным существенным основаниям</a:t>
            </a:r>
            <a:r>
              <a:rPr lang="ru-RU" dirty="0"/>
              <a:t>; овладение логическими операциями по установлению существенного признака классификации, основания для сравнения, а также родовидовых отношений, по группировке понятий по содержанию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3.овладение </a:t>
            </a:r>
            <a:r>
              <a:rPr lang="ru-RU" b="1" dirty="0"/>
              <a:t>техникой дедуктивных и индуктивных умозаключений</a:t>
            </a:r>
            <a:r>
              <a:rPr lang="ru-RU" dirty="0"/>
              <a:t>, в том числе умозаключений по аналогии в отношении грамматики изучаемого языка;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0320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Знание </a:t>
            </a:r>
            <a:r>
              <a:rPr lang="ru-RU" dirty="0"/>
              <a:t>и понимание основных значений изученных лексических </a:t>
            </a:r>
            <a:r>
              <a:rPr lang="ru-RU" dirty="0" smtClean="0"/>
              <a:t>единиц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4.овладение </a:t>
            </a:r>
            <a:r>
              <a:rPr lang="ru-RU" dirty="0"/>
              <a:t>навыками употребления в устной и письменной речи </a:t>
            </a:r>
            <a:r>
              <a:rPr lang="ru-RU" b="1" dirty="0"/>
              <a:t>не менее 1350 изученных лексических единиц </a:t>
            </a:r>
            <a:r>
              <a:rPr lang="ru-RU" dirty="0"/>
              <a:t>(слов, словосочетаний, речевых клише), включая 500 лексических единиц, освоенных на уровне начального общего образования, образования родственных слов с использованием аффиксации, словосложения, конверсии;</a:t>
            </a:r>
          </a:p>
          <a:p>
            <a:r>
              <a:rPr lang="ru-RU" dirty="0" smtClean="0"/>
              <a:t>5. </a:t>
            </a:r>
            <a:r>
              <a:rPr lang="ru-RU" b="1" dirty="0" smtClean="0"/>
              <a:t>овладение </a:t>
            </a:r>
            <a:r>
              <a:rPr lang="ru-RU" b="1" dirty="0"/>
              <a:t>навыками распознавания и употребления в устной и письменной речи изученных морфологических форм и синтаксических конструкций </a:t>
            </a:r>
            <a:r>
              <a:rPr lang="ru-RU" dirty="0"/>
              <a:t>изучаемого иностранного языка в рамках тематического содержания речи в соответствии с решаемой коммуникативной задачей;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3002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Овладение </a:t>
            </a:r>
            <a:r>
              <a:rPr lang="ru-RU" dirty="0"/>
              <a:t>социокультурными знаниями и умениями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знать/понимать </a:t>
            </a:r>
            <a:r>
              <a:rPr lang="ru-RU" dirty="0"/>
              <a:t>речевые различия в ситуациях </a:t>
            </a:r>
            <a:r>
              <a:rPr lang="ru-RU" b="1" dirty="0"/>
              <a:t>официального и неофициального </a:t>
            </a:r>
            <a:r>
              <a:rPr lang="ru-RU" dirty="0"/>
              <a:t>общения в рамках тематического содержания речи и использовать лексико-грамматические средства с учетом этих различий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знать/понимать и использовать в устной и письменной речи наиболее употребительную </a:t>
            </a:r>
            <a:r>
              <a:rPr lang="ru-RU" b="1" dirty="0"/>
              <a:t>тематическую фоновую лексику и реалии страны/стран изучаемого языка (</a:t>
            </a:r>
            <a:r>
              <a:rPr lang="ru-RU" dirty="0"/>
              <a:t>основные национальные праздники, проведение досуга, система образования, этикетные особенности посещения гостей, традиции в питании); </a:t>
            </a:r>
            <a:endParaRPr lang="ru-RU" dirty="0" smtClean="0"/>
          </a:p>
          <a:p>
            <a:r>
              <a:rPr lang="ru-RU" dirty="0" smtClean="0"/>
              <a:t>иметь </a:t>
            </a:r>
            <a:r>
              <a:rPr lang="ru-RU" dirty="0"/>
              <a:t>элементарные представления </a:t>
            </a:r>
            <a:r>
              <a:rPr lang="ru-RU" b="1" dirty="0"/>
              <a:t>о различных вариантах </a:t>
            </a:r>
            <a:r>
              <a:rPr lang="ru-RU" dirty="0"/>
              <a:t>изучаемого иностранного языка; </a:t>
            </a:r>
            <a:endParaRPr lang="ru-RU" dirty="0" smtClean="0"/>
          </a:p>
          <a:p>
            <a:r>
              <a:rPr lang="ru-RU" dirty="0" smtClean="0"/>
              <a:t>иметь </a:t>
            </a:r>
            <a:r>
              <a:rPr lang="ru-RU" dirty="0"/>
              <a:t>базовые знания о социокультурном портрете и культурном наследии родной страны и страны/стран изучаемого языка; </a:t>
            </a:r>
            <a:endParaRPr lang="ru-RU" dirty="0" smtClean="0"/>
          </a:p>
          <a:p>
            <a:r>
              <a:rPr lang="ru-RU" dirty="0" smtClean="0"/>
              <a:t>представлять </a:t>
            </a:r>
            <a:r>
              <a:rPr lang="ru-RU" dirty="0"/>
              <a:t>родную страну и культуру на иностранном языке; проявлять уважение к иной культуре и разнообразию культур, соблюдать нормы вежливости в межкультурном общении;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7001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Овладение компенсаторными, аналитическими, прогностическим </a:t>
            </a:r>
            <a:r>
              <a:rPr lang="ru-RU" dirty="0"/>
              <a:t>умениями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780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7) овладение компенсаторными умениями: использовать </a:t>
            </a:r>
            <a:r>
              <a:rPr lang="ru-RU" dirty="0"/>
              <a:t>при говорении </a:t>
            </a:r>
            <a:r>
              <a:rPr lang="ru-RU" b="1" dirty="0"/>
              <a:t>переспрос</a:t>
            </a:r>
            <a:r>
              <a:rPr lang="ru-RU" dirty="0"/>
              <a:t>; при говорении и письме - </a:t>
            </a:r>
            <a:r>
              <a:rPr lang="ru-RU" b="1" dirty="0"/>
              <a:t>перифраз/толкование</a:t>
            </a:r>
            <a:r>
              <a:rPr lang="ru-RU" dirty="0"/>
              <a:t>, синонимические средства, описание предмета вместо его названия; при чтении и аудировании - </a:t>
            </a:r>
            <a:r>
              <a:rPr lang="ru-RU" b="1" dirty="0"/>
              <a:t>языковую,</a:t>
            </a:r>
            <a:r>
              <a:rPr lang="ru-RU" dirty="0"/>
              <a:t> в том числе </a:t>
            </a:r>
            <a:r>
              <a:rPr lang="ru-RU" b="1" dirty="0"/>
              <a:t>контекстуальную, догадку;</a:t>
            </a:r>
          </a:p>
          <a:p>
            <a:r>
              <a:rPr lang="ru-RU" dirty="0" smtClean="0"/>
              <a:t>8) развитие </a:t>
            </a:r>
            <a:r>
              <a:rPr lang="ru-RU" b="1" dirty="0"/>
              <a:t>умения классифицировать </a:t>
            </a:r>
            <a:r>
              <a:rPr lang="ru-RU" dirty="0"/>
              <a:t>по разным признакам (в том числе устанавливать существенный признак классификации) названия предметов и явлений в рамках изученной тематики;</a:t>
            </a:r>
          </a:p>
          <a:p>
            <a:r>
              <a:rPr lang="ru-RU" dirty="0" smtClean="0"/>
              <a:t>9) развитие </a:t>
            </a:r>
            <a:r>
              <a:rPr lang="ru-RU" b="1" dirty="0"/>
              <a:t>умения сравнивать </a:t>
            </a:r>
            <a:r>
              <a:rPr lang="ru-RU" dirty="0"/>
              <a:t>(в том числе устанавливать основания для сравнения) объекты, явления, процессы, их элементы и основные функции в рамках изученной тематики;</a:t>
            </a:r>
          </a:p>
          <a:p>
            <a:r>
              <a:rPr lang="ru-RU" dirty="0" smtClean="0"/>
              <a:t>10) формирование </a:t>
            </a:r>
            <a:r>
              <a:rPr lang="ru-RU" b="1" dirty="0"/>
              <a:t>умения рассматривать несколько вариантов решения коммуникативной задачи </a:t>
            </a:r>
            <a:r>
              <a:rPr lang="ru-RU" dirty="0"/>
              <a:t>в продуктивных видах речевой деятельности</a:t>
            </a:r>
            <a:r>
              <a:rPr lang="ru-RU" dirty="0" smtClean="0"/>
              <a:t>;</a:t>
            </a:r>
          </a:p>
          <a:p>
            <a:r>
              <a:rPr lang="ru-RU" dirty="0"/>
              <a:t>11) формирование </a:t>
            </a:r>
            <a:r>
              <a:rPr lang="ru-RU" b="1" dirty="0"/>
              <a:t>умения прогнозировать трудности</a:t>
            </a:r>
            <a:r>
              <a:rPr lang="ru-RU" dirty="0"/>
              <a:t>, которые могут возникнуть при решении коммуникативной задачи во всех видах речевой деятельности;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61331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Приобретение </a:t>
            </a:r>
            <a:r>
              <a:rPr lang="ru-RU" dirty="0"/>
              <a:t>опыта практической деятельности в повседневной жизни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участвовать </a:t>
            </a:r>
            <a:r>
              <a:rPr lang="ru-RU" dirty="0"/>
              <a:t>в </a:t>
            </a:r>
            <a:r>
              <a:rPr lang="ru-RU" b="1" dirty="0"/>
              <a:t>учебно-исследовательской, проектной деятельности </a:t>
            </a:r>
            <a:r>
              <a:rPr lang="ru-RU" dirty="0"/>
              <a:t>предметного и </a:t>
            </a:r>
            <a:r>
              <a:rPr lang="ru-RU" dirty="0" err="1"/>
              <a:t>межпредметного</a:t>
            </a:r>
            <a:r>
              <a:rPr lang="ru-RU" dirty="0"/>
              <a:t> характера с использованием иноязычных материалов и применением ИКТ; </a:t>
            </a:r>
            <a:endParaRPr lang="ru-RU" dirty="0" smtClean="0"/>
          </a:p>
          <a:p>
            <a:r>
              <a:rPr lang="ru-RU" dirty="0" smtClean="0"/>
              <a:t>соблюдать </a:t>
            </a:r>
            <a:r>
              <a:rPr lang="ru-RU" b="1" dirty="0"/>
              <a:t>правила информационной безопасности </a:t>
            </a:r>
            <a:r>
              <a:rPr lang="ru-RU" dirty="0"/>
              <a:t>в ситуациях повседневной жизни и при работе в сети Интернет; </a:t>
            </a:r>
            <a:endParaRPr lang="ru-RU" dirty="0" smtClean="0"/>
          </a:p>
          <a:p>
            <a:r>
              <a:rPr lang="ru-RU" dirty="0" smtClean="0"/>
              <a:t>использовать </a:t>
            </a:r>
            <a:r>
              <a:rPr lang="ru-RU" b="1" dirty="0"/>
              <a:t>иноязычные словари и справочники</a:t>
            </a:r>
            <a:r>
              <a:rPr lang="ru-RU" dirty="0"/>
              <a:t>, в том числе информационно-справочные системы в электронной форме;</a:t>
            </a:r>
          </a:p>
          <a:p>
            <a:r>
              <a:rPr lang="ru-RU" dirty="0"/>
              <a:t>знакомить представителей других стран </a:t>
            </a:r>
            <a:r>
              <a:rPr lang="ru-RU" b="1" dirty="0"/>
              <a:t>с культурой родной страны и традициями народов России;</a:t>
            </a:r>
          </a:p>
          <a:p>
            <a:r>
              <a:rPr lang="ru-RU" b="1" dirty="0"/>
              <a:t>достигать взаимопонимания </a:t>
            </a:r>
            <a:r>
              <a:rPr lang="ru-RU" dirty="0"/>
              <a:t>в процессе устного и письменного общения с носителями иностранного языка, людьми другой культуры, национальной и религиозной принадлежности на основе национальных ценностей современного российского общества: гуманистических и демократических ценностей, идей мира и взаимопонимания между народами, людьми разных культур.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94346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574" y="151369"/>
            <a:ext cx="10515600" cy="406771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Таблица предметных результатов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7902047"/>
              </p:ext>
            </p:extLst>
          </p:nvPr>
        </p:nvGraphicFramePr>
        <p:xfrm>
          <a:off x="249381" y="558139"/>
          <a:ext cx="11768447" cy="6105890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1268101"/>
                <a:gridCol w="3137645"/>
                <a:gridCol w="1626920"/>
                <a:gridCol w="914400"/>
                <a:gridCol w="1306285"/>
                <a:gridCol w="2066307"/>
                <a:gridCol w="1448789"/>
              </a:tblGrid>
              <a:tr h="878386">
                <a:tc>
                  <a:txBody>
                    <a:bodyPr/>
                    <a:lstStyle/>
                    <a:p>
                      <a:pPr algn="l">
                        <a:lnSpc>
                          <a:spcPts val="1350"/>
                        </a:lnSpc>
                        <a:spcAft>
                          <a:spcPts val="1275"/>
                        </a:spcAft>
                      </a:pPr>
                      <a:endParaRPr lang="ru-RU" sz="1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ts val="1350"/>
                        </a:lnSpc>
                        <a:spcAft>
                          <a:spcPts val="1275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Общее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506" marR="4450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1275"/>
                        </a:spcAft>
                      </a:pPr>
                      <a:r>
                        <a:rPr lang="ru-RU" sz="1400" dirty="0">
                          <a:effectLst/>
                        </a:rPr>
                        <a:t>Тематическое содержания речи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Говорение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Аудирование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Смысловое чтение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Письменная речь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Использование языковых средств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0326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начальное 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(1-4 </a:t>
                      </a: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506" marR="4450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1.Мир моего "я".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2.Мир моих увлечений.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3.Мир вокруг меня.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4.Родная страна и страна/страны изучаемого языка: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диалог 4-5 реплик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монолог </a:t>
                      </a:r>
                      <a:r>
                        <a:rPr lang="ru-RU" sz="1400" dirty="0" smtClean="0">
                          <a:effectLst/>
                        </a:rPr>
                        <a:t>,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представление результатов проектной работы  4-5 фраз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 1 мин.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чтение вслух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 80  слов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чтение про себя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 160 слов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Электр. сообщение личного  х-</a:t>
                      </a:r>
                      <a:r>
                        <a:rPr lang="ru-RU" sz="1400" dirty="0" err="1">
                          <a:effectLst/>
                        </a:rPr>
                        <a:t>ра</a:t>
                      </a:r>
                      <a:r>
                        <a:rPr lang="ru-RU" sz="1400" dirty="0">
                          <a:effectLst/>
                        </a:rPr>
                        <a:t> - до 40 слов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не менее 500 лексических единиц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</a:tr>
              <a:tr h="342226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основное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(5-9 </a:t>
                      </a: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506" marR="4450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585" indent="-10858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1.Моя семья. </a:t>
                      </a:r>
                    </a:p>
                    <a:p>
                      <a:pPr marL="108585" indent="-10858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2.Мои друзья. </a:t>
                      </a:r>
                    </a:p>
                    <a:p>
                      <a:pPr marL="18415" indent="-1841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3.Свободное время современного подростка. </a:t>
                      </a:r>
                    </a:p>
                    <a:p>
                      <a:pPr marL="108585" indent="-10858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4.Здоровый образ жизни. </a:t>
                      </a:r>
                    </a:p>
                    <a:p>
                      <a:pPr marL="108585" indent="-10858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5.Школа.</a:t>
                      </a:r>
                    </a:p>
                    <a:p>
                      <a:pPr marL="108585" indent="-10858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6.Мир современных профессий. </a:t>
                      </a:r>
                    </a:p>
                    <a:p>
                      <a:pPr marL="108585" indent="-10858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7.Окружающий мир. </a:t>
                      </a:r>
                    </a:p>
                    <a:p>
                      <a:pPr marL="108585" indent="-10858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8.Средства массовой информации и Интернет. </a:t>
                      </a:r>
                    </a:p>
                    <a:p>
                      <a:pPr marL="108585" indent="-10858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9.Родная страна и  страна/страны изучаемого языка. </a:t>
                      </a:r>
                    </a:p>
                    <a:p>
                      <a:pPr marL="108585" indent="-10858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10.Выдающиеся люди родной страны и стран изучаемого языка: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диалог </a:t>
                      </a:r>
                      <a:r>
                        <a:rPr lang="ru-RU" sz="1400" dirty="0">
                          <a:effectLst/>
                        </a:rPr>
                        <a:t>8 реплик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монолог,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представление результатов проектной работы 10 - 12 фраз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 2 мин.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чтение вслух до 120 слов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чтение про себя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450 - 500 слов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Электр. сообщение личного х-</a:t>
                      </a:r>
                      <a:r>
                        <a:rPr lang="ru-RU" sz="1400" dirty="0" err="1">
                          <a:effectLst/>
                        </a:rPr>
                        <a:t>ра</a:t>
                      </a:r>
                      <a:r>
                        <a:rPr lang="ru-RU" sz="1400" dirty="0">
                          <a:effectLst/>
                        </a:rPr>
                        <a:t>  -100 - 120 слов/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Письменное </a:t>
                      </a:r>
                      <a:r>
                        <a:rPr lang="ru-RU" sz="1400" dirty="0">
                          <a:effectLst/>
                        </a:rPr>
                        <a:t>высказывание- 100 - 120 слов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Преобразование </a:t>
                      </a:r>
                      <a:r>
                        <a:rPr lang="ru-RU" sz="1400" dirty="0">
                          <a:effectLst/>
                        </a:rPr>
                        <a:t>схематичных моделей (таблица, схема) в текстовой вариант объемом 100-120 слов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не менее 1350 лексических единиц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06" marR="44506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338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Обновленный ФГОС  НОО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 (начальная школа)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/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endParaRPr lang="ru-RU" dirty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492" y="2023904"/>
            <a:ext cx="5014307" cy="3395993"/>
          </a:xfrm>
        </p:spPr>
      </p:pic>
    </p:spTree>
    <p:extLst>
      <p:ext uri="{BB962C8B-B14F-4D97-AF65-F5344CB8AC3E}">
        <p14:creationId xmlns:p14="http://schemas.microsoft.com/office/powerpoint/2010/main" val="1915358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Предметные результаты по учебному предмету "Иностранный язык« (1-4 </a:t>
            </a:r>
            <a:r>
              <a:rPr lang="ru-RU" dirty="0" err="1" smtClean="0"/>
              <a:t>кл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Предметные результаты по учебному предмету "Иностранный язык" предметной области "Иностранный язык" </a:t>
            </a:r>
            <a:r>
              <a:rPr lang="ru-RU" dirty="0" smtClean="0"/>
              <a:t>должны:</a:t>
            </a:r>
          </a:p>
          <a:p>
            <a:r>
              <a:rPr lang="ru-RU" dirty="0" smtClean="0"/>
              <a:t> </a:t>
            </a:r>
            <a:r>
              <a:rPr lang="ru-RU" b="1" dirty="0"/>
              <a:t>быть ориентированы на </a:t>
            </a:r>
            <a:r>
              <a:rPr lang="ru-RU" b="1" dirty="0" smtClean="0"/>
              <a:t>применение </a:t>
            </a:r>
            <a:r>
              <a:rPr lang="ru-RU" b="1" dirty="0"/>
              <a:t>знаний, умений и навыков </a:t>
            </a:r>
            <a:r>
              <a:rPr lang="ru-RU" dirty="0"/>
              <a:t>в типичных учебных ситуациях и реальных жизненных условиях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b="1" dirty="0"/>
              <a:t>отражать сформированность иноязычной коммуникативной компетенции </a:t>
            </a:r>
            <a:r>
              <a:rPr lang="ru-RU" dirty="0"/>
              <a:t>на элементарном уровне в совокупности ее составляющих - </a:t>
            </a:r>
            <a:r>
              <a:rPr lang="ru-RU" i="1" dirty="0"/>
              <a:t>речевой, языковой, социокультурной, компенсаторной, </a:t>
            </a:r>
            <a:r>
              <a:rPr lang="ru-RU" i="1" dirty="0" err="1"/>
              <a:t>метапредметной</a:t>
            </a:r>
            <a:r>
              <a:rPr lang="ru-RU" i="1" dirty="0"/>
              <a:t> (учебно-познавательной</a:t>
            </a:r>
            <a:r>
              <a:rPr lang="ru-RU" i="1" dirty="0" smtClean="0"/>
              <a:t>).</a:t>
            </a:r>
            <a:endParaRPr lang="ru-RU" i="1" dirty="0"/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640060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Составляющие коммуникативной компетенции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/>
              <a:t>речевая компетенция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dirty="0" smtClean="0"/>
              <a:t>– развитие коммуникативных умений в говорении, чтении, аудировании и письме; умений планировать свое речевое и неречевое поведение;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/>
              <a:t>языковая компетенция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овладение новыми языковыми средствами в соответствии с отобранными темами и сферами общения и формирование навыков оперирования этими средствами в коммуникативных целях; систематизация ранее изученного материала; овладение разными способами выражения мысли в родном и иностранном языках;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8418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Составляющие коммуникативной компетенции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 smtClean="0"/>
              <a:t>социокультурная компетенция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dirty="0" smtClean="0"/>
              <a:t>– знание национально-культурных особенностей речевого и неречевого поведения в своей стране и странах изучаемого языка, а также способность использовать эти знания в процессе межличностного и межкультурного общения; </a:t>
            </a:r>
          </a:p>
          <a:p>
            <a:r>
              <a:rPr lang="ru-RU" i="1" dirty="0" smtClean="0"/>
              <a:t>компенсаторная компетенция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dirty="0" smtClean="0"/>
              <a:t>– развитие способности компенсировать недостаточность знания языковых средств, речевого опыта при получении и передаче иноязычной информации;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 err="1" smtClean="0"/>
              <a:t>метапредметная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/>
              <a:t> </a:t>
            </a:r>
            <a:r>
              <a:rPr lang="ru-RU" i="1" dirty="0" smtClean="0"/>
              <a:t> (учебно-познавательная) компетенция </a:t>
            </a:r>
          </a:p>
          <a:p>
            <a:pPr marL="0" indent="0">
              <a:buNone/>
            </a:pPr>
            <a:r>
              <a:rPr lang="ru-RU" dirty="0" smtClean="0"/>
              <a:t>– развитие общих и специальных учебных умений, способствующих совершенствованию учебно-познавательной деятельности; овладение приемами самостоятельного изучения иностранного языка и культуры, в том числе с использованием информационных технологий.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086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067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Предметные </a:t>
            </a:r>
            <a:r>
              <a:rPr lang="ru-RU" dirty="0" smtClean="0"/>
              <a:t>результаты в начальной школе должны </a:t>
            </a:r>
            <a:r>
              <a:rPr lang="ru-RU" dirty="0"/>
              <a:t>обеспечивать: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овладение </a:t>
            </a:r>
            <a:r>
              <a:rPr lang="ru-RU" dirty="0"/>
              <a:t>основными видами речевой деятельности в рамках следующего тематического содержания речи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71509873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29332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Говорение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- уметь </a:t>
            </a:r>
            <a:r>
              <a:rPr lang="ru-RU" b="1" dirty="0"/>
              <a:t>вести разные виды диалога</a:t>
            </a:r>
            <a:r>
              <a:rPr lang="ru-RU" dirty="0"/>
              <a:t> в стандартных ситуациях общения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(</a:t>
            </a:r>
            <a:r>
              <a:rPr lang="ru-RU" dirty="0"/>
              <a:t>диалог этикетного характера, диалог-побуждение к действию, диалог-расспрос) </a:t>
            </a:r>
            <a:r>
              <a:rPr lang="ru-RU" b="1" dirty="0"/>
              <a:t>объемом 4-5 фраз со стороны каждого собеседника </a:t>
            </a:r>
            <a:r>
              <a:rPr lang="ru-RU" dirty="0"/>
              <a:t>в рамках тематического содержания речи с вербальными и (или) невербальными опорами, с соблюдением правил речевого этикета, принятых в стране/странах изучаемого языка;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- создавать устные связные монологические высказывания </a:t>
            </a:r>
          </a:p>
          <a:p>
            <a:pPr marL="0" indent="0">
              <a:buNone/>
            </a:pPr>
            <a:r>
              <a:rPr lang="ru-RU" dirty="0" smtClean="0"/>
              <a:t>(описание/характеристика, повествование) </a:t>
            </a:r>
            <a:r>
              <a:rPr lang="ru-RU" u="sng" dirty="0" smtClean="0"/>
              <a:t>объемом 4-5 фраз </a:t>
            </a:r>
            <a:r>
              <a:rPr lang="ru-RU" dirty="0" smtClean="0"/>
              <a:t>с вербальными и (или) невербальными опорами в рамках тематического содержания речи; передавать основное содержание прочитанного текста; </a:t>
            </a:r>
          </a:p>
          <a:p>
            <a:pPr marL="0" indent="0">
              <a:buNone/>
            </a:pPr>
            <a:r>
              <a:rPr lang="ru-RU" b="1" dirty="0" smtClean="0"/>
              <a:t>- представлять результаты выполненной проектной работы</a:t>
            </a:r>
            <a:r>
              <a:rPr lang="ru-RU" dirty="0" smtClean="0"/>
              <a:t>, в том числе подбирая иллюстративный материал (рисунки, фото) к тексту выступления;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858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Аудирование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51509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- воспринимать </a:t>
            </a:r>
            <a:r>
              <a:rPr lang="ru-RU" b="1" dirty="0"/>
              <a:t>на слух и понимать речь </a:t>
            </a:r>
            <a:r>
              <a:rPr lang="ru-RU" dirty="0"/>
              <a:t>педагогического работника и одноклассников в процессе общения на уроке;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воспринимать </a:t>
            </a:r>
            <a:r>
              <a:rPr lang="ru-RU" dirty="0"/>
              <a:t>на слух и понимать основное содержание звучащих </a:t>
            </a:r>
            <a:r>
              <a:rPr lang="ru-RU" b="1" dirty="0"/>
              <a:t>до 1 минуты </a:t>
            </a:r>
            <a:r>
              <a:rPr lang="ru-RU" dirty="0"/>
              <a:t>учебных и адаптированных аутентичных </a:t>
            </a:r>
            <a:r>
              <a:rPr lang="ru-RU" b="1" dirty="0"/>
              <a:t>текстов</a:t>
            </a:r>
            <a:r>
              <a:rPr lang="ru-RU" dirty="0"/>
              <a:t>, построенных на изученном языковом материале;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-понимать </a:t>
            </a:r>
            <a:r>
              <a:rPr lang="ru-RU" b="1" dirty="0"/>
              <a:t>запрашиваемую информацию </a:t>
            </a:r>
            <a:r>
              <a:rPr lang="ru-RU" dirty="0"/>
              <a:t>фактического характера в прослушанном тексте;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650" y="2734260"/>
            <a:ext cx="4502150" cy="2534067"/>
          </a:xfrm>
        </p:spPr>
      </p:pic>
    </p:spTree>
    <p:extLst>
      <p:ext uri="{BB962C8B-B14F-4D97-AF65-F5344CB8AC3E}">
        <p14:creationId xmlns:p14="http://schemas.microsoft.com/office/powerpoint/2010/main" val="34709904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Words>2444</Words>
  <Application>Microsoft Office PowerPoint</Application>
  <PresentationFormat>Широкоэкранный</PresentationFormat>
  <Paragraphs>222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Тема Office</vt:lpstr>
      <vt:lpstr>Обновленный ФГОС по иностранным языкам.  Предметные результаты.</vt:lpstr>
      <vt:lpstr>Основные изменения обновленных ФГОС НОО и ООО</vt:lpstr>
      <vt:lpstr>Обновленный ФГОС  НОО  (начальная школа) </vt:lpstr>
      <vt:lpstr>Предметные результаты по учебному предмету "Иностранный язык« (1-4 кл.)</vt:lpstr>
      <vt:lpstr>Составляющие коммуникативной компетенции</vt:lpstr>
      <vt:lpstr>Составляющие коммуникативной компетенции</vt:lpstr>
      <vt:lpstr>Предметные результаты в начальной школе должны обеспечивать: </vt:lpstr>
      <vt:lpstr>Говорение</vt:lpstr>
      <vt:lpstr>Аудирование</vt:lpstr>
      <vt:lpstr>Смысловое чтение</vt:lpstr>
      <vt:lpstr>Письменная речь</vt:lpstr>
      <vt:lpstr>Чтение и орфография</vt:lpstr>
      <vt:lpstr>Овладение фонетическими и графическими навыками</vt:lpstr>
      <vt:lpstr>Использование языковых средств</vt:lpstr>
      <vt:lpstr>Использование языковых средств</vt:lpstr>
      <vt:lpstr>         ОСНОВНОЕ ОБЩЕЕ ОБРАЗОВАНИЕ  </vt:lpstr>
      <vt:lpstr>Предметные результаты по учебному предмету "Иностранный язык"</vt:lpstr>
      <vt:lpstr>Предметные результаты должны обеспечивать:</vt:lpstr>
      <vt:lpstr>Говорение</vt:lpstr>
      <vt:lpstr>Аудирование</vt:lpstr>
      <vt:lpstr>Смысловое чтение</vt:lpstr>
      <vt:lpstr>Письменная речь</vt:lpstr>
      <vt:lpstr>Овладение фонетическими, орфографическими и пунктуационными навыками</vt:lpstr>
      <vt:lpstr>Знание и понимание основных значений изученных лексических единиц</vt:lpstr>
      <vt:lpstr>Знание и понимание основных значений изученных лексических единиц</vt:lpstr>
      <vt:lpstr>Овладение социокультурными знаниями и умениями</vt:lpstr>
      <vt:lpstr>Овладение компенсаторными, аналитическими, прогностическим умениями</vt:lpstr>
      <vt:lpstr>Приобретение опыта практической деятельности в повседневной жизни</vt:lpstr>
      <vt:lpstr>Таблица предметных результатов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 И. Пилясова</dc:creator>
  <cp:lastModifiedBy>Галина И. Пилясова</cp:lastModifiedBy>
  <cp:revision>49</cp:revision>
  <dcterms:created xsi:type="dcterms:W3CDTF">2022-01-13T07:42:33Z</dcterms:created>
  <dcterms:modified xsi:type="dcterms:W3CDTF">2022-05-17T06:15:35Z</dcterms:modified>
</cp:coreProperties>
</file>