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7" r:id="rId11"/>
    <p:sldId id="268" r:id="rId12"/>
    <p:sldId id="272" r:id="rId13"/>
    <p:sldId id="274" r:id="rId14"/>
    <p:sldId id="275" r:id="rId15"/>
    <p:sldId id="276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90A1C-80AB-458C-9DFD-33E5BFB849A9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4A577-F220-4368-AFB0-6C9AB94D62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26D465-D1FE-4C5F-9F23-02D8AD6C7C94}" type="slidenum">
              <a:rPr lang="ru-RU" altLang="ru-RU" smtClean="0">
                <a:latin typeface="Arial" charset="0"/>
              </a:rPr>
              <a:pPr/>
              <a:t>7</a:t>
            </a:fld>
            <a:endParaRPr lang="ru-RU" altLang="ru-RU" smtClean="0">
              <a:latin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</a:rPr>
              <a:t>Прочитай слоги.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26D465-D1FE-4C5F-9F23-02D8AD6C7C94}" type="slidenum">
              <a:rPr lang="ru-RU" altLang="ru-RU" smtClean="0">
                <a:latin typeface="Arial" charset="0"/>
              </a:rPr>
              <a:pPr/>
              <a:t>8</a:t>
            </a:fld>
            <a:endParaRPr lang="ru-RU" altLang="ru-RU" smtClean="0">
              <a:latin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</a:rPr>
              <a:t>Прочитай слоги.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Буква Щ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785794"/>
            <a:ext cx="8372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Найди на рисунках букву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обведи её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2049" name="Picture 1" descr="C:\Users\User\Pictures\2017-03-09 1\1 002.jpg"/>
          <p:cNvPicPr>
            <a:picLocks noChangeAspect="1" noChangeArrowheads="1"/>
          </p:cNvPicPr>
          <p:nvPr/>
        </p:nvPicPr>
        <p:blipFill>
          <a:blip r:embed="rId2"/>
          <a:srcRect l="13484" t="67709" r="21341" b="16666"/>
          <a:stretch>
            <a:fillRect/>
          </a:stretch>
        </p:blipFill>
        <p:spPr bwMode="auto">
          <a:xfrm>
            <a:off x="857224" y="1571612"/>
            <a:ext cx="7596241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Скажи быстро. Подчеркни букву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28596" y="2071678"/>
            <a:ext cx="357190" cy="158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86182" y="2071678"/>
            <a:ext cx="430908" cy="158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572396" y="2071678"/>
            <a:ext cx="428628" cy="158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5720" y="1285860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Щипцы да клещи- вот наши вещи.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8193" t="14536" r="4819" b="71836"/>
          <a:stretch>
            <a:fillRect/>
          </a:stretch>
        </p:blipFill>
        <p:spPr bwMode="auto">
          <a:xfrm>
            <a:off x="4714875" y="500042"/>
            <a:ext cx="4457731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8434" t="33616" r="4819" b="57299"/>
          <a:stretch>
            <a:fillRect/>
          </a:stretch>
        </p:blipFill>
        <p:spPr bwMode="auto">
          <a:xfrm>
            <a:off x="0" y="3929066"/>
            <a:ext cx="8744011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http://4.bp.blogspot.com/-Jz19gx-0iN4/VQc8j_giORI/AAAAAAAAArE/rSflL7WNBuo/s1600/caps2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0042"/>
            <a:ext cx="396240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8434" t="78134" r="4819" b="14598"/>
          <a:stretch>
            <a:fillRect/>
          </a:stretch>
        </p:blipFill>
        <p:spPr bwMode="auto">
          <a:xfrm>
            <a:off x="357158" y="1071546"/>
            <a:ext cx="771530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http://stihi-daru.ru/wp-content/uploads/2016/07/shch-1024x99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357430"/>
            <a:ext cx="3357586" cy="3265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8434" t="59963" r="32530" b="30951"/>
          <a:stretch>
            <a:fillRect/>
          </a:stretch>
        </p:blipFill>
        <p:spPr bwMode="auto">
          <a:xfrm>
            <a:off x="1071538" y="785794"/>
            <a:ext cx="700092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6" name="Picture 2" descr="https://nsportal.ru/sites/default/files/2015/08/08/662981-e3b785e56ab721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714620"/>
            <a:ext cx="4572000" cy="3324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 descr="https://ds02.infourok.ru/uploads/ex/07e4/0005ad33-d14052dd/img18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142984"/>
            <a:ext cx="87154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Одуванчики.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            Одуванчик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похож на солнышко с золотыми лучами. А рядом белеет пушистый шарик.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Таня дунула на шарик. Полетели пушинки. Потому и называется одуванчик.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Танюша пришла домой с золотым веночком на голове.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Вечером уснула девочка. И одуванчики закрыли свои цветочки до утра.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4" descr="http://gdouds28pur.pushkin.gov.spb.ru/0_912a1_f3e8aad9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3929066"/>
            <a:ext cx="1935873" cy="2736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smtClean="0">
                <a:latin typeface="Times New Roman" pitchFamily="18" charset="0"/>
                <a:cs typeface="Times New Roman" pitchFamily="18" charset="0"/>
              </a:rPr>
              <a:t>Работа в тетради.</a:t>
            </a:r>
          </a:p>
        </p:txBody>
      </p:sp>
      <p:pic>
        <p:nvPicPr>
          <p:cNvPr id="20483" name="Picture 2" descr="http://www.dom-knigi.ru/upload/resize_cache/iblock/f62/282_282_1/1652ab9e912311e681aa3085a918dd9d_585b8175dbd711e681d73085a918dd9d.resiz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428750"/>
            <a:ext cx="4160837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5580063" y="5429250"/>
            <a:ext cx="3357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Страница 57  </a:t>
            </a:r>
            <a:endParaRPr lang="ru-RU" alt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Отгадайте загадки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96752"/>
            <a:ext cx="3962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Уши торчком,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Хвост крючком.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Весело лает,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дом не пускает. 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1700808"/>
            <a:ext cx="42148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 неё во рту пила.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 водой она жила.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Рыб пугала, рыб глотала,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теперь в уху попала.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4919008"/>
            <a:ext cx="40005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Капризные сандалии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Однажды мне сказали: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— Боимся мы щекотки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Сапожной строгой ....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im1-tub-ru.yandex.net/i?id=6945975b511ac93e84b622d37c53427b&amp;n=33&amp;h=215&amp;w=260"/>
          <p:cNvPicPr>
            <a:picLocks noChangeAspect="1" noChangeArrowheads="1"/>
          </p:cNvPicPr>
          <p:nvPr/>
        </p:nvPicPr>
        <p:blipFill>
          <a:blip r:embed="rId2"/>
          <a:srcRect l="2886" r="7690"/>
          <a:stretch>
            <a:fillRect/>
          </a:stretch>
        </p:blipFill>
        <p:spPr bwMode="auto">
          <a:xfrm>
            <a:off x="357158" y="2928934"/>
            <a:ext cx="2214578" cy="2047876"/>
          </a:xfrm>
          <a:prstGeom prst="rect">
            <a:avLst/>
          </a:prstGeom>
          <a:noFill/>
        </p:spPr>
      </p:pic>
      <p:pic>
        <p:nvPicPr>
          <p:cNvPr id="13316" name="Picture 4" descr="https://im2-tub-ru.yandex.net/i?id=90cba4c4585971605a326998f39a192d&amp;n=33&amp;h=207&amp;w=480"/>
          <p:cNvPicPr>
            <a:picLocks noChangeAspect="1" noChangeArrowheads="1"/>
          </p:cNvPicPr>
          <p:nvPr/>
        </p:nvPicPr>
        <p:blipFill>
          <a:blip r:embed="rId3"/>
          <a:srcRect l="4688" t="14493"/>
          <a:stretch>
            <a:fillRect/>
          </a:stretch>
        </p:blipFill>
        <p:spPr bwMode="auto">
          <a:xfrm>
            <a:off x="4286248" y="3357562"/>
            <a:ext cx="4357686" cy="1685924"/>
          </a:xfrm>
          <a:prstGeom prst="rect">
            <a:avLst/>
          </a:prstGeom>
          <a:noFill/>
        </p:spPr>
      </p:pic>
      <p:pic>
        <p:nvPicPr>
          <p:cNvPr id="13318" name="Picture 6" descr="http://900igr.net/datas/chtenie/Slova-kakoj-3.files/0001-001-Svojstva-predmetov.jpg"/>
          <p:cNvPicPr>
            <a:picLocks noChangeAspect="1" noChangeArrowheads="1"/>
          </p:cNvPicPr>
          <p:nvPr/>
        </p:nvPicPr>
        <p:blipFill>
          <a:blip r:embed="rId4"/>
          <a:srcRect l="3981" t="6326" r="5393" b="6173"/>
          <a:stretch>
            <a:fillRect/>
          </a:stretch>
        </p:blipFill>
        <p:spPr bwMode="auto">
          <a:xfrm>
            <a:off x="4500562" y="4929198"/>
            <a:ext cx="2428892" cy="17588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что похожа буква Щ?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s://fs00.infourok.ru/images/doc/203/231728/img9.jpg"/>
          <p:cNvPicPr>
            <a:picLocks noChangeAspect="1" noChangeArrowheads="1"/>
          </p:cNvPicPr>
          <p:nvPr/>
        </p:nvPicPr>
        <p:blipFill>
          <a:blip r:embed="rId2"/>
          <a:srcRect l="12361" t="51111" r="4045" b="13472"/>
          <a:stretch>
            <a:fillRect/>
          </a:stretch>
        </p:blipFill>
        <p:spPr bwMode="auto">
          <a:xfrm>
            <a:off x="4286248" y="2143116"/>
            <a:ext cx="4271572" cy="1357322"/>
          </a:xfrm>
          <a:prstGeom prst="rect">
            <a:avLst/>
          </a:prstGeom>
          <a:noFill/>
        </p:spPr>
      </p:pic>
      <p:pic>
        <p:nvPicPr>
          <p:cNvPr id="7" name="Picture 2" descr="https://fs00.infourok.ru/images/doc/203/231728/img9.jpg"/>
          <p:cNvPicPr>
            <a:picLocks noChangeAspect="1" noChangeArrowheads="1"/>
          </p:cNvPicPr>
          <p:nvPr/>
        </p:nvPicPr>
        <p:blipFill>
          <a:blip r:embed="rId2"/>
          <a:srcRect l="12361" t="3194" r="8837" b="59445"/>
          <a:stretch>
            <a:fillRect/>
          </a:stretch>
        </p:blipFill>
        <p:spPr bwMode="auto">
          <a:xfrm>
            <a:off x="0" y="1500174"/>
            <a:ext cx="3790368" cy="1347798"/>
          </a:xfrm>
          <a:prstGeom prst="rect">
            <a:avLst/>
          </a:prstGeom>
          <a:noFill/>
        </p:spPr>
      </p:pic>
      <p:pic>
        <p:nvPicPr>
          <p:cNvPr id="12292" name="Picture 4" descr="http://900igr.net/up/datas/98817/016.jpg"/>
          <p:cNvPicPr>
            <a:picLocks noChangeAspect="1" noChangeArrowheads="1"/>
          </p:cNvPicPr>
          <p:nvPr/>
        </p:nvPicPr>
        <p:blipFill>
          <a:blip r:embed="rId3"/>
          <a:srcRect l="2101" t="50162" r="52261" b="24203"/>
          <a:stretch>
            <a:fillRect/>
          </a:stretch>
        </p:blipFill>
        <p:spPr bwMode="auto">
          <a:xfrm>
            <a:off x="0" y="3857628"/>
            <a:ext cx="4404606" cy="1857364"/>
          </a:xfrm>
          <a:prstGeom prst="rect">
            <a:avLst/>
          </a:prstGeom>
          <a:noFill/>
        </p:spPr>
      </p:pic>
      <p:pic>
        <p:nvPicPr>
          <p:cNvPr id="12294" name="Picture 6" descr="http://chmag.ru/images/Alfavit/mii-bukvi-v-kartinkah-s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4000504"/>
            <a:ext cx="2666982" cy="2424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какой домик поселим звук [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6000" baseline="30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] 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0" y="2060848"/>
            <a:ext cx="4248472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lum bright="-18000" contrast="52000"/>
          </a:blip>
          <a:srcRect b="12637"/>
          <a:stretch>
            <a:fillRect/>
          </a:stretch>
        </p:blipFill>
        <p:spPr bwMode="auto">
          <a:xfrm>
            <a:off x="4214810" y="1700808"/>
            <a:ext cx="4731966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96136" y="1412776"/>
            <a:ext cx="2258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ГЛАСНЫЕ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1412776"/>
            <a:ext cx="28738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СОГЛАСНЫЕ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48264" y="3573016"/>
            <a:ext cx="432048" cy="410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948264" y="4149080"/>
            <a:ext cx="432048" cy="48235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948264" y="4797152"/>
            <a:ext cx="432048" cy="50405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948264" y="5445224"/>
            <a:ext cx="432048" cy="410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948264" y="6093296"/>
            <a:ext cx="432048" cy="4103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350100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52120" y="4077072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52120" y="4725144"/>
            <a:ext cx="486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52120" y="5301208"/>
            <a:ext cx="5870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52120" y="6021288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3429000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407707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465313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Ё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76256" y="5373216"/>
            <a:ext cx="574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Ю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948264" y="60212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03648" y="3212976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691680" y="3861048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83568" y="4437112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95536" y="4365105"/>
            <a:ext cx="461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83568" y="5013176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5536" y="5013176"/>
            <a:ext cx="5725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83568" y="5589240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95536" y="5589240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83568" y="6165304"/>
            <a:ext cx="216024" cy="50405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67544" y="609329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691680" y="3284984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691680" y="5013176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691680" y="5589240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691680" y="6165304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475656" y="321297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500298" y="6143644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500298" y="5572140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500298" y="5000636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2500298" y="3857628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500298" y="3286124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214546" y="3214686"/>
            <a:ext cx="537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475656" y="3573016"/>
            <a:ext cx="4635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ru-RU" sz="5400" b="1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2267744" y="3501008"/>
            <a:ext cx="4924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5400" b="1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2195736" y="4221088"/>
            <a:ext cx="6607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44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1428728" y="4929199"/>
            <a:ext cx="500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4000" b="1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1357290" y="4357694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3600" b="1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214546" y="4929198"/>
            <a:ext cx="5838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4000" b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1403648" y="5517232"/>
            <a:ext cx="5373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endParaRPr lang="ru-RU" sz="4000" b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214546" y="5500702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4000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1403648" y="6150114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4000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285984" y="6150114"/>
            <a:ext cx="5565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4000" b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3500430" y="4429132"/>
            <a:ext cx="216024" cy="48235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286117" y="4429132"/>
            <a:ext cx="428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3600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286116" y="4929198"/>
            <a:ext cx="428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3600" b="1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3214678" y="5572140"/>
            <a:ext cx="500066" cy="57150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3071802" y="5572141"/>
            <a:ext cx="785819" cy="646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Щ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Дайте характеристику каждому звуку в словах.</a:t>
            </a:r>
            <a:r>
              <a:rPr lang="ru-RU" b="1" dirty="0" smtClean="0">
                <a:solidFill>
                  <a:prstClr val="black"/>
                </a:solidFill>
              </a:rPr>
              <a:t/>
            </a:r>
            <a:br>
              <a:rPr lang="ru-RU" b="1" dirty="0" smtClean="0">
                <a:solidFill>
                  <a:prstClr val="black"/>
                </a:solidFill>
              </a:rPr>
            </a:br>
            <a:endParaRPr lang="ru-RU" dirty="0"/>
          </a:p>
        </p:txBody>
      </p:sp>
      <p:pic>
        <p:nvPicPr>
          <p:cNvPr id="10241" name="Picture 1" descr="C:\Users\User\Pictures\2017-03-09 1\1 001.jpg"/>
          <p:cNvPicPr>
            <a:picLocks noChangeAspect="1" noChangeArrowheads="1"/>
          </p:cNvPicPr>
          <p:nvPr/>
        </p:nvPicPr>
        <p:blipFill>
          <a:blip r:embed="rId2"/>
          <a:srcRect l="24257" t="6250" r="11386" b="70833"/>
          <a:stretch>
            <a:fillRect/>
          </a:stretch>
        </p:blipFill>
        <p:spPr bwMode="auto">
          <a:xfrm>
            <a:off x="500034" y="1142984"/>
            <a:ext cx="8475143" cy="4143404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857224" y="4500570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357818" y="4572008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786710" y="4572008"/>
            <a:ext cx="500066" cy="50006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929322" y="4572008"/>
            <a:ext cx="500066" cy="50006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714612" y="4500570"/>
            <a:ext cx="500066" cy="50006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500166" y="4500570"/>
            <a:ext cx="500066" cy="50006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071670" y="4500570"/>
            <a:ext cx="500066" cy="500066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643702" y="4572008"/>
            <a:ext cx="500066" cy="500066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215206" y="4572008"/>
            <a:ext cx="500066" cy="500066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Найди на рисунке предметы , в названии которых есть звуки </a:t>
            </a:r>
            <a:r>
              <a:rPr lang="ru-RU" sz="3600" b="1" dirty="0" smtClean="0"/>
              <a:t>[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3600" b="1" baseline="30000" dirty="0" smtClean="0"/>
              <a:t>,</a:t>
            </a:r>
            <a:r>
              <a:rPr lang="ru-RU" sz="3600" b="1" dirty="0" smtClean="0"/>
              <a:t>]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 descr="C:\Users\User\Pictures\2017-03-09 1\1 001.jpg"/>
          <p:cNvPicPr>
            <a:picLocks noChangeAspect="1" noChangeArrowheads="1"/>
          </p:cNvPicPr>
          <p:nvPr/>
        </p:nvPicPr>
        <p:blipFill>
          <a:blip r:embed="rId2"/>
          <a:srcRect l="18537" t="29167" r="11386" b="18750"/>
          <a:stretch>
            <a:fillRect/>
          </a:stretch>
        </p:blipFill>
        <p:spPr bwMode="auto">
          <a:xfrm>
            <a:off x="1928794" y="1418532"/>
            <a:ext cx="5000660" cy="5102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857224" y="2357430"/>
            <a:ext cx="1223412" cy="1569660"/>
          </a:xfrm>
          <a:prstGeom prst="rect">
            <a:avLst/>
          </a:prstGeom>
          <a:noFill/>
          <a:ln w="47625">
            <a:noFill/>
            <a:miter lim="800000"/>
            <a:headEnd/>
            <a:tailEnd type="none" w="med" len="lg"/>
          </a:ln>
        </p:spPr>
        <p:txBody>
          <a:bodyPr wrap="none">
            <a:spAutoFit/>
          </a:bodyPr>
          <a:lstStyle/>
          <a:p>
            <a:r>
              <a:rPr lang="ru-RU" altLang="ru-RU" sz="9600" b="1" dirty="0" err="1" smtClean="0">
                <a:solidFill>
                  <a:srgbClr val="00B050"/>
                </a:solidFill>
                <a:latin typeface="Arial" charset="0"/>
              </a:rPr>
              <a:t>щ</a:t>
            </a:r>
            <a:endParaRPr lang="ru-RU" altLang="ru-RU" sz="9600" b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7072330" y="2643182"/>
            <a:ext cx="1439818" cy="1569660"/>
          </a:xfrm>
          <a:prstGeom prst="rect">
            <a:avLst/>
          </a:prstGeom>
          <a:noFill/>
          <a:ln w="47625">
            <a:noFill/>
            <a:miter lim="800000"/>
            <a:headEnd/>
            <a:tailEnd type="none" w="med" len="lg"/>
          </a:ln>
        </p:spPr>
        <p:txBody>
          <a:bodyPr wrap="none">
            <a:spAutoFit/>
          </a:bodyPr>
          <a:lstStyle/>
          <a:p>
            <a:r>
              <a:rPr lang="ru-RU" altLang="ru-RU" sz="9600" b="1" dirty="0" smtClean="0">
                <a:solidFill>
                  <a:srgbClr val="00B050"/>
                </a:solidFill>
                <a:latin typeface="Arial" charset="0"/>
              </a:rPr>
              <a:t>Щ</a:t>
            </a:r>
            <a:endParaRPr lang="ru-RU" altLang="ru-RU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4143372" y="2000240"/>
            <a:ext cx="755650" cy="1098550"/>
          </a:xfrm>
          <a:prstGeom prst="rect">
            <a:avLst/>
          </a:prstGeom>
          <a:noFill/>
          <a:ln w="47625">
            <a:noFill/>
            <a:miter lim="800000"/>
            <a:headEnd/>
            <a:tailEnd type="none" w="med" len="lg"/>
          </a:ln>
        </p:spPr>
        <p:txBody>
          <a:bodyPr>
            <a:spAutoFit/>
          </a:bodyPr>
          <a:lstStyle/>
          <a:p>
            <a:r>
              <a:rPr lang="ru-RU" altLang="ru-RU" sz="6600" b="1" dirty="0">
                <a:solidFill>
                  <a:srgbClr val="FF0066"/>
                </a:solidFill>
                <a:latin typeface="Arial" charset="0"/>
              </a:rPr>
              <a:t>А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4000496" y="4143380"/>
            <a:ext cx="891591" cy="1107996"/>
          </a:xfrm>
          <a:prstGeom prst="rect">
            <a:avLst/>
          </a:prstGeom>
          <a:noFill/>
          <a:ln w="47625">
            <a:noFill/>
            <a:miter lim="800000"/>
            <a:headEnd/>
            <a:tailEnd type="none" w="med" len="lg"/>
          </a:ln>
        </p:spPr>
        <p:txBody>
          <a:bodyPr wrap="none">
            <a:spAutoFit/>
          </a:bodyPr>
          <a:lstStyle/>
          <a:p>
            <a:r>
              <a:rPr lang="ru-RU" altLang="ru-RU" sz="6600" b="1" dirty="0" smtClean="0">
                <a:solidFill>
                  <a:srgbClr val="FF0066"/>
                </a:solidFill>
                <a:latin typeface="Arial" charset="0"/>
              </a:rPr>
              <a:t> у</a:t>
            </a:r>
            <a:endParaRPr lang="ru-RU" altLang="ru-RU" sz="6600" b="1" dirty="0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>
            <a:off x="2124074" y="3644900"/>
            <a:ext cx="1876421" cy="1284298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rot="10800000" flipH="1" flipV="1">
            <a:off x="5214942" y="2571743"/>
            <a:ext cx="1806571" cy="639769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 flipV="1">
            <a:off x="5072066" y="3644900"/>
            <a:ext cx="1766884" cy="1284298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7" name="Line 27"/>
          <p:cNvSpPr>
            <a:spLocks noChangeShapeType="1"/>
          </p:cNvSpPr>
          <p:nvPr/>
        </p:nvSpPr>
        <p:spPr bwMode="auto">
          <a:xfrm flipV="1">
            <a:off x="2087563" y="2643181"/>
            <a:ext cx="2055809" cy="460381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Соедини буквы. Произнеси слоги.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6" grpId="1"/>
      <p:bldP spid="5126" grpId="2"/>
      <p:bldP spid="5130" grpId="0"/>
      <p:bldP spid="5130" grpId="1"/>
      <p:bldP spid="5130" grpId="2"/>
      <p:bldP spid="5131" grpId="0"/>
      <p:bldP spid="5133" grpId="0"/>
      <p:bldP spid="5137" grpId="0" animBg="1"/>
      <p:bldP spid="5137" grpId="1" animBg="1"/>
      <p:bldP spid="5137" grpId="2" animBg="1"/>
      <p:bldP spid="5140" grpId="0" animBg="1"/>
      <p:bldP spid="5140" grpId="1" animBg="1"/>
      <p:bldP spid="5140" grpId="2" animBg="1"/>
      <p:bldP spid="5143" grpId="0" animBg="1"/>
      <p:bldP spid="5143" grpId="1" animBg="1"/>
      <p:bldP spid="5143" grpId="2" animBg="1"/>
      <p:bldP spid="5147" grpId="0" animBg="1"/>
      <p:bldP spid="5147" grpId="1" animBg="1"/>
      <p:bldP spid="5147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935038" y="3033713"/>
            <a:ext cx="1439818" cy="1569660"/>
          </a:xfrm>
          <a:prstGeom prst="rect">
            <a:avLst/>
          </a:prstGeom>
          <a:noFill/>
          <a:ln w="47625">
            <a:noFill/>
            <a:miter lim="800000"/>
            <a:headEnd/>
            <a:tailEnd type="none" w="med" len="lg"/>
          </a:ln>
        </p:spPr>
        <p:txBody>
          <a:bodyPr wrap="none">
            <a:spAutoFit/>
          </a:bodyPr>
          <a:lstStyle/>
          <a:p>
            <a:r>
              <a:rPr lang="ru-RU" altLang="ru-RU" sz="9600" b="1" dirty="0" smtClean="0">
                <a:solidFill>
                  <a:srgbClr val="00B050"/>
                </a:solidFill>
                <a:latin typeface="Arial" charset="0"/>
              </a:rPr>
              <a:t>Щ</a:t>
            </a:r>
            <a:endParaRPr lang="ru-RU" altLang="ru-RU" sz="9600" b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7164388" y="2997200"/>
            <a:ext cx="1439818" cy="1569660"/>
          </a:xfrm>
          <a:prstGeom prst="rect">
            <a:avLst/>
          </a:prstGeom>
          <a:noFill/>
          <a:ln w="47625">
            <a:noFill/>
            <a:miter lim="800000"/>
            <a:headEnd/>
            <a:tailEnd type="none" w="med" len="lg"/>
          </a:ln>
        </p:spPr>
        <p:txBody>
          <a:bodyPr wrap="none">
            <a:spAutoFit/>
          </a:bodyPr>
          <a:lstStyle/>
          <a:p>
            <a:r>
              <a:rPr lang="ru-RU" altLang="ru-RU" sz="9600" b="1" dirty="0" smtClean="0">
                <a:solidFill>
                  <a:srgbClr val="00B050"/>
                </a:solidFill>
                <a:latin typeface="Arial" charset="0"/>
              </a:rPr>
              <a:t>Щ</a:t>
            </a:r>
            <a:endParaRPr lang="ru-RU" altLang="ru-RU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4140200" y="1376363"/>
            <a:ext cx="755650" cy="1098550"/>
          </a:xfrm>
          <a:prstGeom prst="rect">
            <a:avLst/>
          </a:prstGeom>
          <a:noFill/>
          <a:ln w="47625">
            <a:noFill/>
            <a:miter lim="800000"/>
            <a:headEnd/>
            <a:tailEnd type="none" w="med" len="lg"/>
          </a:ln>
        </p:spPr>
        <p:txBody>
          <a:bodyPr>
            <a:spAutoFit/>
          </a:bodyPr>
          <a:lstStyle/>
          <a:p>
            <a:r>
              <a:rPr lang="ru-RU" altLang="ru-RU" sz="6600" b="1" dirty="0" smtClean="0">
                <a:solidFill>
                  <a:srgbClr val="FF0066"/>
                </a:solidFill>
                <a:latin typeface="Arial" charset="0"/>
              </a:rPr>
              <a:t>е</a:t>
            </a:r>
            <a:endParaRPr lang="ru-RU" altLang="ru-RU" sz="6600" b="1" dirty="0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3995738" y="4005263"/>
            <a:ext cx="705642" cy="1107996"/>
          </a:xfrm>
          <a:prstGeom prst="rect">
            <a:avLst/>
          </a:prstGeom>
          <a:noFill/>
          <a:ln w="47625">
            <a:noFill/>
            <a:miter lim="800000"/>
            <a:headEnd/>
            <a:tailEnd type="none" w="med" len="lg"/>
          </a:ln>
        </p:spPr>
        <p:txBody>
          <a:bodyPr wrap="none">
            <a:spAutoFit/>
          </a:bodyPr>
          <a:lstStyle/>
          <a:p>
            <a:r>
              <a:rPr lang="ru-RU" altLang="ru-RU" sz="6600" b="1" dirty="0" err="1" smtClean="0">
                <a:solidFill>
                  <a:srgbClr val="FF0066"/>
                </a:solidFill>
                <a:latin typeface="Arial" charset="0"/>
              </a:rPr>
              <a:t>и</a:t>
            </a:r>
            <a:endParaRPr lang="ru-RU" altLang="ru-RU" sz="6600" b="1" dirty="0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3959225" y="2673350"/>
            <a:ext cx="655949" cy="1107996"/>
          </a:xfrm>
          <a:prstGeom prst="rect">
            <a:avLst/>
          </a:prstGeom>
          <a:noFill/>
          <a:ln w="47625">
            <a:noFill/>
            <a:miter lim="800000"/>
            <a:headEnd/>
            <a:tailEnd type="none" w="med" len="lg"/>
          </a:ln>
        </p:spPr>
        <p:txBody>
          <a:bodyPr wrap="none">
            <a:spAutoFit/>
          </a:bodyPr>
          <a:lstStyle/>
          <a:p>
            <a:r>
              <a:rPr lang="ru-RU" altLang="ru-RU" sz="6600" b="1" dirty="0" smtClean="0">
                <a:solidFill>
                  <a:srgbClr val="FF0066"/>
                </a:solidFill>
                <a:latin typeface="Arial" charset="0"/>
              </a:rPr>
              <a:t>ё</a:t>
            </a:r>
            <a:endParaRPr lang="ru-RU" altLang="ru-RU" sz="6600" b="1" dirty="0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 flipV="1">
            <a:off x="2124075" y="3284538"/>
            <a:ext cx="1727200" cy="360362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5138" name="Line 18"/>
          <p:cNvSpPr>
            <a:spLocks noChangeShapeType="1"/>
          </p:cNvSpPr>
          <p:nvPr/>
        </p:nvSpPr>
        <p:spPr bwMode="auto">
          <a:xfrm>
            <a:off x="2085975" y="4149725"/>
            <a:ext cx="1692275" cy="431800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rot="10800000" flipH="1" flipV="1">
            <a:off x="5292725" y="2060575"/>
            <a:ext cx="1728788" cy="1150938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>
            <a:off x="5111750" y="3284538"/>
            <a:ext cx="1727200" cy="360362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 flipV="1">
            <a:off x="5111750" y="4076700"/>
            <a:ext cx="1692275" cy="431800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7" name="Line 27"/>
          <p:cNvSpPr>
            <a:spLocks noChangeShapeType="1"/>
          </p:cNvSpPr>
          <p:nvPr/>
        </p:nvSpPr>
        <p:spPr bwMode="auto">
          <a:xfrm flipV="1">
            <a:off x="2087563" y="1952625"/>
            <a:ext cx="1728787" cy="1150938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8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4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6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1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6" grpId="1"/>
      <p:bldP spid="5126" grpId="2"/>
      <p:bldP spid="5130" grpId="0"/>
      <p:bldP spid="5130" grpId="1"/>
      <p:bldP spid="5130" grpId="2"/>
      <p:bldP spid="5131" grpId="0"/>
      <p:bldP spid="5132" grpId="0"/>
      <p:bldP spid="5133" grpId="0"/>
      <p:bldP spid="5137" grpId="0" animBg="1"/>
      <p:bldP spid="5137" grpId="1" animBg="1"/>
      <p:bldP spid="5137" grpId="2" animBg="1"/>
      <p:bldP spid="5138" grpId="0" animBg="1"/>
      <p:bldP spid="5138" grpId="1" animBg="1"/>
      <p:bldP spid="5138" grpId="2" animBg="1"/>
      <p:bldP spid="5140" grpId="0" animBg="1"/>
      <p:bldP spid="5140" grpId="1" animBg="1"/>
      <p:bldP spid="5140" grpId="2" animBg="1"/>
      <p:bldP spid="5143" grpId="0" animBg="1"/>
      <p:bldP spid="5143" grpId="1" animBg="1"/>
      <p:bldP spid="5143" grpId="2" animBg="1"/>
      <p:bldP spid="5144" grpId="0" animBg="1"/>
      <p:bldP spid="5144" grpId="1" animBg="1"/>
      <p:bldP spid="5144" grpId="2" animBg="1"/>
      <p:bldP spid="5147" grpId="0" animBg="1"/>
      <p:bldP spid="5147" grpId="1" animBg="1"/>
      <p:bldP spid="5147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1500198" cy="1500198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500034" y="1643050"/>
            <a:ext cx="16430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УЩ</a:t>
            </a:r>
            <a:endParaRPr lang="ru-RU" sz="5400" b="1" dirty="0">
              <a:solidFill>
                <a:srgbClr val="C0504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57166"/>
            <a:ext cx="1500198" cy="1500198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 bwMode="auto">
          <a:xfrm>
            <a:off x="6302375" y="1093788"/>
            <a:ext cx="12731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rgbClr val="C0504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6454775" y="1246188"/>
            <a:ext cx="12731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rgbClr val="C0504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</p:txBody>
      </p:sp>
      <p:pic>
        <p:nvPicPr>
          <p:cNvPr id="39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4643446"/>
            <a:ext cx="1500198" cy="1500198"/>
          </a:xfrm>
          <a:prstGeom prst="rect">
            <a:avLst/>
          </a:prstGeom>
          <a:noFill/>
        </p:spPr>
      </p:pic>
      <p:pic>
        <p:nvPicPr>
          <p:cNvPr id="40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143116"/>
            <a:ext cx="1500198" cy="1500198"/>
          </a:xfrm>
          <a:prstGeom prst="rect">
            <a:avLst/>
          </a:prstGeom>
          <a:noFill/>
        </p:spPr>
      </p:pic>
      <p:pic>
        <p:nvPicPr>
          <p:cNvPr id="41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428604"/>
            <a:ext cx="1500198" cy="1500198"/>
          </a:xfrm>
          <a:prstGeom prst="rect">
            <a:avLst/>
          </a:prstGeom>
          <a:noFill/>
        </p:spPr>
      </p:pic>
      <p:pic>
        <p:nvPicPr>
          <p:cNvPr id="42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3929066"/>
            <a:ext cx="1500198" cy="1500198"/>
          </a:xfrm>
          <a:prstGeom prst="rect">
            <a:avLst/>
          </a:prstGeom>
          <a:noFill/>
        </p:spPr>
      </p:pic>
      <p:pic>
        <p:nvPicPr>
          <p:cNvPr id="43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214554"/>
            <a:ext cx="1500198" cy="1500198"/>
          </a:xfrm>
          <a:prstGeom prst="rect">
            <a:avLst/>
          </a:prstGeom>
          <a:noFill/>
        </p:spPr>
      </p:pic>
      <p:pic>
        <p:nvPicPr>
          <p:cNvPr id="44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714752"/>
            <a:ext cx="1500198" cy="1500198"/>
          </a:xfrm>
          <a:prstGeom prst="rect">
            <a:avLst/>
          </a:prstGeom>
          <a:noFill/>
        </p:spPr>
      </p:pic>
      <p:pic>
        <p:nvPicPr>
          <p:cNvPr id="45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786190"/>
            <a:ext cx="1500198" cy="1500198"/>
          </a:xfrm>
          <a:prstGeom prst="rect">
            <a:avLst/>
          </a:prstGeom>
          <a:noFill/>
        </p:spPr>
      </p:pic>
      <p:pic>
        <p:nvPicPr>
          <p:cNvPr id="46" name="Picture 2" descr="http://listok-perm.ru/upload/iblock/667/66702012a8ebe0367b96a70790e13b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85728"/>
            <a:ext cx="1500198" cy="1500198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4429124" y="1500174"/>
            <a:ext cx="14830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ОЩ</a:t>
            </a:r>
            <a:endParaRPr lang="ru-RU" sz="5400" b="1" dirty="0">
              <a:solidFill>
                <a:srgbClr val="C0504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143108" y="1357298"/>
            <a:ext cx="14446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ЯЩ</a:t>
            </a:r>
            <a:endParaRPr lang="ru-RU" sz="5400" b="1" dirty="0">
              <a:solidFill>
                <a:srgbClr val="C0504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215206" y="1643050"/>
            <a:ext cx="14061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ЁЩ</a:t>
            </a:r>
            <a:endParaRPr lang="ru-RU" sz="5400" b="1" dirty="0">
              <a:solidFill>
                <a:srgbClr val="C0504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286644" y="5072074"/>
            <a:ext cx="14830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endParaRPr lang="ru-RU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929190" y="4929198"/>
            <a:ext cx="14061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ЩЕ</a:t>
            </a:r>
            <a:endParaRPr lang="ru-RU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857884" y="3286124"/>
            <a:ext cx="14446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ЩА</a:t>
            </a:r>
            <a:endParaRPr lang="ru-RU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28860" y="3286124"/>
            <a:ext cx="14830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ЩИ</a:t>
            </a:r>
            <a:endParaRPr lang="ru-RU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14282" y="4714884"/>
            <a:ext cx="17235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ЮЩ</a:t>
            </a:r>
            <a:endParaRPr lang="ru-RU" sz="5400" b="1" dirty="0">
              <a:solidFill>
                <a:srgbClr val="C0504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214546" y="5429264"/>
            <a:ext cx="14526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ЩУ</a:t>
            </a:r>
            <a:endParaRPr lang="ru-RU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2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2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2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49" grpId="0" build="allAtOnce"/>
      <p:bldP spid="53" grpId="0"/>
      <p:bldP spid="53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235</Words>
  <Application>Microsoft Office PowerPoint</Application>
  <PresentationFormat>Экран (4:3)</PresentationFormat>
  <Paragraphs>83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Буква Щ</vt:lpstr>
      <vt:lpstr>Отгадайте загадки</vt:lpstr>
      <vt:lpstr>На что похожа буква Щ?</vt:lpstr>
      <vt:lpstr>В какой домик поселим звук [щ,] ? Почему?</vt:lpstr>
      <vt:lpstr>Дайте характеристику каждому звуку в словах. </vt:lpstr>
      <vt:lpstr>Найди на рисунке предметы , в названии которых есть звуки [щ,].</vt:lpstr>
      <vt:lpstr>Соедини буквы. Произнеси слоги. </vt:lpstr>
      <vt:lpstr>Слайд 8</vt:lpstr>
      <vt:lpstr>Слайд 9</vt:lpstr>
      <vt:lpstr>Слайд 10</vt:lpstr>
      <vt:lpstr>Скажи быстро. Подчеркни букву Щ.</vt:lpstr>
      <vt:lpstr>Слайд 12</vt:lpstr>
      <vt:lpstr>Слайд 13</vt:lpstr>
      <vt:lpstr>Слайд 14</vt:lpstr>
      <vt:lpstr>Слайд 15</vt:lpstr>
      <vt:lpstr>Работа в тетради.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Таня</cp:lastModifiedBy>
  <cp:revision>32</cp:revision>
  <dcterms:created xsi:type="dcterms:W3CDTF">2017-02-24T13:36:45Z</dcterms:created>
  <dcterms:modified xsi:type="dcterms:W3CDTF">2022-05-17T06:21:31Z</dcterms:modified>
</cp:coreProperties>
</file>