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71" r:id="rId5"/>
    <p:sldId id="259" r:id="rId6"/>
    <p:sldId id="272" r:id="rId7"/>
    <p:sldId id="260" r:id="rId8"/>
    <p:sldId id="273" r:id="rId9"/>
    <p:sldId id="261" r:id="rId10"/>
    <p:sldId id="274" r:id="rId11"/>
    <p:sldId id="263" r:id="rId12"/>
    <p:sldId id="275" r:id="rId13"/>
    <p:sldId id="264" r:id="rId14"/>
    <p:sldId id="276" r:id="rId15"/>
    <p:sldId id="265" r:id="rId16"/>
    <p:sldId id="277" r:id="rId17"/>
    <p:sldId id="266" r:id="rId18"/>
    <p:sldId id="278" r:id="rId19"/>
    <p:sldId id="262" r:id="rId20"/>
    <p:sldId id="279" r:id="rId21"/>
    <p:sldId id="267" r:id="rId22"/>
    <p:sldId id="280" r:id="rId23"/>
    <p:sldId id="268" r:id="rId24"/>
    <p:sldId id="281" r:id="rId25"/>
    <p:sldId id="269" r:id="rId26"/>
    <p:sldId id="270" r:id="rId27"/>
    <p:sldId id="282" r:id="rId28"/>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9" d="100"/>
          <a:sy n="69" d="100"/>
        </p:scale>
        <p:origin x="-1416" y="-90"/>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7CE0515F-6093-44FF-A627-B7567EFB32C0}" type="datetimeFigureOut">
              <a:rPr lang="ru-RU" smtClean="0"/>
              <a:t>17.05.2022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90538765-BFA4-4975-BC3E-24B9E5877666}" type="slidenum">
              <a:rPr lang="ru-RU" smtClean="0"/>
              <a:t>‹#›</a:t>
            </a:fld>
            <a:endParaRPr lang="ru-RU"/>
          </a:p>
        </p:txBody>
      </p:sp>
    </p:spTree>
    <p:extLst>
      <p:ext uri="{BB962C8B-B14F-4D97-AF65-F5344CB8AC3E}">
        <p14:creationId xmlns:p14="http://schemas.microsoft.com/office/powerpoint/2010/main" val="395875953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7CE0515F-6093-44FF-A627-B7567EFB32C0}" type="datetimeFigureOut">
              <a:rPr lang="ru-RU" smtClean="0"/>
              <a:t>17.05.2022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90538765-BFA4-4975-BC3E-24B9E5877666}" type="slidenum">
              <a:rPr lang="ru-RU" smtClean="0"/>
              <a:t>‹#›</a:t>
            </a:fld>
            <a:endParaRPr lang="ru-RU"/>
          </a:p>
        </p:txBody>
      </p:sp>
    </p:spTree>
    <p:extLst>
      <p:ext uri="{BB962C8B-B14F-4D97-AF65-F5344CB8AC3E}">
        <p14:creationId xmlns:p14="http://schemas.microsoft.com/office/powerpoint/2010/main" val="323775129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7CE0515F-6093-44FF-A627-B7567EFB32C0}" type="datetimeFigureOut">
              <a:rPr lang="ru-RU" smtClean="0"/>
              <a:t>17.05.2022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90538765-BFA4-4975-BC3E-24B9E5877666}" type="slidenum">
              <a:rPr lang="ru-RU" smtClean="0"/>
              <a:t>‹#›</a:t>
            </a:fld>
            <a:endParaRPr lang="ru-RU"/>
          </a:p>
        </p:txBody>
      </p:sp>
    </p:spTree>
    <p:extLst>
      <p:ext uri="{BB962C8B-B14F-4D97-AF65-F5344CB8AC3E}">
        <p14:creationId xmlns:p14="http://schemas.microsoft.com/office/powerpoint/2010/main" val="6378659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7CE0515F-6093-44FF-A627-B7567EFB32C0}" type="datetimeFigureOut">
              <a:rPr lang="ru-RU" smtClean="0"/>
              <a:t>17.05.2022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90538765-BFA4-4975-BC3E-24B9E5877666}" type="slidenum">
              <a:rPr lang="ru-RU" smtClean="0"/>
              <a:t>‹#›</a:t>
            </a:fld>
            <a:endParaRPr lang="ru-RU"/>
          </a:p>
        </p:txBody>
      </p:sp>
    </p:spTree>
    <p:extLst>
      <p:ext uri="{BB962C8B-B14F-4D97-AF65-F5344CB8AC3E}">
        <p14:creationId xmlns:p14="http://schemas.microsoft.com/office/powerpoint/2010/main" val="10613771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7CE0515F-6093-44FF-A627-B7567EFB32C0}" type="datetimeFigureOut">
              <a:rPr lang="ru-RU" smtClean="0"/>
              <a:t>17.05.2022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90538765-BFA4-4975-BC3E-24B9E5877666}" type="slidenum">
              <a:rPr lang="ru-RU" smtClean="0"/>
              <a:t>‹#›</a:t>
            </a:fld>
            <a:endParaRPr lang="ru-RU"/>
          </a:p>
        </p:txBody>
      </p:sp>
    </p:spTree>
    <p:extLst>
      <p:ext uri="{BB962C8B-B14F-4D97-AF65-F5344CB8AC3E}">
        <p14:creationId xmlns:p14="http://schemas.microsoft.com/office/powerpoint/2010/main" val="23163294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7CE0515F-6093-44FF-A627-B7567EFB32C0}" type="datetimeFigureOut">
              <a:rPr lang="ru-RU" smtClean="0"/>
              <a:t>17.05.2022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90538765-BFA4-4975-BC3E-24B9E5877666}" type="slidenum">
              <a:rPr lang="ru-RU" smtClean="0"/>
              <a:t>‹#›</a:t>
            </a:fld>
            <a:endParaRPr lang="ru-RU"/>
          </a:p>
        </p:txBody>
      </p:sp>
    </p:spTree>
    <p:extLst>
      <p:ext uri="{BB962C8B-B14F-4D97-AF65-F5344CB8AC3E}">
        <p14:creationId xmlns:p14="http://schemas.microsoft.com/office/powerpoint/2010/main" val="115876313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7CE0515F-6093-44FF-A627-B7567EFB32C0}" type="datetimeFigureOut">
              <a:rPr lang="ru-RU" smtClean="0"/>
              <a:t>17.05.2022</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90538765-BFA4-4975-BC3E-24B9E5877666}" type="slidenum">
              <a:rPr lang="ru-RU" smtClean="0"/>
              <a:t>‹#›</a:t>
            </a:fld>
            <a:endParaRPr lang="ru-RU"/>
          </a:p>
        </p:txBody>
      </p:sp>
    </p:spTree>
    <p:extLst>
      <p:ext uri="{BB962C8B-B14F-4D97-AF65-F5344CB8AC3E}">
        <p14:creationId xmlns:p14="http://schemas.microsoft.com/office/powerpoint/2010/main" val="17121050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7CE0515F-6093-44FF-A627-B7567EFB32C0}" type="datetimeFigureOut">
              <a:rPr lang="ru-RU" smtClean="0"/>
              <a:t>17.05.2022</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90538765-BFA4-4975-BC3E-24B9E5877666}" type="slidenum">
              <a:rPr lang="ru-RU" smtClean="0"/>
              <a:t>‹#›</a:t>
            </a:fld>
            <a:endParaRPr lang="ru-RU"/>
          </a:p>
        </p:txBody>
      </p:sp>
    </p:spTree>
    <p:extLst>
      <p:ext uri="{BB962C8B-B14F-4D97-AF65-F5344CB8AC3E}">
        <p14:creationId xmlns:p14="http://schemas.microsoft.com/office/powerpoint/2010/main" val="12285655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7CE0515F-6093-44FF-A627-B7567EFB32C0}" type="datetimeFigureOut">
              <a:rPr lang="ru-RU" smtClean="0"/>
              <a:t>17.05.2022</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90538765-BFA4-4975-BC3E-24B9E5877666}" type="slidenum">
              <a:rPr lang="ru-RU" smtClean="0"/>
              <a:t>‹#›</a:t>
            </a:fld>
            <a:endParaRPr lang="ru-RU"/>
          </a:p>
        </p:txBody>
      </p:sp>
    </p:spTree>
    <p:extLst>
      <p:ext uri="{BB962C8B-B14F-4D97-AF65-F5344CB8AC3E}">
        <p14:creationId xmlns:p14="http://schemas.microsoft.com/office/powerpoint/2010/main" val="170087232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Объект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7CE0515F-6093-44FF-A627-B7567EFB32C0}" type="datetimeFigureOut">
              <a:rPr lang="ru-RU" smtClean="0"/>
              <a:t>17.05.2022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90538765-BFA4-4975-BC3E-24B9E5877666}" type="slidenum">
              <a:rPr lang="ru-RU" smtClean="0"/>
              <a:t>‹#›</a:t>
            </a:fld>
            <a:endParaRPr lang="ru-RU"/>
          </a:p>
        </p:txBody>
      </p:sp>
    </p:spTree>
    <p:extLst>
      <p:ext uri="{BB962C8B-B14F-4D97-AF65-F5344CB8AC3E}">
        <p14:creationId xmlns:p14="http://schemas.microsoft.com/office/powerpoint/2010/main" val="91423090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7CE0515F-6093-44FF-A627-B7567EFB32C0}" type="datetimeFigureOut">
              <a:rPr lang="ru-RU" smtClean="0"/>
              <a:t>17.05.2022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90538765-BFA4-4975-BC3E-24B9E5877666}" type="slidenum">
              <a:rPr lang="ru-RU" smtClean="0"/>
              <a:t>‹#›</a:t>
            </a:fld>
            <a:endParaRPr lang="ru-RU"/>
          </a:p>
        </p:txBody>
      </p:sp>
    </p:spTree>
    <p:extLst>
      <p:ext uri="{BB962C8B-B14F-4D97-AF65-F5344CB8AC3E}">
        <p14:creationId xmlns:p14="http://schemas.microsoft.com/office/powerpoint/2010/main" val="112901738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CE0515F-6093-44FF-A627-B7567EFB32C0}" type="datetimeFigureOut">
              <a:rPr lang="ru-RU" smtClean="0"/>
              <a:t>17.05.2022</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0538765-BFA4-4975-BC3E-24B9E5877666}" type="slidenum">
              <a:rPr lang="ru-RU" smtClean="0"/>
              <a:t>‹#›</a:t>
            </a:fld>
            <a:endParaRPr lang="ru-RU"/>
          </a:p>
        </p:txBody>
      </p:sp>
    </p:spTree>
    <p:extLst>
      <p:ext uri="{BB962C8B-B14F-4D97-AF65-F5344CB8AC3E}">
        <p14:creationId xmlns:p14="http://schemas.microsoft.com/office/powerpoint/2010/main" val="411649066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8" Type="http://schemas.openxmlformats.org/officeDocument/2006/relationships/hyperlink" Target="https://spasibovsem.ru/ratings/interesnoe/samye-dolgozhivushhie-zhivotnye-v-mire/#s7" TargetMode="External"/><Relationship Id="rId13" Type="http://schemas.openxmlformats.org/officeDocument/2006/relationships/hyperlink" Target="https://spasibovsem.ru/ratings/interesnoe/samye-dolgozhivushhie-zhivotnye-v-mire/#s12" TargetMode="External"/><Relationship Id="rId3" Type="http://schemas.openxmlformats.org/officeDocument/2006/relationships/hyperlink" Target="https://spasibovsem.ru/ratings/interesnoe/samye-dolgozhivushhie-zhivotnye-v-mire/#s2" TargetMode="External"/><Relationship Id="rId7" Type="http://schemas.openxmlformats.org/officeDocument/2006/relationships/hyperlink" Target="https://spasibovsem.ru/ratings/interesnoe/samye-dolgozhivushhie-zhivotnye-v-mire/#s6" TargetMode="External"/><Relationship Id="rId12" Type="http://schemas.openxmlformats.org/officeDocument/2006/relationships/hyperlink" Target="https://spasibovsem.ru/ratings/interesnoe/samye-dolgozhivushhie-zhivotnye-v-mire/#s11" TargetMode="External"/><Relationship Id="rId2" Type="http://schemas.openxmlformats.org/officeDocument/2006/relationships/hyperlink" Target="https://spasibovsem.ru/ratings/interesnoe/samye-dolgozhivushhie-zhivotnye-v-mire/#s1" TargetMode="External"/><Relationship Id="rId1" Type="http://schemas.openxmlformats.org/officeDocument/2006/relationships/slideLayout" Target="../slideLayouts/slideLayout7.xml"/><Relationship Id="rId6" Type="http://schemas.openxmlformats.org/officeDocument/2006/relationships/hyperlink" Target="https://spasibovsem.ru/ratings/interesnoe/samye-dolgozhivushhie-zhivotnye-v-mire/#s5" TargetMode="External"/><Relationship Id="rId11" Type="http://schemas.openxmlformats.org/officeDocument/2006/relationships/hyperlink" Target="https://spasibovsem.ru/ratings/interesnoe/samye-dolgozhivushhie-zhivotnye-v-mire/#s10" TargetMode="External"/><Relationship Id="rId5" Type="http://schemas.openxmlformats.org/officeDocument/2006/relationships/hyperlink" Target="https://spasibovsem.ru/ratings/interesnoe/samye-dolgozhivushhie-zhivotnye-v-mire/#s4" TargetMode="External"/><Relationship Id="rId10" Type="http://schemas.openxmlformats.org/officeDocument/2006/relationships/hyperlink" Target="https://spasibovsem.ru/ratings/interesnoe/samye-dolgozhivushhie-zhivotnye-v-mire/#s9" TargetMode="External"/><Relationship Id="rId4" Type="http://schemas.openxmlformats.org/officeDocument/2006/relationships/hyperlink" Target="https://spasibovsem.ru/ratings/interesnoe/samye-dolgozhivushhie-zhivotnye-v-mire/#s3" TargetMode="External"/><Relationship Id="rId9" Type="http://schemas.openxmlformats.org/officeDocument/2006/relationships/hyperlink" Target="https://spasibovsem.ru/ratings/interesnoe/samye-dolgozhivushhie-zhivotnye-v-mire/#s8" TargetMode="External"/><Relationship Id="rId14" Type="http://schemas.openxmlformats.org/officeDocument/2006/relationships/image" Target="../media/image2.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descr="https://spasibovsem.ru/ratings/wp-content/uploads/2021/05/1-10.jpg"/>
          <p:cNvPicPr/>
          <p:nvPr/>
        </p:nvPicPr>
        <p:blipFill>
          <a:blip r:embed="rId2">
            <a:extLst>
              <a:ext uri="{28A0092B-C50C-407E-A947-70E740481C1C}">
                <a14:useLocalDpi xmlns:a14="http://schemas.microsoft.com/office/drawing/2010/main" val="0"/>
              </a:ext>
            </a:extLst>
          </a:blip>
          <a:srcRect/>
          <a:stretch>
            <a:fillRect/>
          </a:stretch>
        </p:blipFill>
        <p:spPr bwMode="auto">
          <a:xfrm>
            <a:off x="611560" y="2854921"/>
            <a:ext cx="5132809" cy="3452416"/>
          </a:xfrm>
          <a:prstGeom prst="rect">
            <a:avLst/>
          </a:prstGeom>
          <a:noFill/>
          <a:ln>
            <a:noFill/>
          </a:ln>
        </p:spPr>
      </p:pic>
      <p:sp>
        <p:nvSpPr>
          <p:cNvPr id="5" name="Прямоугольник 4"/>
          <p:cNvSpPr/>
          <p:nvPr/>
        </p:nvSpPr>
        <p:spPr>
          <a:xfrm>
            <a:off x="451863" y="1700808"/>
            <a:ext cx="8240269" cy="923330"/>
          </a:xfrm>
          <a:prstGeom prst="rect">
            <a:avLst/>
          </a:prstGeom>
          <a:noFill/>
        </p:spPr>
        <p:txBody>
          <a:bodyPr wrap="none" lIns="91440" tIns="45720" rIns="91440" bIns="45720">
            <a:spAutoFit/>
          </a:bodyPr>
          <a:lstStyle/>
          <a:p>
            <a:pPr algn="ctr"/>
            <a:r>
              <a:rPr lang="ru-RU" sz="5400" b="1" spc="300" dirty="0" smtClean="0">
                <a:ln w="11430" cmpd="sng">
                  <a:solidFill>
                    <a:schemeClr val="accent1">
                      <a:tint val="10000"/>
                    </a:schemeClr>
                  </a:solidFill>
                  <a:prstDash val="solid"/>
                  <a:miter lim="800000"/>
                </a:ln>
                <a:solidFill>
                  <a:schemeClr val="tx2">
                    <a:lumMod val="75000"/>
                  </a:schemeClr>
                </a:solidFill>
                <a:effectLst>
                  <a:glow rad="45500">
                    <a:schemeClr val="accent1">
                      <a:satMod val="220000"/>
                      <a:alpha val="35000"/>
                    </a:schemeClr>
                  </a:glow>
                </a:effectLst>
              </a:rPr>
              <a:t>Животные долгожители</a:t>
            </a:r>
            <a:endParaRPr lang="ru-RU" sz="5400" b="1" cap="none" spc="300" dirty="0">
              <a:ln w="11430" cmpd="sng">
                <a:solidFill>
                  <a:schemeClr val="accent1">
                    <a:tint val="10000"/>
                  </a:schemeClr>
                </a:solidFill>
                <a:prstDash val="solid"/>
                <a:miter lim="800000"/>
              </a:ln>
              <a:solidFill>
                <a:schemeClr val="tx2">
                  <a:lumMod val="75000"/>
                </a:schemeClr>
              </a:solidFill>
              <a:effectLst>
                <a:glow rad="45500">
                  <a:schemeClr val="accent1">
                    <a:satMod val="220000"/>
                    <a:alpha val="35000"/>
                  </a:schemeClr>
                </a:glow>
              </a:effectLst>
            </a:endParaRPr>
          </a:p>
        </p:txBody>
      </p:sp>
      <p:sp>
        <p:nvSpPr>
          <p:cNvPr id="2" name="Прямоугольник 1"/>
          <p:cNvSpPr/>
          <p:nvPr/>
        </p:nvSpPr>
        <p:spPr>
          <a:xfrm>
            <a:off x="611560" y="188640"/>
            <a:ext cx="7920880" cy="646331"/>
          </a:xfrm>
          <a:prstGeom prst="rect">
            <a:avLst/>
          </a:prstGeom>
        </p:spPr>
        <p:txBody>
          <a:bodyPr wrap="square">
            <a:spAutoFit/>
          </a:bodyPr>
          <a:lstStyle/>
          <a:p>
            <a:pPr algn="ctr"/>
            <a:r>
              <a:rPr lang="ru-RU" dirty="0">
                <a:latin typeface="Times New Roman" panose="02020603050405020304" pitchFamily="18" charset="0"/>
                <a:cs typeface="Times New Roman" panose="02020603050405020304" pitchFamily="18" charset="0"/>
              </a:rPr>
              <a:t>Муниципальное бюджетное учреждение дополнительного образования</a:t>
            </a:r>
          </a:p>
          <a:p>
            <a:pPr algn="ctr"/>
            <a:r>
              <a:rPr lang="ru-RU" dirty="0">
                <a:latin typeface="Times New Roman" panose="02020603050405020304" pitchFamily="18" charset="0"/>
                <a:cs typeface="Times New Roman" panose="02020603050405020304" pitchFamily="18" charset="0"/>
              </a:rPr>
              <a:t>«Центр детский эколого-биологический»</a:t>
            </a:r>
            <a:endParaRPr lang="ru-RU" dirty="0">
              <a:latin typeface="Times New Roman" panose="02020603050405020304" pitchFamily="18" charset="0"/>
              <a:cs typeface="Times New Roman" panose="02020603050405020304" pitchFamily="18" charset="0"/>
            </a:endParaRPr>
          </a:p>
        </p:txBody>
      </p:sp>
      <p:sp>
        <p:nvSpPr>
          <p:cNvPr id="3" name="Прямоугольник 2"/>
          <p:cNvSpPr/>
          <p:nvPr/>
        </p:nvSpPr>
        <p:spPr>
          <a:xfrm>
            <a:off x="5766429" y="5157192"/>
            <a:ext cx="3150096" cy="646331"/>
          </a:xfrm>
          <a:prstGeom prst="rect">
            <a:avLst/>
          </a:prstGeom>
        </p:spPr>
        <p:txBody>
          <a:bodyPr wrap="square">
            <a:spAutoFit/>
          </a:bodyPr>
          <a:lstStyle/>
          <a:p>
            <a:r>
              <a:rPr lang="ru-RU" dirty="0">
                <a:latin typeface="Times New Roman" panose="02020603050405020304" pitchFamily="18" charset="0"/>
                <a:cs typeface="Times New Roman" panose="02020603050405020304" pitchFamily="18" charset="0"/>
              </a:rPr>
              <a:t>Выполнила: </a:t>
            </a:r>
            <a:r>
              <a:rPr lang="ru-RU" dirty="0" err="1">
                <a:latin typeface="Times New Roman" panose="02020603050405020304" pitchFamily="18" charset="0"/>
                <a:cs typeface="Times New Roman" panose="02020603050405020304" pitchFamily="18" charset="0"/>
              </a:rPr>
              <a:t>Кухарчук</a:t>
            </a:r>
            <a:r>
              <a:rPr lang="ru-RU" dirty="0">
                <a:latin typeface="Times New Roman" panose="02020603050405020304" pitchFamily="18" charset="0"/>
                <a:cs typeface="Times New Roman" panose="02020603050405020304" pitchFamily="18" charset="0"/>
              </a:rPr>
              <a:t> Е.А.,</a:t>
            </a:r>
          </a:p>
          <a:p>
            <a:r>
              <a:rPr lang="ru-RU" dirty="0">
                <a:latin typeface="Times New Roman" panose="02020603050405020304" pitchFamily="18" charset="0"/>
                <a:cs typeface="Times New Roman" panose="02020603050405020304" pitchFamily="18" charset="0"/>
              </a:rPr>
              <a:t>педагог ДО</a:t>
            </a:r>
            <a:endParaRPr lang="ru-RU"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60275939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79512" y="980728"/>
            <a:ext cx="8712968" cy="4524315"/>
          </a:xfrm>
          <a:prstGeom prst="rect">
            <a:avLst/>
          </a:prstGeom>
        </p:spPr>
        <p:txBody>
          <a:bodyPr wrap="square">
            <a:spAutoFit/>
          </a:bodyPr>
          <a:lstStyle/>
          <a:p>
            <a:pPr algn="just" fontAlgn="base"/>
            <a:r>
              <a:rPr lang="ru-RU" dirty="0">
                <a:latin typeface="Times New Roman" panose="02020603050405020304" pitchFamily="18" charset="0"/>
                <a:cs typeface="Times New Roman" panose="02020603050405020304" pitchFamily="18" charset="0"/>
              </a:rPr>
              <a:t>Еще один участник рейтинга – новозеландский </a:t>
            </a:r>
            <a:r>
              <a:rPr lang="ru-RU" dirty="0" err="1">
                <a:latin typeface="Times New Roman" panose="02020603050405020304" pitchFamily="18" charset="0"/>
                <a:cs typeface="Times New Roman" panose="02020603050405020304" pitchFamily="18" charset="0"/>
              </a:rPr>
              <a:t>длинноперый</a:t>
            </a:r>
            <a:r>
              <a:rPr lang="ru-RU" dirty="0">
                <a:latin typeface="Times New Roman" panose="02020603050405020304" pitchFamily="18" charset="0"/>
                <a:cs typeface="Times New Roman" panose="02020603050405020304" pitchFamily="18" charset="0"/>
              </a:rPr>
              <a:t> угорь (</a:t>
            </a:r>
            <a:r>
              <a:rPr lang="ru-RU" dirty="0" err="1">
                <a:latin typeface="Times New Roman" panose="02020603050405020304" pitchFamily="18" charset="0"/>
                <a:cs typeface="Times New Roman" panose="02020603050405020304" pitchFamily="18" charset="0"/>
              </a:rPr>
              <a:t>Anguilla</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dieffenbachii</a:t>
            </a:r>
            <a:r>
              <a:rPr lang="ru-RU" dirty="0">
                <a:latin typeface="Times New Roman" panose="02020603050405020304" pitchFamily="18" charset="0"/>
                <a:cs typeface="Times New Roman" panose="02020603050405020304" pitchFamily="18" charset="0"/>
              </a:rPr>
              <a:t>), как и гаттерия, являющийся эндемиком Новой Зеландии.</a:t>
            </a:r>
          </a:p>
          <a:p>
            <a:pPr algn="just" fontAlgn="base"/>
            <a:r>
              <a:rPr lang="ru-RU" dirty="0" err="1">
                <a:latin typeface="Times New Roman" panose="02020603050405020304" pitchFamily="18" charset="0"/>
                <a:cs typeface="Times New Roman" panose="02020603050405020304" pitchFamily="18" charset="0"/>
              </a:rPr>
              <a:t>Длинноперые</a:t>
            </a:r>
            <a:r>
              <a:rPr lang="ru-RU" dirty="0">
                <a:latin typeface="Times New Roman" panose="02020603050405020304" pitchFamily="18" charset="0"/>
                <a:cs typeface="Times New Roman" panose="02020603050405020304" pitchFamily="18" charset="0"/>
              </a:rPr>
              <a:t> угри живут около 110 лет, их жизненный цикл отличается скоплением интересных фактов. Эти рыбы находятся на грани исчезновения. Так как они многие годы являлись традиционной пищей для маори, то их отлов продолжается.</a:t>
            </a:r>
          </a:p>
          <a:p>
            <a:pPr algn="just" fontAlgn="base"/>
            <a:r>
              <a:rPr lang="ru-RU" dirty="0">
                <a:latin typeface="Times New Roman" panose="02020603050405020304" pitchFamily="18" charset="0"/>
                <a:cs typeface="Times New Roman" panose="02020603050405020304" pitchFamily="18" charset="0"/>
              </a:rPr>
              <a:t>Но самое интересное – жизненный цикл </a:t>
            </a:r>
            <a:r>
              <a:rPr lang="ru-RU" dirty="0" err="1">
                <a:latin typeface="Times New Roman" panose="02020603050405020304" pitchFamily="18" charset="0"/>
                <a:cs typeface="Times New Roman" panose="02020603050405020304" pitchFamily="18" charset="0"/>
              </a:rPr>
              <a:t>Anguilla</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dieffenbachii</a:t>
            </a:r>
            <a:r>
              <a:rPr lang="ru-RU" dirty="0">
                <a:latin typeface="Times New Roman" panose="02020603050405020304" pitchFamily="18" charset="0"/>
                <a:cs typeface="Times New Roman" panose="02020603050405020304" pitchFamily="18" charset="0"/>
              </a:rPr>
              <a:t>. Представители вида в период взросления находятся пресной воде (реки, озера), а достигнув нужного возраста отправляются в море, чтобы размножаться. Происходит это лишь один раз в жизни, но зато компенсируется количеством икринок – от 1 до 20 миллионов. Это единственное в своей жизни путешествие к месту нереста, находящегося недалеко от Тонги, составляет тысячи километров. Самки живут дольше самцов, уходят на нерест в возрасте от 20 до 60 лет.</a:t>
            </a:r>
          </a:p>
          <a:p>
            <a:pPr algn="just" fontAlgn="base"/>
            <a:r>
              <a:rPr lang="ru-RU" dirty="0">
                <a:latin typeface="Times New Roman" panose="02020603050405020304" pitchFamily="18" charset="0"/>
                <a:cs typeface="Times New Roman" panose="02020603050405020304" pitchFamily="18" charset="0"/>
              </a:rPr>
              <a:t>Рыба в год вырастает лишь на 1–2 см; чтобы достичь крупных размеров, приходится жить очень долго, около 110 лет. Обычно более 100 лет живут самки, а их вес может достигать 25 кг. Самцы живут в среднем около 25 лет, хотя некоторые могут прожить до 35 лет.</a:t>
            </a:r>
          </a:p>
        </p:txBody>
      </p:sp>
    </p:spTree>
    <p:extLst>
      <p:ext uri="{BB962C8B-B14F-4D97-AF65-F5344CB8AC3E}">
        <p14:creationId xmlns:p14="http://schemas.microsoft.com/office/powerpoint/2010/main" val="221018494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https://spasibovsem.ru/ratings/wp-content/uploads/2021/05/guidak.jpg"/>
          <p:cNvPicPr/>
          <p:nvPr/>
        </p:nvPicPr>
        <p:blipFill>
          <a:blip r:embed="rId2">
            <a:extLst>
              <a:ext uri="{28A0092B-C50C-407E-A947-70E740481C1C}">
                <a14:useLocalDpi xmlns:a14="http://schemas.microsoft.com/office/drawing/2010/main" val="0"/>
              </a:ext>
            </a:extLst>
          </a:blip>
          <a:srcRect/>
          <a:stretch>
            <a:fillRect/>
          </a:stretch>
        </p:blipFill>
        <p:spPr bwMode="auto">
          <a:xfrm>
            <a:off x="1095375" y="836712"/>
            <a:ext cx="6953250" cy="4619625"/>
          </a:xfrm>
          <a:prstGeom prst="rect">
            <a:avLst/>
          </a:prstGeom>
          <a:noFill/>
          <a:ln>
            <a:noFill/>
          </a:ln>
        </p:spPr>
      </p:pic>
      <p:sp>
        <p:nvSpPr>
          <p:cNvPr id="3" name="Прямоугольник 2"/>
          <p:cNvSpPr/>
          <p:nvPr/>
        </p:nvSpPr>
        <p:spPr>
          <a:xfrm>
            <a:off x="4054120" y="5949280"/>
            <a:ext cx="986167" cy="369332"/>
          </a:xfrm>
          <a:prstGeom prst="rect">
            <a:avLst/>
          </a:prstGeom>
        </p:spPr>
        <p:txBody>
          <a:bodyPr wrap="none">
            <a:spAutoFit/>
          </a:bodyPr>
          <a:lstStyle/>
          <a:p>
            <a:pPr fontAlgn="base"/>
            <a:r>
              <a:rPr lang="ru-RU" b="1" cap="all" dirty="0"/>
              <a:t>ГУИДАК</a:t>
            </a:r>
            <a:endParaRPr lang="ru-RU" dirty="0"/>
          </a:p>
        </p:txBody>
      </p:sp>
    </p:spTree>
    <p:extLst>
      <p:ext uri="{BB962C8B-B14F-4D97-AF65-F5344CB8AC3E}">
        <p14:creationId xmlns:p14="http://schemas.microsoft.com/office/powerpoint/2010/main" val="428915542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467544" y="548680"/>
            <a:ext cx="8208912" cy="5078313"/>
          </a:xfrm>
          <a:prstGeom prst="rect">
            <a:avLst/>
          </a:prstGeom>
        </p:spPr>
        <p:txBody>
          <a:bodyPr wrap="square">
            <a:spAutoFit/>
          </a:bodyPr>
          <a:lstStyle/>
          <a:p>
            <a:pPr algn="just" fontAlgn="base"/>
            <a:r>
              <a:rPr lang="ru-RU" dirty="0">
                <a:latin typeface="Times New Roman" panose="02020603050405020304" pitchFamily="18" charset="0"/>
                <a:cs typeface="Times New Roman" panose="02020603050405020304" pitchFamily="18" charset="0"/>
              </a:rPr>
              <a:t>Разнообразить нашу подборку поможет </a:t>
            </a:r>
            <a:r>
              <a:rPr lang="ru-RU" dirty="0" err="1">
                <a:latin typeface="Times New Roman" panose="02020603050405020304" pitchFamily="18" charset="0"/>
                <a:cs typeface="Times New Roman" panose="02020603050405020304" pitchFamily="18" charset="0"/>
              </a:rPr>
              <a:t>гуидак</a:t>
            </a:r>
            <a:r>
              <a:rPr lang="ru-RU" dirty="0">
                <a:latin typeface="Times New Roman" panose="02020603050405020304" pitchFamily="18" charset="0"/>
                <a:cs typeface="Times New Roman" panose="02020603050405020304" pitchFamily="18" charset="0"/>
              </a:rPr>
              <a:t> – морской двустворчатый моллюск, достигающий массы 1,5 кг и считающийся самым крупным роющим моллюском на земле.</a:t>
            </a:r>
          </a:p>
          <a:p>
            <a:pPr algn="just" fontAlgn="base"/>
            <a:r>
              <a:rPr lang="ru-RU" dirty="0">
                <a:latin typeface="Times New Roman" panose="02020603050405020304" pitchFamily="18" charset="0"/>
                <a:cs typeface="Times New Roman" panose="02020603050405020304" pitchFamily="18" charset="0"/>
              </a:rPr>
              <a:t>Внешность у моллюска своеобразная – длинные, часто достигающие 1 метра, сросшиеся сифоны, прикрыты (насколько это возможно) с одной стороны небольшой (до 20 см) раковиной. Несмотря на непривлекательный внешний вид, мясо </a:t>
            </a:r>
            <a:r>
              <a:rPr lang="ru-RU" dirty="0" err="1">
                <a:latin typeface="Times New Roman" panose="02020603050405020304" pitchFamily="18" charset="0"/>
                <a:cs typeface="Times New Roman" panose="02020603050405020304" pitchFamily="18" charset="0"/>
              </a:rPr>
              <a:t>гуидака</a:t>
            </a:r>
            <a:r>
              <a:rPr lang="ru-RU" dirty="0">
                <a:latin typeface="Times New Roman" panose="02020603050405020304" pitchFamily="18" charset="0"/>
                <a:cs typeface="Times New Roman" panose="02020603050405020304" pitchFamily="18" charset="0"/>
              </a:rPr>
              <a:t> ценится как деликатес, и отдать за блюдо в ресторане придется немаленькую сумму. Его выращивают на специальных фермах в США, но все же больше всего ценится продукт в Китае и Японии.</a:t>
            </a:r>
          </a:p>
          <a:p>
            <a:pPr algn="just" fontAlgn="base"/>
            <a:r>
              <a:rPr lang="ru-RU" dirty="0">
                <a:latin typeface="Times New Roman" panose="02020603050405020304" pitchFamily="18" charset="0"/>
                <a:cs typeface="Times New Roman" panose="02020603050405020304" pitchFamily="18" charset="0"/>
              </a:rPr>
              <a:t>Но поговорим о том, сколько способен прожить </a:t>
            </a:r>
            <a:r>
              <a:rPr lang="ru-RU" dirty="0" err="1">
                <a:latin typeface="Times New Roman" panose="02020603050405020304" pitchFamily="18" charset="0"/>
                <a:cs typeface="Times New Roman" panose="02020603050405020304" pitchFamily="18" charset="0"/>
              </a:rPr>
              <a:t>гуидак</a:t>
            </a:r>
            <a:r>
              <a:rPr lang="ru-RU" dirty="0">
                <a:latin typeface="Times New Roman" panose="02020603050405020304" pitchFamily="18" charset="0"/>
                <a:cs typeface="Times New Roman" panose="02020603050405020304" pitchFamily="18" charset="0"/>
              </a:rPr>
              <a:t>, если не попал на стол человека. В среднем продолжительность его жизни составляет 146 лет, и многие особи доживают до такого возраста, так как естественных врагов у них мало (иногда акулы и каланы выкапывают </a:t>
            </a:r>
            <a:r>
              <a:rPr lang="ru-RU" dirty="0" err="1">
                <a:latin typeface="Times New Roman" panose="02020603050405020304" pitchFamily="18" charset="0"/>
                <a:cs typeface="Times New Roman" panose="02020603050405020304" pitchFamily="18" charset="0"/>
              </a:rPr>
              <a:t>гуидака</a:t>
            </a:r>
            <a:r>
              <a:rPr lang="ru-RU" dirty="0">
                <a:latin typeface="Times New Roman" panose="02020603050405020304" pitchFamily="18" charset="0"/>
                <a:cs typeface="Times New Roman" panose="02020603050405020304" pitchFamily="18" charset="0"/>
              </a:rPr>
              <a:t> и съедают). Самому старому моллюску, о котором известно, исполнилось 168 лет. Ученые считают, что основной причиной такой продолжительности жизни является замедленный обмен веществ.</a:t>
            </a:r>
          </a:p>
          <a:p>
            <a:pPr algn="just" fontAlgn="base"/>
            <a:r>
              <a:rPr lang="ru-RU" dirty="0">
                <a:latin typeface="Times New Roman" panose="02020603050405020304" pitchFamily="18" charset="0"/>
                <a:cs typeface="Times New Roman" panose="02020603050405020304" pitchFamily="18" charset="0"/>
              </a:rPr>
              <a:t>Интересные подсчеты: самка, за столетний половозрелый период, откладывает около пяти миллиардов яиц.</a:t>
            </a:r>
          </a:p>
        </p:txBody>
      </p:sp>
    </p:spTree>
    <p:extLst>
      <p:ext uri="{BB962C8B-B14F-4D97-AF65-F5344CB8AC3E}">
        <p14:creationId xmlns:p14="http://schemas.microsoft.com/office/powerpoint/2010/main" val="166777420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https://spasibovsem.ru/ratings/wp-content/uploads/2021/05/slonovaja-cherepaha.jpg"/>
          <p:cNvPicPr/>
          <p:nvPr/>
        </p:nvPicPr>
        <p:blipFill>
          <a:blip r:embed="rId2">
            <a:extLst>
              <a:ext uri="{28A0092B-C50C-407E-A947-70E740481C1C}">
                <a14:useLocalDpi xmlns:a14="http://schemas.microsoft.com/office/drawing/2010/main" val="0"/>
              </a:ext>
            </a:extLst>
          </a:blip>
          <a:srcRect/>
          <a:stretch>
            <a:fillRect/>
          </a:stretch>
        </p:blipFill>
        <p:spPr bwMode="auto">
          <a:xfrm>
            <a:off x="1095375" y="1114425"/>
            <a:ext cx="6953250" cy="4629150"/>
          </a:xfrm>
          <a:prstGeom prst="rect">
            <a:avLst/>
          </a:prstGeom>
          <a:noFill/>
          <a:ln>
            <a:noFill/>
          </a:ln>
        </p:spPr>
      </p:pic>
      <p:sp>
        <p:nvSpPr>
          <p:cNvPr id="3" name="Прямоугольник 2"/>
          <p:cNvSpPr/>
          <p:nvPr/>
        </p:nvSpPr>
        <p:spPr>
          <a:xfrm>
            <a:off x="3563888" y="5949280"/>
            <a:ext cx="2392514" cy="369332"/>
          </a:xfrm>
          <a:prstGeom prst="rect">
            <a:avLst/>
          </a:prstGeom>
        </p:spPr>
        <p:txBody>
          <a:bodyPr wrap="none">
            <a:spAutoFit/>
          </a:bodyPr>
          <a:lstStyle/>
          <a:p>
            <a:pPr fontAlgn="base"/>
            <a:r>
              <a:rPr lang="ru-RU" b="1" cap="all" dirty="0"/>
              <a:t>СЛОНОВАЯ ЧЕРЕПАХА</a:t>
            </a:r>
            <a:endParaRPr lang="ru-RU" dirty="0"/>
          </a:p>
        </p:txBody>
      </p:sp>
    </p:spTree>
    <p:extLst>
      <p:ext uri="{BB962C8B-B14F-4D97-AF65-F5344CB8AC3E}">
        <p14:creationId xmlns:p14="http://schemas.microsoft.com/office/powerpoint/2010/main" val="106215006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51520" y="620688"/>
            <a:ext cx="8496944" cy="5078313"/>
          </a:xfrm>
          <a:prstGeom prst="rect">
            <a:avLst/>
          </a:prstGeom>
        </p:spPr>
        <p:txBody>
          <a:bodyPr wrap="square">
            <a:spAutoFit/>
          </a:bodyPr>
          <a:lstStyle/>
          <a:p>
            <a:pPr algn="just" fontAlgn="base"/>
            <a:r>
              <a:rPr lang="ru-RU" dirty="0">
                <a:latin typeface="Times New Roman" panose="02020603050405020304" pitchFamily="18" charset="0"/>
                <a:cs typeface="Times New Roman" panose="02020603050405020304" pitchFamily="18" charset="0"/>
              </a:rPr>
              <a:t>Еще в детском возрасте мы узнаем, что черепахи живут дольше всех. Они самые старые, мудрые и огромные. Однако, стоит разобраться в тонкостях черепашьего существования.</a:t>
            </a:r>
          </a:p>
          <a:p>
            <a:pPr algn="just" fontAlgn="base"/>
            <a:r>
              <a:rPr lang="ru-RU" dirty="0">
                <a:latin typeface="Times New Roman" panose="02020603050405020304" pitchFamily="18" charset="0"/>
                <a:cs typeface="Times New Roman" panose="02020603050405020304" pitchFamily="18" charset="0"/>
              </a:rPr>
              <a:t>Самым долгоживущим видом считается слоновая черепаха (второе название: </a:t>
            </a:r>
            <a:r>
              <a:rPr lang="ru-RU" dirty="0" err="1">
                <a:latin typeface="Times New Roman" panose="02020603050405020304" pitchFamily="18" charset="0"/>
                <a:cs typeface="Times New Roman" panose="02020603050405020304" pitchFamily="18" charset="0"/>
              </a:rPr>
              <a:t>галапагосская</a:t>
            </a:r>
            <a:r>
              <a:rPr lang="ru-RU" dirty="0">
                <a:latin typeface="Times New Roman" panose="02020603050405020304" pitchFamily="18" charset="0"/>
                <a:cs typeface="Times New Roman" panose="02020603050405020304" pitchFamily="18" charset="0"/>
              </a:rPr>
              <a:t>). Это сухопутная черепаха и она действительно огромна, если доживает до преклонного возраста. Вес старой особи может достигать 400 кг, а длина тела – 1,8 м. Вид входит в десятку самых тяжелых рептилий в мире, является эндемиком </a:t>
            </a:r>
            <a:r>
              <a:rPr lang="ru-RU" dirty="0" err="1">
                <a:latin typeface="Times New Roman" panose="02020603050405020304" pitchFamily="18" charset="0"/>
                <a:cs typeface="Times New Roman" panose="02020603050405020304" pitchFamily="18" charset="0"/>
              </a:rPr>
              <a:t>Галапагосских</a:t>
            </a:r>
            <a:r>
              <a:rPr lang="ru-RU" dirty="0">
                <a:latin typeface="Times New Roman" panose="02020603050405020304" pitchFamily="18" charset="0"/>
                <a:cs typeface="Times New Roman" panose="02020603050405020304" pitchFamily="18" charset="0"/>
              </a:rPr>
              <a:t> островов.</a:t>
            </a:r>
          </a:p>
          <a:p>
            <a:pPr algn="just" fontAlgn="base"/>
            <a:r>
              <a:rPr lang="ru-RU" dirty="0">
                <a:latin typeface="Times New Roman" panose="02020603050405020304" pitchFamily="18" charset="0"/>
                <a:cs typeface="Times New Roman" panose="02020603050405020304" pitchFamily="18" charset="0"/>
              </a:rPr>
              <a:t>Численность этих неповоротливых животных резко сокращается, они находятся на грани вымирания. Как всегда, причиной стал человек. Когда европейцы попали на </a:t>
            </a:r>
            <a:r>
              <a:rPr lang="ru-RU" dirty="0" err="1">
                <a:latin typeface="Times New Roman" panose="02020603050405020304" pitchFamily="18" charset="0"/>
                <a:cs typeface="Times New Roman" panose="02020603050405020304" pitchFamily="18" charset="0"/>
              </a:rPr>
              <a:t>Галапагосские</a:t>
            </a:r>
            <a:r>
              <a:rPr lang="ru-RU" dirty="0">
                <a:latin typeface="Times New Roman" panose="02020603050405020304" pitchFamily="18" charset="0"/>
                <a:cs typeface="Times New Roman" panose="02020603050405020304" pitchFamily="18" charset="0"/>
              </a:rPr>
              <a:t> острова, они быстро оценили вкус и практичность огромных неагрессивных животных. Их легко поймать, можно взять на корабль живыми (своего рода консервы), чтобы мясо не портилось.</a:t>
            </a:r>
          </a:p>
          <a:p>
            <a:pPr algn="just" fontAlgn="base"/>
            <a:r>
              <a:rPr lang="ru-RU" dirty="0">
                <a:latin typeface="Times New Roman" panose="02020603050405020304" pitchFamily="18" charset="0"/>
                <a:cs typeface="Times New Roman" panose="02020603050405020304" pitchFamily="18" charset="0"/>
              </a:rPr>
              <a:t>Истребление черепах ради мяса, превращение среды их обитания в сельскохозяйственные угодья, появление вместе с человеком чужеродных видов – крыс, коз, свиней – сделали свое черное дело. В природе слоновая черепаха доживает (если доживает) до 100 лет и более, хотя в неволе, при соблюдении должных условий, спокойно живет на протяжении 170 лет.</a:t>
            </a:r>
          </a:p>
        </p:txBody>
      </p:sp>
    </p:spTree>
    <p:extLst>
      <p:ext uri="{BB962C8B-B14F-4D97-AF65-F5344CB8AC3E}">
        <p14:creationId xmlns:p14="http://schemas.microsoft.com/office/powerpoint/2010/main" val="419673614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https://spasibovsem.ru/ratings/wp-content/uploads/2021/05/krasnyj-morskoj-ezh.jpg"/>
          <p:cNvPicPr/>
          <p:nvPr/>
        </p:nvPicPr>
        <p:blipFill>
          <a:blip r:embed="rId2">
            <a:extLst>
              <a:ext uri="{28A0092B-C50C-407E-A947-70E740481C1C}">
                <a14:useLocalDpi xmlns:a14="http://schemas.microsoft.com/office/drawing/2010/main" val="0"/>
              </a:ext>
            </a:extLst>
          </a:blip>
          <a:srcRect/>
          <a:stretch>
            <a:fillRect/>
          </a:stretch>
        </p:blipFill>
        <p:spPr bwMode="auto">
          <a:xfrm>
            <a:off x="1095375" y="1109662"/>
            <a:ext cx="6953250" cy="4638675"/>
          </a:xfrm>
          <a:prstGeom prst="rect">
            <a:avLst/>
          </a:prstGeom>
          <a:noFill/>
          <a:ln>
            <a:noFill/>
          </a:ln>
        </p:spPr>
      </p:pic>
      <p:sp>
        <p:nvSpPr>
          <p:cNvPr id="3" name="Прямоугольник 2"/>
          <p:cNvSpPr/>
          <p:nvPr/>
        </p:nvSpPr>
        <p:spPr>
          <a:xfrm>
            <a:off x="3419872" y="5949280"/>
            <a:ext cx="2603918" cy="369332"/>
          </a:xfrm>
          <a:prstGeom prst="rect">
            <a:avLst/>
          </a:prstGeom>
        </p:spPr>
        <p:txBody>
          <a:bodyPr wrap="none">
            <a:spAutoFit/>
          </a:bodyPr>
          <a:lstStyle/>
          <a:p>
            <a:pPr fontAlgn="base"/>
            <a:r>
              <a:rPr lang="ru-RU" b="1" cap="all" dirty="0"/>
              <a:t>КРАСНЫЙ МОРСКОЙ ЕЖ</a:t>
            </a:r>
            <a:endParaRPr lang="ru-RU" dirty="0"/>
          </a:p>
        </p:txBody>
      </p:sp>
    </p:spTree>
    <p:extLst>
      <p:ext uri="{BB962C8B-B14F-4D97-AF65-F5344CB8AC3E}">
        <p14:creationId xmlns:p14="http://schemas.microsoft.com/office/powerpoint/2010/main" val="330732822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611560" y="548680"/>
            <a:ext cx="7992888" cy="5909310"/>
          </a:xfrm>
          <a:prstGeom prst="rect">
            <a:avLst/>
          </a:prstGeom>
        </p:spPr>
        <p:txBody>
          <a:bodyPr wrap="square">
            <a:spAutoFit/>
          </a:bodyPr>
          <a:lstStyle/>
          <a:p>
            <a:pPr algn="just" fontAlgn="base"/>
            <a:r>
              <a:rPr lang="ru-RU" dirty="0">
                <a:latin typeface="Times New Roman" panose="02020603050405020304" pitchFamily="18" charset="0"/>
                <a:cs typeface="Times New Roman" panose="02020603050405020304" pitchFamily="18" charset="0"/>
              </a:rPr>
              <a:t>Морские ежи жили на нашей планете 500 миллионов лет назад. Они привлекают </a:t>
            </a:r>
            <a:r>
              <a:rPr lang="ru-RU" dirty="0" smtClean="0">
                <a:latin typeface="Times New Roman" panose="02020603050405020304" pitchFamily="18" charset="0"/>
                <a:cs typeface="Times New Roman" panose="02020603050405020304" pitchFamily="18" charset="0"/>
              </a:rPr>
              <a:t>внимание </a:t>
            </a:r>
            <a:r>
              <a:rPr lang="ru-RU" dirty="0">
                <a:latin typeface="Times New Roman" panose="02020603050405020304" pitchFamily="18" charset="0"/>
                <a:cs typeface="Times New Roman" panose="02020603050405020304" pitchFamily="18" charset="0"/>
              </a:rPr>
              <a:t>своим внешним видом, их изучают </a:t>
            </a:r>
            <a:r>
              <a:rPr lang="ru-RU" dirty="0" err="1">
                <a:latin typeface="Times New Roman" panose="02020603050405020304" pitchFamily="18" charset="0"/>
                <a:cs typeface="Times New Roman" panose="02020603050405020304" pitchFamily="18" charset="0"/>
              </a:rPr>
              <a:t>снорклингисты</a:t>
            </a:r>
            <a:r>
              <a:rPr lang="ru-RU" dirty="0">
                <a:latin typeface="Times New Roman" panose="02020603050405020304" pitchFamily="18" charset="0"/>
                <a:cs typeface="Times New Roman" panose="02020603050405020304" pitchFamily="18" charset="0"/>
              </a:rPr>
              <a:t> и </a:t>
            </a:r>
            <a:r>
              <a:rPr lang="ru-RU" dirty="0" err="1">
                <a:latin typeface="Times New Roman" panose="02020603050405020304" pitchFamily="18" charset="0"/>
                <a:cs typeface="Times New Roman" panose="02020603050405020304" pitchFamily="18" charset="0"/>
              </a:rPr>
              <a:t>дайвингисты</a:t>
            </a:r>
            <a:r>
              <a:rPr lang="ru-RU" dirty="0">
                <a:latin typeface="Times New Roman" panose="02020603050405020304" pitchFamily="18" charset="0"/>
                <a:cs typeface="Times New Roman" panose="02020603050405020304" pitchFamily="18" charset="0"/>
              </a:rPr>
              <a:t>. Но в рамках этой подборки нас интересует красный морской еж – колючий шар насыщенного красного цвета, способный заинтересовать не только своим внешним видом, но и жизненным циклом.</a:t>
            </a:r>
          </a:p>
          <a:p>
            <a:pPr algn="just" fontAlgn="base"/>
            <a:r>
              <a:rPr lang="ru-RU" dirty="0">
                <a:latin typeface="Times New Roman" panose="02020603050405020304" pitchFamily="18" charset="0"/>
                <a:cs typeface="Times New Roman" panose="02020603050405020304" pitchFamily="18" charset="0"/>
              </a:rPr>
              <a:t>Ранее считалось, что этот вид ежей доживает максимум до 15 лет, но недавние исследования, проведенные Калифорнийским и Орегонским университетами, не просто опровергли эту версию, а вынесли красных морских ежей в десятку самых долгоживущих существ на планете. Ученые обнаружили, что возраст некоторых представителей насчитывает 200 лет.</a:t>
            </a:r>
          </a:p>
          <a:p>
            <a:pPr algn="just" fontAlgn="base"/>
            <a:r>
              <a:rPr lang="ru-RU" dirty="0">
                <a:latin typeface="Times New Roman" panose="02020603050405020304" pitchFamily="18" charset="0"/>
                <a:cs typeface="Times New Roman" panose="02020603050405020304" pitchFamily="18" charset="0"/>
              </a:rPr>
              <a:t>В качестве объекта исследований выступили панцири; в них отложились слои тяжелого углерода, после ядерных испытаний 50-х годов.</a:t>
            </a:r>
          </a:p>
          <a:p>
            <a:pPr algn="just" fontAlgn="base"/>
            <a:r>
              <a:rPr lang="ru-RU" dirty="0">
                <a:latin typeface="Times New Roman" panose="02020603050405020304" pitchFamily="18" charset="0"/>
                <a:cs typeface="Times New Roman" panose="02020603050405020304" pitchFamily="18" charset="0"/>
              </a:rPr>
              <a:t>Дожив до 150–200 лет, особи превосходно себя чувствуют, не проявляют признаков старений, активно размножаются, ничем не уступая молодняку, а то и превосходя его. Морские ежи растут всю жизнь, небольшими, но стабильными темпами. Самые крупные особи достигают 19 см в диаметре.</a:t>
            </a:r>
          </a:p>
          <a:p>
            <a:pPr algn="just" fontAlgn="base"/>
            <a:r>
              <a:rPr lang="ru-RU" dirty="0">
                <a:latin typeface="Times New Roman" panose="02020603050405020304" pitchFamily="18" charset="0"/>
                <a:cs typeface="Times New Roman" panose="02020603050405020304" pitchFamily="18" charset="0"/>
              </a:rPr>
              <a:t>Японцы считают деликатесом половые органы красных иглокожих. За последние несколько десятков лет в США также оценили вкусовые качества их мяса, поэтому животное стало активно вылавливаться, употребляться в пищу, экспортироваться.</a:t>
            </a:r>
          </a:p>
          <a:p>
            <a:pPr fontAlgn="base"/>
            <a:endParaRPr lang="ru-RU" dirty="0"/>
          </a:p>
        </p:txBody>
      </p:sp>
    </p:spTree>
    <p:extLst>
      <p:ext uri="{BB962C8B-B14F-4D97-AF65-F5344CB8AC3E}">
        <p14:creationId xmlns:p14="http://schemas.microsoft.com/office/powerpoint/2010/main" val="4116030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https://spasibovsem.ru/ratings/wp-content/uploads/2021/05/grenlandskij-kit.jpg"/>
          <p:cNvPicPr/>
          <p:nvPr/>
        </p:nvPicPr>
        <p:blipFill>
          <a:blip r:embed="rId2">
            <a:extLst>
              <a:ext uri="{28A0092B-C50C-407E-A947-70E740481C1C}">
                <a14:useLocalDpi xmlns:a14="http://schemas.microsoft.com/office/drawing/2010/main" val="0"/>
              </a:ext>
            </a:extLst>
          </a:blip>
          <a:srcRect/>
          <a:stretch>
            <a:fillRect/>
          </a:stretch>
        </p:blipFill>
        <p:spPr bwMode="auto">
          <a:xfrm>
            <a:off x="1095375" y="1119187"/>
            <a:ext cx="6953250" cy="4619625"/>
          </a:xfrm>
          <a:prstGeom prst="rect">
            <a:avLst/>
          </a:prstGeom>
          <a:noFill/>
          <a:ln>
            <a:noFill/>
          </a:ln>
        </p:spPr>
      </p:pic>
      <p:sp>
        <p:nvSpPr>
          <p:cNvPr id="3" name="Прямоугольник 2"/>
          <p:cNvSpPr/>
          <p:nvPr/>
        </p:nvSpPr>
        <p:spPr>
          <a:xfrm>
            <a:off x="2699792" y="6165304"/>
            <a:ext cx="2247795" cy="369332"/>
          </a:xfrm>
          <a:prstGeom prst="rect">
            <a:avLst/>
          </a:prstGeom>
        </p:spPr>
        <p:txBody>
          <a:bodyPr wrap="none">
            <a:spAutoFit/>
          </a:bodyPr>
          <a:lstStyle/>
          <a:p>
            <a:pPr fontAlgn="base"/>
            <a:r>
              <a:rPr lang="ru-RU" b="1" cap="all" dirty="0" smtClean="0"/>
              <a:t>ГРЕНЛАНДСКИЙ КИТ</a:t>
            </a:r>
            <a:endParaRPr lang="ru-RU" dirty="0"/>
          </a:p>
        </p:txBody>
      </p:sp>
    </p:spTree>
    <p:extLst>
      <p:ext uri="{BB962C8B-B14F-4D97-AF65-F5344CB8AC3E}">
        <p14:creationId xmlns:p14="http://schemas.microsoft.com/office/powerpoint/2010/main" val="150257422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51520" y="548680"/>
            <a:ext cx="8424936" cy="5078313"/>
          </a:xfrm>
          <a:prstGeom prst="rect">
            <a:avLst/>
          </a:prstGeom>
        </p:spPr>
        <p:txBody>
          <a:bodyPr wrap="square">
            <a:spAutoFit/>
          </a:bodyPr>
          <a:lstStyle/>
          <a:p>
            <a:pPr algn="just" fontAlgn="base"/>
            <a:r>
              <a:rPr lang="ru-RU" dirty="0">
                <a:latin typeface="Times New Roman" panose="02020603050405020304" pitchFamily="18" charset="0"/>
                <a:cs typeface="Times New Roman" panose="02020603050405020304" pitchFamily="18" charset="0"/>
              </a:rPr>
              <a:t>Пятое место принадлежит усатым китам, обитающим в полярных районах Северного полушария. Гренландские киты в среднем живут 40 лет, но в результате исследований обнаружились факты, говорящие о том, что при благоприятных условиях эти северные гиганты могут прожить 200 лет.</a:t>
            </a:r>
          </a:p>
          <a:p>
            <a:pPr algn="just" fontAlgn="base"/>
            <a:r>
              <a:rPr lang="ru-RU" dirty="0">
                <a:latin typeface="Times New Roman" panose="02020603050405020304" pitchFamily="18" charset="0"/>
                <a:cs typeface="Times New Roman" panose="02020603050405020304" pitchFamily="18" charset="0"/>
              </a:rPr>
              <a:t>Возраст китов вычислялся путем исследования хрусталика глаза на измерение степени рацемизации аспарагиновой кислоты. Такой метод не может претендовать на стопроцентную точность, но, тем не менее, результаты можно учитывать. Кроме двухсотлетнего кита, ученые обнаружили еще трех, возраст которых перевалил за отметку в 100 лет. Самки вырастают крупнее самцов. Их длина может достигать 22 м (чаще до 20 м), в то время как у самца 18 м. Весят взрослые животные около 100 т, особенно «упитанные» могут достигать 150.</a:t>
            </a:r>
          </a:p>
          <a:p>
            <a:pPr algn="just" fontAlgn="base"/>
            <a:r>
              <a:rPr lang="ru-RU" dirty="0">
                <a:latin typeface="Times New Roman" panose="02020603050405020304" pitchFamily="18" charset="0"/>
                <a:cs typeface="Times New Roman" panose="02020603050405020304" pitchFamily="18" charset="0"/>
              </a:rPr>
              <a:t>Китобойный промысел, процветающий до середины XX века, нанес серьезный ущерб виду. XX век стал пиком в китобойном деле. В это время продукты добычи шли в пищевую, кожевенную, мыловаренную, текстильную, химическую промышленность. В 1982 году на коммерческий промысел наложили мораторий, но на коренное население Чукотки, Гренландии и Аляски он не распространялся </a:t>
            </a:r>
          </a:p>
          <a:p>
            <a:pPr algn="just" fontAlgn="base"/>
            <a:r>
              <a:rPr lang="ru-RU" dirty="0">
                <a:latin typeface="Times New Roman" panose="02020603050405020304" pitchFamily="18" charset="0"/>
                <a:cs typeface="Times New Roman" panose="02020603050405020304" pitchFamily="18" charset="0"/>
              </a:rPr>
              <a:t> </a:t>
            </a:r>
          </a:p>
          <a:p>
            <a:pPr algn="just" fontAlgn="base"/>
            <a:r>
              <a:rPr lang="ru-RU" dirty="0">
                <a:latin typeface="Times New Roman" panose="02020603050405020304" pitchFamily="18" charset="0"/>
                <a:cs typeface="Times New Roman" panose="02020603050405020304" pitchFamily="18" charset="0"/>
              </a:rPr>
              <a:t>Сегодня гренландские киты – исчезающий вид.</a:t>
            </a:r>
          </a:p>
        </p:txBody>
      </p:sp>
    </p:spTree>
    <p:extLst>
      <p:ext uri="{BB962C8B-B14F-4D97-AF65-F5344CB8AC3E}">
        <p14:creationId xmlns:p14="http://schemas.microsoft.com/office/powerpoint/2010/main" val="77302980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https://spasibovsem.ru/ratings/wp-content/uploads/2021/05/karpy-koi.jpg"/>
          <p:cNvPicPr/>
          <p:nvPr/>
        </p:nvPicPr>
        <p:blipFill>
          <a:blip r:embed="rId2">
            <a:extLst>
              <a:ext uri="{28A0092B-C50C-407E-A947-70E740481C1C}">
                <a14:useLocalDpi xmlns:a14="http://schemas.microsoft.com/office/drawing/2010/main" val="0"/>
              </a:ext>
            </a:extLst>
          </a:blip>
          <a:srcRect/>
          <a:stretch>
            <a:fillRect/>
          </a:stretch>
        </p:blipFill>
        <p:spPr bwMode="auto">
          <a:xfrm>
            <a:off x="1112143" y="836712"/>
            <a:ext cx="6953250" cy="4533900"/>
          </a:xfrm>
          <a:prstGeom prst="rect">
            <a:avLst/>
          </a:prstGeom>
          <a:noFill/>
          <a:ln>
            <a:noFill/>
          </a:ln>
        </p:spPr>
      </p:pic>
      <p:sp>
        <p:nvSpPr>
          <p:cNvPr id="3" name="Прямоугольник 2"/>
          <p:cNvSpPr/>
          <p:nvPr/>
        </p:nvSpPr>
        <p:spPr>
          <a:xfrm>
            <a:off x="3779912" y="5661248"/>
            <a:ext cx="1390702" cy="369332"/>
          </a:xfrm>
          <a:prstGeom prst="rect">
            <a:avLst/>
          </a:prstGeom>
        </p:spPr>
        <p:txBody>
          <a:bodyPr wrap="none">
            <a:spAutoFit/>
          </a:bodyPr>
          <a:lstStyle/>
          <a:p>
            <a:r>
              <a:rPr lang="ru-RU" b="1" cap="all" dirty="0"/>
              <a:t>КАРПЫ КОИ</a:t>
            </a:r>
            <a:endParaRPr lang="ru-RU" dirty="0"/>
          </a:p>
        </p:txBody>
      </p:sp>
    </p:spTree>
    <p:extLst>
      <p:ext uri="{BB962C8B-B14F-4D97-AF65-F5344CB8AC3E}">
        <p14:creationId xmlns:p14="http://schemas.microsoft.com/office/powerpoint/2010/main" val="337600743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Таблица 1"/>
          <p:cNvGraphicFramePr>
            <a:graphicFrameLocks noGrp="1"/>
          </p:cNvGraphicFramePr>
          <p:nvPr>
            <p:extLst>
              <p:ext uri="{D42A27DB-BD31-4B8C-83A1-F6EECF244321}">
                <p14:modId xmlns:p14="http://schemas.microsoft.com/office/powerpoint/2010/main" val="2211461615"/>
              </p:ext>
            </p:extLst>
          </p:nvPr>
        </p:nvGraphicFramePr>
        <p:xfrm>
          <a:off x="179513" y="548680"/>
          <a:ext cx="8568952" cy="5760638"/>
        </p:xfrm>
        <a:graphic>
          <a:graphicData uri="http://schemas.openxmlformats.org/drawingml/2006/table">
            <a:tbl>
              <a:tblPr firstRow="1" firstCol="1" bandRow="1">
                <a:tableStyleId>{5C22544A-7EE6-4342-B048-85BDC9FD1C3A}</a:tableStyleId>
              </a:tblPr>
              <a:tblGrid>
                <a:gridCol w="3871590"/>
                <a:gridCol w="4697362"/>
              </a:tblGrid>
              <a:tr h="443126">
                <a:tc>
                  <a:txBody>
                    <a:bodyPr/>
                    <a:lstStyle/>
                    <a:p>
                      <a:pPr>
                        <a:lnSpc>
                          <a:spcPct val="115000"/>
                        </a:lnSpc>
                        <a:spcAft>
                          <a:spcPts val="0"/>
                        </a:spcAft>
                      </a:pPr>
                      <a:r>
                        <a:rPr lang="ru-RU" sz="1600" dirty="0">
                          <a:effectLst/>
                          <a:latin typeface="Times New Roman" panose="02020603050405020304" pitchFamily="18" charset="0"/>
                          <a:cs typeface="Times New Roman" panose="02020603050405020304" pitchFamily="18" charset="0"/>
                        </a:rPr>
                        <a:t>Рейтинг</a:t>
                      </a:r>
                      <a:endParaRPr lang="ru-RU" sz="1600" dirty="0">
                        <a:effectLst/>
                        <a:latin typeface="Times New Roman" panose="02020603050405020304" pitchFamily="18" charset="0"/>
                        <a:ea typeface="Calibri"/>
                        <a:cs typeface="Times New Roman" panose="02020603050405020304" pitchFamily="18" charset="0"/>
                      </a:endParaRPr>
                    </a:p>
                  </a:txBody>
                  <a:tcPr marL="114300" marR="114300" marT="66675" marB="66675" anchor="b"/>
                </a:tc>
                <a:tc>
                  <a:txBody>
                    <a:bodyPr/>
                    <a:lstStyle/>
                    <a:p>
                      <a:pPr>
                        <a:lnSpc>
                          <a:spcPct val="115000"/>
                        </a:lnSpc>
                        <a:spcAft>
                          <a:spcPts val="0"/>
                        </a:spcAft>
                      </a:pPr>
                      <a:r>
                        <a:rPr lang="ru-RU" sz="1600">
                          <a:effectLst/>
                          <a:latin typeface="Times New Roman" panose="02020603050405020304" pitchFamily="18" charset="0"/>
                          <a:cs typeface="Times New Roman" panose="02020603050405020304" pitchFamily="18" charset="0"/>
                        </a:rPr>
                        <a:t>Максимальная продолжительность жизни</a:t>
                      </a:r>
                      <a:endParaRPr lang="ru-RU" sz="1600">
                        <a:effectLst/>
                        <a:latin typeface="Times New Roman" panose="02020603050405020304" pitchFamily="18" charset="0"/>
                        <a:ea typeface="Calibri"/>
                        <a:cs typeface="Times New Roman" panose="02020603050405020304" pitchFamily="18" charset="0"/>
                      </a:endParaRPr>
                    </a:p>
                  </a:txBody>
                  <a:tcPr marL="114300" marR="114300" marT="66675" marB="66675" anchor="b"/>
                </a:tc>
              </a:tr>
              <a:tr h="443126">
                <a:tc>
                  <a:txBody>
                    <a:bodyPr/>
                    <a:lstStyle/>
                    <a:p>
                      <a:pPr>
                        <a:lnSpc>
                          <a:spcPct val="115000"/>
                        </a:lnSpc>
                        <a:spcAft>
                          <a:spcPts val="0"/>
                        </a:spcAft>
                      </a:pPr>
                      <a:r>
                        <a:rPr lang="ru-RU" sz="1600" dirty="0">
                          <a:solidFill>
                            <a:schemeClr val="tx1"/>
                          </a:solidFill>
                          <a:effectLst/>
                          <a:latin typeface="Times New Roman" panose="02020603050405020304" pitchFamily="18" charset="0"/>
                          <a:cs typeface="Times New Roman" panose="02020603050405020304" pitchFamily="18" charset="0"/>
                        </a:rPr>
                        <a:t>1. </a:t>
                      </a:r>
                      <a:r>
                        <a:rPr lang="ru-RU" sz="1600" dirty="0" err="1">
                          <a:solidFill>
                            <a:schemeClr val="tx1"/>
                          </a:solidFill>
                          <a:effectLst/>
                          <a:latin typeface="Times New Roman" panose="02020603050405020304" pitchFamily="18" charset="0"/>
                          <a:cs typeface="Times New Roman" panose="02020603050405020304" pitchFamily="18" charset="0"/>
                          <a:hlinkClick r:id="rId2"/>
                        </a:rPr>
                        <a:t>Turritopsis</a:t>
                      </a:r>
                      <a:r>
                        <a:rPr lang="ru-RU" sz="1600" dirty="0">
                          <a:solidFill>
                            <a:schemeClr val="tx1"/>
                          </a:solidFill>
                          <a:effectLst/>
                          <a:latin typeface="Times New Roman" panose="02020603050405020304" pitchFamily="18" charset="0"/>
                          <a:cs typeface="Times New Roman" panose="02020603050405020304" pitchFamily="18" charset="0"/>
                          <a:hlinkClick r:id="rId2"/>
                        </a:rPr>
                        <a:t> </a:t>
                      </a:r>
                      <a:r>
                        <a:rPr lang="ru-RU" sz="1600" dirty="0" err="1">
                          <a:solidFill>
                            <a:schemeClr val="tx1"/>
                          </a:solidFill>
                          <a:effectLst/>
                          <a:latin typeface="Times New Roman" panose="02020603050405020304" pitchFamily="18" charset="0"/>
                          <a:cs typeface="Times New Roman" panose="02020603050405020304" pitchFamily="18" charset="0"/>
                          <a:hlinkClick r:id="rId2"/>
                        </a:rPr>
                        <a:t>dohrnii</a:t>
                      </a:r>
                      <a:endParaRPr lang="ru-RU" sz="1600" dirty="0">
                        <a:solidFill>
                          <a:schemeClr val="tx1"/>
                        </a:solidFill>
                        <a:effectLst/>
                        <a:latin typeface="Times New Roman" panose="02020603050405020304" pitchFamily="18" charset="0"/>
                        <a:ea typeface="Calibri"/>
                        <a:cs typeface="Times New Roman" panose="02020603050405020304" pitchFamily="18" charset="0"/>
                      </a:endParaRPr>
                    </a:p>
                  </a:txBody>
                  <a:tcPr marL="114300" marR="114300" marT="66675" marB="66675" anchor="b"/>
                </a:tc>
                <a:tc>
                  <a:txBody>
                    <a:bodyPr/>
                    <a:lstStyle/>
                    <a:p>
                      <a:pPr>
                        <a:lnSpc>
                          <a:spcPct val="115000"/>
                        </a:lnSpc>
                        <a:spcAft>
                          <a:spcPts val="0"/>
                        </a:spcAft>
                      </a:pPr>
                      <a:r>
                        <a:rPr lang="ru-RU" sz="1600">
                          <a:effectLst/>
                          <a:latin typeface="Times New Roman" panose="02020603050405020304" pitchFamily="18" charset="0"/>
                          <a:cs typeface="Times New Roman" panose="02020603050405020304" pitchFamily="18" charset="0"/>
                        </a:rPr>
                        <a:t>вечно  </a:t>
                      </a:r>
                      <a:endParaRPr lang="ru-RU" sz="1600">
                        <a:effectLst/>
                        <a:latin typeface="Times New Roman" panose="02020603050405020304" pitchFamily="18" charset="0"/>
                        <a:ea typeface="Calibri"/>
                        <a:cs typeface="Times New Roman" panose="02020603050405020304" pitchFamily="18" charset="0"/>
                      </a:endParaRPr>
                    </a:p>
                  </a:txBody>
                  <a:tcPr marL="114300" marR="114300" marT="66675" marB="66675" anchor="b"/>
                </a:tc>
              </a:tr>
              <a:tr h="443126">
                <a:tc>
                  <a:txBody>
                    <a:bodyPr/>
                    <a:lstStyle/>
                    <a:p>
                      <a:pPr>
                        <a:lnSpc>
                          <a:spcPct val="115000"/>
                        </a:lnSpc>
                        <a:spcAft>
                          <a:spcPts val="0"/>
                        </a:spcAft>
                      </a:pPr>
                      <a:r>
                        <a:rPr lang="ru-RU" sz="1600" dirty="0">
                          <a:solidFill>
                            <a:schemeClr val="tx1"/>
                          </a:solidFill>
                          <a:effectLst/>
                          <a:latin typeface="Times New Roman" panose="02020603050405020304" pitchFamily="18" charset="0"/>
                          <a:cs typeface="Times New Roman" panose="02020603050405020304" pitchFamily="18" charset="0"/>
                        </a:rPr>
                        <a:t>2. </a:t>
                      </a:r>
                      <a:r>
                        <a:rPr lang="ru-RU" sz="1600" dirty="0" err="1">
                          <a:solidFill>
                            <a:schemeClr val="tx1"/>
                          </a:solidFill>
                          <a:effectLst/>
                          <a:latin typeface="Times New Roman" panose="02020603050405020304" pitchFamily="18" charset="0"/>
                          <a:cs typeface="Times New Roman" panose="02020603050405020304" pitchFamily="18" charset="0"/>
                          <a:hlinkClick r:id="rId3"/>
                        </a:rPr>
                        <a:t>Arctica</a:t>
                      </a:r>
                      <a:r>
                        <a:rPr lang="ru-RU" sz="1600" dirty="0">
                          <a:solidFill>
                            <a:schemeClr val="tx1"/>
                          </a:solidFill>
                          <a:effectLst/>
                          <a:latin typeface="Times New Roman" panose="02020603050405020304" pitchFamily="18" charset="0"/>
                          <a:cs typeface="Times New Roman" panose="02020603050405020304" pitchFamily="18" charset="0"/>
                          <a:hlinkClick r:id="rId3"/>
                        </a:rPr>
                        <a:t> </a:t>
                      </a:r>
                      <a:r>
                        <a:rPr lang="ru-RU" sz="1600" dirty="0" err="1">
                          <a:solidFill>
                            <a:schemeClr val="tx1"/>
                          </a:solidFill>
                          <a:effectLst/>
                          <a:latin typeface="Times New Roman" panose="02020603050405020304" pitchFamily="18" charset="0"/>
                          <a:cs typeface="Times New Roman" panose="02020603050405020304" pitchFamily="18" charset="0"/>
                          <a:hlinkClick r:id="rId3"/>
                        </a:rPr>
                        <a:t>islandica</a:t>
                      </a:r>
                      <a:endParaRPr lang="ru-RU" sz="1600" dirty="0">
                        <a:solidFill>
                          <a:schemeClr val="tx1"/>
                        </a:solidFill>
                        <a:effectLst/>
                        <a:latin typeface="Times New Roman" panose="02020603050405020304" pitchFamily="18" charset="0"/>
                        <a:ea typeface="Calibri"/>
                        <a:cs typeface="Times New Roman" panose="02020603050405020304" pitchFamily="18" charset="0"/>
                      </a:endParaRPr>
                    </a:p>
                  </a:txBody>
                  <a:tcPr marL="114300" marR="114300" marT="66675" marB="66675" anchor="b"/>
                </a:tc>
                <a:tc>
                  <a:txBody>
                    <a:bodyPr/>
                    <a:lstStyle/>
                    <a:p>
                      <a:pPr>
                        <a:lnSpc>
                          <a:spcPct val="115000"/>
                        </a:lnSpc>
                        <a:spcAft>
                          <a:spcPts val="0"/>
                        </a:spcAft>
                      </a:pPr>
                      <a:r>
                        <a:rPr lang="ru-RU" sz="1600">
                          <a:effectLst/>
                          <a:latin typeface="Times New Roman" panose="02020603050405020304" pitchFamily="18" charset="0"/>
                          <a:cs typeface="Times New Roman" panose="02020603050405020304" pitchFamily="18" charset="0"/>
                        </a:rPr>
                        <a:t>500 лет</a:t>
                      </a:r>
                      <a:endParaRPr lang="ru-RU" sz="1600">
                        <a:effectLst/>
                        <a:latin typeface="Times New Roman" panose="02020603050405020304" pitchFamily="18" charset="0"/>
                        <a:ea typeface="Calibri"/>
                        <a:cs typeface="Times New Roman" panose="02020603050405020304" pitchFamily="18" charset="0"/>
                      </a:endParaRPr>
                    </a:p>
                  </a:txBody>
                  <a:tcPr marL="114300" marR="114300" marT="66675" marB="66675" anchor="b"/>
                </a:tc>
              </a:tr>
              <a:tr h="443126">
                <a:tc>
                  <a:txBody>
                    <a:bodyPr/>
                    <a:lstStyle/>
                    <a:p>
                      <a:pPr>
                        <a:lnSpc>
                          <a:spcPct val="115000"/>
                        </a:lnSpc>
                        <a:spcAft>
                          <a:spcPts val="0"/>
                        </a:spcAft>
                      </a:pPr>
                      <a:r>
                        <a:rPr lang="ru-RU" sz="1600" dirty="0">
                          <a:solidFill>
                            <a:schemeClr val="tx1"/>
                          </a:solidFill>
                          <a:effectLst/>
                          <a:latin typeface="Times New Roman" panose="02020603050405020304" pitchFamily="18" charset="0"/>
                          <a:cs typeface="Times New Roman" panose="02020603050405020304" pitchFamily="18" charset="0"/>
                        </a:rPr>
                        <a:t>3. </a:t>
                      </a:r>
                      <a:r>
                        <a:rPr lang="ru-RU" sz="1600" dirty="0">
                          <a:solidFill>
                            <a:schemeClr val="tx1"/>
                          </a:solidFill>
                          <a:effectLst/>
                          <a:latin typeface="Times New Roman" panose="02020603050405020304" pitchFamily="18" charset="0"/>
                          <a:cs typeface="Times New Roman" panose="02020603050405020304" pitchFamily="18" charset="0"/>
                          <a:hlinkClick r:id="rId4"/>
                        </a:rPr>
                        <a:t>Гренландская полярная акула</a:t>
                      </a:r>
                      <a:endParaRPr lang="ru-RU" sz="1600" dirty="0">
                        <a:solidFill>
                          <a:schemeClr val="tx1"/>
                        </a:solidFill>
                        <a:effectLst/>
                        <a:latin typeface="Times New Roman" panose="02020603050405020304" pitchFamily="18" charset="0"/>
                        <a:ea typeface="Calibri"/>
                        <a:cs typeface="Times New Roman" panose="02020603050405020304" pitchFamily="18" charset="0"/>
                      </a:endParaRPr>
                    </a:p>
                  </a:txBody>
                  <a:tcPr marL="114300" marR="114300" marT="66675" marB="66675" anchor="b"/>
                </a:tc>
                <a:tc>
                  <a:txBody>
                    <a:bodyPr/>
                    <a:lstStyle/>
                    <a:p>
                      <a:pPr>
                        <a:lnSpc>
                          <a:spcPct val="115000"/>
                        </a:lnSpc>
                        <a:spcAft>
                          <a:spcPts val="0"/>
                        </a:spcAft>
                      </a:pPr>
                      <a:r>
                        <a:rPr lang="ru-RU" sz="1600" dirty="0">
                          <a:effectLst/>
                          <a:latin typeface="Times New Roman" panose="02020603050405020304" pitchFamily="18" charset="0"/>
                          <a:cs typeface="Times New Roman" panose="02020603050405020304" pitchFamily="18" charset="0"/>
                        </a:rPr>
                        <a:t>270 лет</a:t>
                      </a:r>
                      <a:endParaRPr lang="ru-RU" sz="1600" dirty="0">
                        <a:effectLst/>
                        <a:latin typeface="Times New Roman" panose="02020603050405020304" pitchFamily="18" charset="0"/>
                        <a:ea typeface="Calibri"/>
                        <a:cs typeface="Times New Roman" panose="02020603050405020304" pitchFamily="18" charset="0"/>
                      </a:endParaRPr>
                    </a:p>
                  </a:txBody>
                  <a:tcPr marL="114300" marR="114300" marT="66675" marB="66675" anchor="b"/>
                </a:tc>
              </a:tr>
              <a:tr h="443126">
                <a:tc>
                  <a:txBody>
                    <a:bodyPr/>
                    <a:lstStyle/>
                    <a:p>
                      <a:pPr>
                        <a:lnSpc>
                          <a:spcPct val="115000"/>
                        </a:lnSpc>
                        <a:spcAft>
                          <a:spcPts val="0"/>
                        </a:spcAft>
                      </a:pPr>
                      <a:r>
                        <a:rPr lang="ru-RU" sz="1600" dirty="0">
                          <a:solidFill>
                            <a:schemeClr val="tx1"/>
                          </a:solidFill>
                          <a:effectLst/>
                          <a:latin typeface="Times New Roman" panose="02020603050405020304" pitchFamily="18" charset="0"/>
                          <a:cs typeface="Times New Roman" panose="02020603050405020304" pitchFamily="18" charset="0"/>
                        </a:rPr>
                        <a:t>4. </a:t>
                      </a:r>
                      <a:r>
                        <a:rPr lang="ru-RU" sz="1600" dirty="0">
                          <a:solidFill>
                            <a:schemeClr val="tx1"/>
                          </a:solidFill>
                          <a:effectLst/>
                          <a:latin typeface="Times New Roman" panose="02020603050405020304" pitchFamily="18" charset="0"/>
                          <a:cs typeface="Times New Roman" panose="02020603050405020304" pitchFamily="18" charset="0"/>
                          <a:hlinkClick r:id="rId5"/>
                        </a:rPr>
                        <a:t>Карпы кои</a:t>
                      </a:r>
                      <a:endParaRPr lang="ru-RU" sz="1600" dirty="0">
                        <a:solidFill>
                          <a:schemeClr val="tx1"/>
                        </a:solidFill>
                        <a:effectLst/>
                        <a:latin typeface="Times New Roman" panose="02020603050405020304" pitchFamily="18" charset="0"/>
                        <a:ea typeface="Calibri"/>
                        <a:cs typeface="Times New Roman" panose="02020603050405020304" pitchFamily="18" charset="0"/>
                      </a:endParaRPr>
                    </a:p>
                  </a:txBody>
                  <a:tcPr marL="114300" marR="114300" marT="66675" marB="66675" anchor="b"/>
                </a:tc>
                <a:tc>
                  <a:txBody>
                    <a:bodyPr/>
                    <a:lstStyle/>
                    <a:p>
                      <a:pPr>
                        <a:lnSpc>
                          <a:spcPct val="115000"/>
                        </a:lnSpc>
                        <a:spcAft>
                          <a:spcPts val="0"/>
                        </a:spcAft>
                      </a:pPr>
                      <a:r>
                        <a:rPr lang="ru-RU" sz="1600" dirty="0">
                          <a:effectLst/>
                          <a:latin typeface="Times New Roman" panose="02020603050405020304" pitchFamily="18" charset="0"/>
                          <a:cs typeface="Times New Roman" panose="02020603050405020304" pitchFamily="18" charset="0"/>
                        </a:rPr>
                        <a:t>220 лет</a:t>
                      </a:r>
                      <a:endParaRPr lang="ru-RU" sz="1600" dirty="0">
                        <a:effectLst/>
                        <a:latin typeface="Times New Roman" panose="02020603050405020304" pitchFamily="18" charset="0"/>
                        <a:ea typeface="Calibri"/>
                        <a:cs typeface="Times New Roman" panose="02020603050405020304" pitchFamily="18" charset="0"/>
                      </a:endParaRPr>
                    </a:p>
                  </a:txBody>
                  <a:tcPr marL="114300" marR="114300" marT="66675" marB="66675" anchor="b"/>
                </a:tc>
              </a:tr>
              <a:tr h="443126">
                <a:tc>
                  <a:txBody>
                    <a:bodyPr/>
                    <a:lstStyle/>
                    <a:p>
                      <a:pPr>
                        <a:lnSpc>
                          <a:spcPct val="115000"/>
                        </a:lnSpc>
                        <a:spcAft>
                          <a:spcPts val="0"/>
                        </a:spcAft>
                      </a:pPr>
                      <a:r>
                        <a:rPr lang="ru-RU" sz="1600" dirty="0">
                          <a:solidFill>
                            <a:schemeClr val="tx1"/>
                          </a:solidFill>
                          <a:effectLst/>
                          <a:latin typeface="Times New Roman" panose="02020603050405020304" pitchFamily="18" charset="0"/>
                          <a:cs typeface="Times New Roman" panose="02020603050405020304" pitchFamily="18" charset="0"/>
                        </a:rPr>
                        <a:t>5. </a:t>
                      </a:r>
                      <a:r>
                        <a:rPr lang="ru-RU" sz="1600" dirty="0">
                          <a:solidFill>
                            <a:schemeClr val="tx1"/>
                          </a:solidFill>
                          <a:effectLst/>
                          <a:latin typeface="Times New Roman" panose="02020603050405020304" pitchFamily="18" charset="0"/>
                          <a:cs typeface="Times New Roman" panose="02020603050405020304" pitchFamily="18" charset="0"/>
                          <a:hlinkClick r:id="rId6"/>
                        </a:rPr>
                        <a:t>Гренландский кит</a:t>
                      </a:r>
                      <a:endParaRPr lang="ru-RU" sz="1600" dirty="0">
                        <a:solidFill>
                          <a:schemeClr val="tx1"/>
                        </a:solidFill>
                        <a:effectLst/>
                        <a:latin typeface="Times New Roman" panose="02020603050405020304" pitchFamily="18" charset="0"/>
                        <a:ea typeface="Calibri"/>
                        <a:cs typeface="Times New Roman" panose="02020603050405020304" pitchFamily="18" charset="0"/>
                      </a:endParaRPr>
                    </a:p>
                  </a:txBody>
                  <a:tcPr marL="114300" marR="114300" marT="66675" marB="66675" anchor="b"/>
                </a:tc>
                <a:tc>
                  <a:txBody>
                    <a:bodyPr/>
                    <a:lstStyle/>
                    <a:p>
                      <a:pPr>
                        <a:lnSpc>
                          <a:spcPct val="115000"/>
                        </a:lnSpc>
                        <a:spcAft>
                          <a:spcPts val="0"/>
                        </a:spcAft>
                      </a:pPr>
                      <a:r>
                        <a:rPr lang="ru-RU" sz="1600" dirty="0">
                          <a:effectLst/>
                          <a:latin typeface="Times New Roman" panose="02020603050405020304" pitchFamily="18" charset="0"/>
                          <a:cs typeface="Times New Roman" panose="02020603050405020304" pitchFamily="18" charset="0"/>
                        </a:rPr>
                        <a:t>200 лет</a:t>
                      </a:r>
                      <a:endParaRPr lang="ru-RU" sz="1600" dirty="0">
                        <a:effectLst/>
                        <a:latin typeface="Times New Roman" panose="02020603050405020304" pitchFamily="18" charset="0"/>
                        <a:ea typeface="Calibri"/>
                        <a:cs typeface="Times New Roman" panose="02020603050405020304" pitchFamily="18" charset="0"/>
                      </a:endParaRPr>
                    </a:p>
                  </a:txBody>
                  <a:tcPr marL="114300" marR="114300" marT="66675" marB="66675" anchor="b"/>
                </a:tc>
              </a:tr>
              <a:tr h="443126">
                <a:tc>
                  <a:txBody>
                    <a:bodyPr/>
                    <a:lstStyle/>
                    <a:p>
                      <a:pPr>
                        <a:lnSpc>
                          <a:spcPct val="115000"/>
                        </a:lnSpc>
                        <a:spcAft>
                          <a:spcPts val="0"/>
                        </a:spcAft>
                      </a:pPr>
                      <a:r>
                        <a:rPr lang="ru-RU" sz="1600" dirty="0">
                          <a:solidFill>
                            <a:schemeClr val="tx1"/>
                          </a:solidFill>
                          <a:effectLst/>
                          <a:latin typeface="Times New Roman" panose="02020603050405020304" pitchFamily="18" charset="0"/>
                          <a:cs typeface="Times New Roman" panose="02020603050405020304" pitchFamily="18" charset="0"/>
                        </a:rPr>
                        <a:t>6. </a:t>
                      </a:r>
                      <a:r>
                        <a:rPr lang="ru-RU" sz="1600" dirty="0">
                          <a:solidFill>
                            <a:schemeClr val="tx1"/>
                          </a:solidFill>
                          <a:effectLst/>
                          <a:latin typeface="Times New Roman" panose="02020603050405020304" pitchFamily="18" charset="0"/>
                          <a:cs typeface="Times New Roman" panose="02020603050405020304" pitchFamily="18" charset="0"/>
                          <a:hlinkClick r:id="rId7"/>
                        </a:rPr>
                        <a:t>Красный морской еж</a:t>
                      </a:r>
                      <a:endParaRPr lang="ru-RU" sz="1600" dirty="0">
                        <a:solidFill>
                          <a:schemeClr val="tx1"/>
                        </a:solidFill>
                        <a:effectLst/>
                        <a:latin typeface="Times New Roman" panose="02020603050405020304" pitchFamily="18" charset="0"/>
                        <a:ea typeface="Calibri"/>
                        <a:cs typeface="Times New Roman" panose="02020603050405020304" pitchFamily="18" charset="0"/>
                      </a:endParaRPr>
                    </a:p>
                  </a:txBody>
                  <a:tcPr marL="114300" marR="114300" marT="66675" marB="66675" anchor="b"/>
                </a:tc>
                <a:tc>
                  <a:txBody>
                    <a:bodyPr/>
                    <a:lstStyle/>
                    <a:p>
                      <a:pPr>
                        <a:lnSpc>
                          <a:spcPct val="115000"/>
                        </a:lnSpc>
                        <a:spcAft>
                          <a:spcPts val="0"/>
                        </a:spcAft>
                      </a:pPr>
                      <a:r>
                        <a:rPr lang="ru-RU" sz="1600" dirty="0">
                          <a:effectLst/>
                          <a:latin typeface="Times New Roman" panose="02020603050405020304" pitchFamily="18" charset="0"/>
                          <a:cs typeface="Times New Roman" panose="02020603050405020304" pitchFamily="18" charset="0"/>
                        </a:rPr>
                        <a:t>200 лет</a:t>
                      </a:r>
                      <a:endParaRPr lang="ru-RU" sz="1600" dirty="0">
                        <a:effectLst/>
                        <a:latin typeface="Times New Roman" panose="02020603050405020304" pitchFamily="18" charset="0"/>
                        <a:ea typeface="Calibri"/>
                        <a:cs typeface="Times New Roman" panose="02020603050405020304" pitchFamily="18" charset="0"/>
                      </a:endParaRPr>
                    </a:p>
                  </a:txBody>
                  <a:tcPr marL="114300" marR="114300" marT="66675" marB="66675" anchor="b"/>
                </a:tc>
              </a:tr>
              <a:tr h="443126">
                <a:tc>
                  <a:txBody>
                    <a:bodyPr/>
                    <a:lstStyle/>
                    <a:p>
                      <a:pPr>
                        <a:lnSpc>
                          <a:spcPct val="115000"/>
                        </a:lnSpc>
                        <a:spcAft>
                          <a:spcPts val="0"/>
                        </a:spcAft>
                      </a:pPr>
                      <a:r>
                        <a:rPr lang="ru-RU" sz="1600" dirty="0">
                          <a:solidFill>
                            <a:schemeClr val="tx1"/>
                          </a:solidFill>
                          <a:effectLst/>
                          <a:latin typeface="Times New Roman" panose="02020603050405020304" pitchFamily="18" charset="0"/>
                          <a:cs typeface="Times New Roman" panose="02020603050405020304" pitchFamily="18" charset="0"/>
                        </a:rPr>
                        <a:t>7. </a:t>
                      </a:r>
                      <a:r>
                        <a:rPr lang="ru-RU" sz="1600" dirty="0">
                          <a:solidFill>
                            <a:schemeClr val="tx1"/>
                          </a:solidFill>
                          <a:effectLst/>
                          <a:latin typeface="Times New Roman" panose="02020603050405020304" pitchFamily="18" charset="0"/>
                          <a:cs typeface="Times New Roman" panose="02020603050405020304" pitchFamily="18" charset="0"/>
                          <a:hlinkClick r:id="rId8"/>
                        </a:rPr>
                        <a:t>Слоновая черепаха</a:t>
                      </a:r>
                      <a:endParaRPr lang="ru-RU" sz="1600" dirty="0">
                        <a:solidFill>
                          <a:schemeClr val="tx1"/>
                        </a:solidFill>
                        <a:effectLst/>
                        <a:latin typeface="Times New Roman" panose="02020603050405020304" pitchFamily="18" charset="0"/>
                        <a:ea typeface="Calibri"/>
                        <a:cs typeface="Times New Roman" panose="02020603050405020304" pitchFamily="18" charset="0"/>
                      </a:endParaRPr>
                    </a:p>
                  </a:txBody>
                  <a:tcPr marL="114300" marR="114300" marT="66675" marB="66675" anchor="b"/>
                </a:tc>
                <a:tc>
                  <a:txBody>
                    <a:bodyPr/>
                    <a:lstStyle/>
                    <a:p>
                      <a:pPr>
                        <a:lnSpc>
                          <a:spcPct val="115000"/>
                        </a:lnSpc>
                        <a:spcAft>
                          <a:spcPts val="0"/>
                        </a:spcAft>
                      </a:pPr>
                      <a:r>
                        <a:rPr lang="ru-RU" sz="1600" dirty="0">
                          <a:effectLst/>
                          <a:latin typeface="Times New Roman" panose="02020603050405020304" pitchFamily="18" charset="0"/>
                          <a:cs typeface="Times New Roman" panose="02020603050405020304" pitchFamily="18" charset="0"/>
                        </a:rPr>
                        <a:t>170 лет</a:t>
                      </a:r>
                      <a:endParaRPr lang="ru-RU" sz="1600" dirty="0">
                        <a:effectLst/>
                        <a:latin typeface="Times New Roman" panose="02020603050405020304" pitchFamily="18" charset="0"/>
                        <a:ea typeface="Calibri"/>
                        <a:cs typeface="Times New Roman" panose="02020603050405020304" pitchFamily="18" charset="0"/>
                      </a:endParaRPr>
                    </a:p>
                  </a:txBody>
                  <a:tcPr marL="114300" marR="114300" marT="66675" marB="66675" anchor="b"/>
                </a:tc>
              </a:tr>
              <a:tr h="443126">
                <a:tc>
                  <a:txBody>
                    <a:bodyPr/>
                    <a:lstStyle/>
                    <a:p>
                      <a:pPr>
                        <a:lnSpc>
                          <a:spcPct val="115000"/>
                        </a:lnSpc>
                        <a:spcAft>
                          <a:spcPts val="0"/>
                        </a:spcAft>
                      </a:pPr>
                      <a:r>
                        <a:rPr lang="ru-RU" sz="1600" dirty="0">
                          <a:solidFill>
                            <a:schemeClr val="tx1"/>
                          </a:solidFill>
                          <a:effectLst/>
                          <a:latin typeface="Times New Roman" panose="02020603050405020304" pitchFamily="18" charset="0"/>
                          <a:cs typeface="Times New Roman" panose="02020603050405020304" pitchFamily="18" charset="0"/>
                        </a:rPr>
                        <a:t>8. </a:t>
                      </a:r>
                      <a:r>
                        <a:rPr lang="ru-RU" sz="1600" dirty="0" err="1">
                          <a:solidFill>
                            <a:schemeClr val="tx1"/>
                          </a:solidFill>
                          <a:effectLst/>
                          <a:latin typeface="Times New Roman" panose="02020603050405020304" pitchFamily="18" charset="0"/>
                          <a:cs typeface="Times New Roman" panose="02020603050405020304" pitchFamily="18" charset="0"/>
                          <a:hlinkClick r:id="rId9"/>
                        </a:rPr>
                        <a:t>Гуидак</a:t>
                      </a:r>
                      <a:endParaRPr lang="ru-RU" sz="1600" dirty="0">
                        <a:solidFill>
                          <a:schemeClr val="tx1"/>
                        </a:solidFill>
                        <a:effectLst/>
                        <a:latin typeface="Times New Roman" panose="02020603050405020304" pitchFamily="18" charset="0"/>
                        <a:ea typeface="Calibri"/>
                        <a:cs typeface="Times New Roman" panose="02020603050405020304" pitchFamily="18" charset="0"/>
                      </a:endParaRPr>
                    </a:p>
                  </a:txBody>
                  <a:tcPr marL="114300" marR="114300" marT="66675" marB="66675" anchor="b"/>
                </a:tc>
                <a:tc>
                  <a:txBody>
                    <a:bodyPr/>
                    <a:lstStyle/>
                    <a:p>
                      <a:pPr>
                        <a:lnSpc>
                          <a:spcPct val="115000"/>
                        </a:lnSpc>
                        <a:spcAft>
                          <a:spcPts val="0"/>
                        </a:spcAft>
                      </a:pPr>
                      <a:r>
                        <a:rPr lang="ru-RU" sz="1600" dirty="0">
                          <a:effectLst/>
                          <a:latin typeface="Times New Roman" panose="02020603050405020304" pitchFamily="18" charset="0"/>
                          <a:cs typeface="Times New Roman" panose="02020603050405020304" pitchFamily="18" charset="0"/>
                        </a:rPr>
                        <a:t>150 лет</a:t>
                      </a:r>
                      <a:endParaRPr lang="ru-RU" sz="1600" dirty="0">
                        <a:effectLst/>
                        <a:latin typeface="Times New Roman" panose="02020603050405020304" pitchFamily="18" charset="0"/>
                        <a:ea typeface="Calibri"/>
                        <a:cs typeface="Times New Roman" panose="02020603050405020304" pitchFamily="18" charset="0"/>
                      </a:endParaRPr>
                    </a:p>
                  </a:txBody>
                  <a:tcPr marL="114300" marR="114300" marT="66675" marB="66675" anchor="b"/>
                </a:tc>
              </a:tr>
              <a:tr h="443126">
                <a:tc>
                  <a:txBody>
                    <a:bodyPr/>
                    <a:lstStyle/>
                    <a:p>
                      <a:pPr>
                        <a:lnSpc>
                          <a:spcPct val="115000"/>
                        </a:lnSpc>
                        <a:spcAft>
                          <a:spcPts val="0"/>
                        </a:spcAft>
                      </a:pPr>
                      <a:r>
                        <a:rPr lang="ru-RU" sz="1600" dirty="0">
                          <a:solidFill>
                            <a:schemeClr val="tx1"/>
                          </a:solidFill>
                          <a:effectLst/>
                          <a:latin typeface="Times New Roman" panose="02020603050405020304" pitchFamily="18" charset="0"/>
                          <a:cs typeface="Times New Roman" panose="02020603050405020304" pitchFamily="18" charset="0"/>
                        </a:rPr>
                        <a:t>9. </a:t>
                      </a:r>
                      <a:r>
                        <a:rPr lang="ru-RU" sz="1600" dirty="0">
                          <a:solidFill>
                            <a:schemeClr val="tx1"/>
                          </a:solidFill>
                          <a:effectLst/>
                          <a:latin typeface="Times New Roman" panose="02020603050405020304" pitchFamily="18" charset="0"/>
                          <a:cs typeface="Times New Roman" panose="02020603050405020304" pitchFamily="18" charset="0"/>
                          <a:hlinkClick r:id="rId10"/>
                        </a:rPr>
                        <a:t>Новозеландский </a:t>
                      </a:r>
                      <a:r>
                        <a:rPr lang="ru-RU" sz="1600" dirty="0" err="1">
                          <a:solidFill>
                            <a:schemeClr val="tx1"/>
                          </a:solidFill>
                          <a:effectLst/>
                          <a:latin typeface="Times New Roman" panose="02020603050405020304" pitchFamily="18" charset="0"/>
                          <a:cs typeface="Times New Roman" panose="02020603050405020304" pitchFamily="18" charset="0"/>
                          <a:hlinkClick r:id="rId10"/>
                        </a:rPr>
                        <a:t>длинноперый</a:t>
                      </a:r>
                      <a:r>
                        <a:rPr lang="ru-RU" sz="1600" dirty="0">
                          <a:solidFill>
                            <a:schemeClr val="tx1"/>
                          </a:solidFill>
                          <a:effectLst/>
                          <a:latin typeface="Times New Roman" panose="02020603050405020304" pitchFamily="18" charset="0"/>
                          <a:cs typeface="Times New Roman" panose="02020603050405020304" pitchFamily="18" charset="0"/>
                          <a:hlinkClick r:id="rId10"/>
                        </a:rPr>
                        <a:t> угорь</a:t>
                      </a:r>
                      <a:endParaRPr lang="ru-RU" sz="1600" dirty="0">
                        <a:solidFill>
                          <a:schemeClr val="tx1"/>
                        </a:solidFill>
                        <a:effectLst/>
                        <a:latin typeface="Times New Roman" panose="02020603050405020304" pitchFamily="18" charset="0"/>
                        <a:ea typeface="Calibri"/>
                        <a:cs typeface="Times New Roman" panose="02020603050405020304" pitchFamily="18" charset="0"/>
                      </a:endParaRPr>
                    </a:p>
                  </a:txBody>
                  <a:tcPr marL="114300" marR="114300" marT="66675" marB="66675" anchor="b"/>
                </a:tc>
                <a:tc>
                  <a:txBody>
                    <a:bodyPr/>
                    <a:lstStyle/>
                    <a:p>
                      <a:pPr>
                        <a:lnSpc>
                          <a:spcPct val="115000"/>
                        </a:lnSpc>
                        <a:spcAft>
                          <a:spcPts val="0"/>
                        </a:spcAft>
                      </a:pPr>
                      <a:r>
                        <a:rPr lang="ru-RU" sz="1600" dirty="0">
                          <a:effectLst/>
                          <a:latin typeface="Times New Roman" panose="02020603050405020304" pitchFamily="18" charset="0"/>
                          <a:cs typeface="Times New Roman" panose="02020603050405020304" pitchFamily="18" charset="0"/>
                        </a:rPr>
                        <a:t>110 лет</a:t>
                      </a:r>
                      <a:endParaRPr lang="ru-RU" sz="1600" dirty="0">
                        <a:effectLst/>
                        <a:latin typeface="Times New Roman" panose="02020603050405020304" pitchFamily="18" charset="0"/>
                        <a:ea typeface="Calibri"/>
                        <a:cs typeface="Times New Roman" panose="02020603050405020304" pitchFamily="18" charset="0"/>
                      </a:endParaRPr>
                    </a:p>
                  </a:txBody>
                  <a:tcPr marL="114300" marR="114300" marT="66675" marB="66675" anchor="b"/>
                </a:tc>
              </a:tr>
              <a:tr h="443126">
                <a:tc>
                  <a:txBody>
                    <a:bodyPr/>
                    <a:lstStyle/>
                    <a:p>
                      <a:pPr>
                        <a:lnSpc>
                          <a:spcPct val="115000"/>
                        </a:lnSpc>
                        <a:spcAft>
                          <a:spcPts val="0"/>
                        </a:spcAft>
                      </a:pPr>
                      <a:r>
                        <a:rPr lang="ru-RU" sz="1600" dirty="0">
                          <a:solidFill>
                            <a:schemeClr val="tx1"/>
                          </a:solidFill>
                          <a:effectLst/>
                          <a:latin typeface="Times New Roman" panose="02020603050405020304" pitchFamily="18" charset="0"/>
                          <a:cs typeface="Times New Roman" panose="02020603050405020304" pitchFamily="18" charset="0"/>
                        </a:rPr>
                        <a:t>10. </a:t>
                      </a:r>
                      <a:r>
                        <a:rPr lang="ru-RU" sz="1600" dirty="0">
                          <a:solidFill>
                            <a:schemeClr val="tx1"/>
                          </a:solidFill>
                          <a:effectLst/>
                          <a:latin typeface="Times New Roman" panose="02020603050405020304" pitchFamily="18" charset="0"/>
                          <a:cs typeface="Times New Roman" panose="02020603050405020304" pitchFamily="18" charset="0"/>
                          <a:hlinkClick r:id="rId11"/>
                        </a:rPr>
                        <a:t>Гаттерия</a:t>
                      </a:r>
                      <a:endParaRPr lang="ru-RU" sz="1600" dirty="0">
                        <a:solidFill>
                          <a:schemeClr val="tx1"/>
                        </a:solidFill>
                        <a:effectLst/>
                        <a:latin typeface="Times New Roman" panose="02020603050405020304" pitchFamily="18" charset="0"/>
                        <a:ea typeface="Calibri"/>
                        <a:cs typeface="Times New Roman" panose="02020603050405020304" pitchFamily="18" charset="0"/>
                      </a:endParaRPr>
                    </a:p>
                  </a:txBody>
                  <a:tcPr marL="114300" marR="114300" marT="66675" marB="66675" anchor="b"/>
                </a:tc>
                <a:tc>
                  <a:txBody>
                    <a:bodyPr/>
                    <a:lstStyle/>
                    <a:p>
                      <a:pPr>
                        <a:lnSpc>
                          <a:spcPct val="115000"/>
                        </a:lnSpc>
                        <a:spcAft>
                          <a:spcPts val="0"/>
                        </a:spcAft>
                      </a:pPr>
                      <a:r>
                        <a:rPr lang="ru-RU" sz="1600" dirty="0">
                          <a:effectLst/>
                          <a:latin typeface="Times New Roman" panose="02020603050405020304" pitchFamily="18" charset="0"/>
                          <a:cs typeface="Times New Roman" panose="02020603050405020304" pitchFamily="18" charset="0"/>
                        </a:rPr>
                        <a:t>100 лет</a:t>
                      </a:r>
                      <a:endParaRPr lang="ru-RU" sz="1600" dirty="0">
                        <a:effectLst/>
                        <a:latin typeface="Times New Roman" panose="02020603050405020304" pitchFamily="18" charset="0"/>
                        <a:ea typeface="Calibri"/>
                        <a:cs typeface="Times New Roman" panose="02020603050405020304" pitchFamily="18" charset="0"/>
                      </a:endParaRPr>
                    </a:p>
                  </a:txBody>
                  <a:tcPr marL="114300" marR="114300" marT="66675" marB="66675" anchor="b"/>
                </a:tc>
              </a:tr>
              <a:tr h="443126">
                <a:tc>
                  <a:txBody>
                    <a:bodyPr/>
                    <a:lstStyle/>
                    <a:p>
                      <a:pPr>
                        <a:lnSpc>
                          <a:spcPct val="115000"/>
                        </a:lnSpc>
                        <a:spcAft>
                          <a:spcPts val="0"/>
                        </a:spcAft>
                      </a:pPr>
                      <a:r>
                        <a:rPr lang="ru-RU" sz="1600" dirty="0">
                          <a:solidFill>
                            <a:schemeClr val="tx1"/>
                          </a:solidFill>
                          <a:effectLst/>
                          <a:latin typeface="Times New Roman" panose="02020603050405020304" pitchFamily="18" charset="0"/>
                          <a:cs typeface="Times New Roman" panose="02020603050405020304" pitchFamily="18" charset="0"/>
                        </a:rPr>
                        <a:t>11. </a:t>
                      </a:r>
                      <a:r>
                        <a:rPr lang="ru-RU" sz="1600" dirty="0">
                          <a:solidFill>
                            <a:schemeClr val="tx1"/>
                          </a:solidFill>
                          <a:effectLst/>
                          <a:latin typeface="Times New Roman" panose="02020603050405020304" pitchFamily="18" charset="0"/>
                          <a:cs typeface="Times New Roman" panose="02020603050405020304" pitchFamily="18" charset="0"/>
                          <a:hlinkClick r:id="rId12"/>
                        </a:rPr>
                        <a:t>Африканские слоны</a:t>
                      </a:r>
                      <a:endParaRPr lang="ru-RU" sz="1600" dirty="0">
                        <a:solidFill>
                          <a:schemeClr val="tx1"/>
                        </a:solidFill>
                        <a:effectLst/>
                        <a:latin typeface="Times New Roman" panose="02020603050405020304" pitchFamily="18" charset="0"/>
                        <a:ea typeface="Calibri"/>
                        <a:cs typeface="Times New Roman" panose="02020603050405020304" pitchFamily="18" charset="0"/>
                      </a:endParaRPr>
                    </a:p>
                  </a:txBody>
                  <a:tcPr marL="114300" marR="114300" marT="66675" marB="66675" anchor="b"/>
                </a:tc>
                <a:tc>
                  <a:txBody>
                    <a:bodyPr/>
                    <a:lstStyle/>
                    <a:p>
                      <a:pPr>
                        <a:lnSpc>
                          <a:spcPct val="115000"/>
                        </a:lnSpc>
                        <a:spcAft>
                          <a:spcPts val="0"/>
                        </a:spcAft>
                      </a:pPr>
                      <a:r>
                        <a:rPr lang="ru-RU" sz="1600" dirty="0">
                          <a:effectLst/>
                          <a:latin typeface="Times New Roman" panose="02020603050405020304" pitchFamily="18" charset="0"/>
                          <a:cs typeface="Times New Roman" panose="02020603050405020304" pitchFamily="18" charset="0"/>
                        </a:rPr>
                        <a:t>70 лет</a:t>
                      </a:r>
                      <a:endParaRPr lang="ru-RU" sz="1600" dirty="0">
                        <a:effectLst/>
                        <a:latin typeface="Times New Roman" panose="02020603050405020304" pitchFamily="18" charset="0"/>
                        <a:ea typeface="Calibri"/>
                        <a:cs typeface="Times New Roman" panose="02020603050405020304" pitchFamily="18" charset="0"/>
                      </a:endParaRPr>
                    </a:p>
                  </a:txBody>
                  <a:tcPr marL="114300" marR="114300" marT="66675" marB="66675" anchor="b"/>
                </a:tc>
              </a:tr>
              <a:tr h="443126">
                <a:tc>
                  <a:txBody>
                    <a:bodyPr/>
                    <a:lstStyle/>
                    <a:p>
                      <a:pPr>
                        <a:lnSpc>
                          <a:spcPct val="115000"/>
                        </a:lnSpc>
                        <a:spcAft>
                          <a:spcPts val="0"/>
                        </a:spcAft>
                      </a:pPr>
                      <a:r>
                        <a:rPr lang="ru-RU" sz="1600" dirty="0">
                          <a:solidFill>
                            <a:schemeClr val="tx1"/>
                          </a:solidFill>
                          <a:effectLst/>
                          <a:latin typeface="Times New Roman" panose="02020603050405020304" pitchFamily="18" charset="0"/>
                          <a:cs typeface="Times New Roman" panose="02020603050405020304" pitchFamily="18" charset="0"/>
                        </a:rPr>
                        <a:t>12. </a:t>
                      </a:r>
                      <a:r>
                        <a:rPr lang="ru-RU" sz="1600" dirty="0">
                          <a:solidFill>
                            <a:schemeClr val="tx1"/>
                          </a:solidFill>
                          <a:effectLst/>
                          <a:latin typeface="Times New Roman" panose="02020603050405020304" pitchFamily="18" charset="0"/>
                          <a:cs typeface="Times New Roman" panose="02020603050405020304" pitchFamily="18" charset="0"/>
                          <a:hlinkClick r:id="rId13"/>
                        </a:rPr>
                        <a:t>Ары</a:t>
                      </a:r>
                      <a:endParaRPr lang="ru-RU" sz="1600" dirty="0">
                        <a:solidFill>
                          <a:schemeClr val="tx1"/>
                        </a:solidFill>
                        <a:effectLst/>
                        <a:latin typeface="Times New Roman" panose="02020603050405020304" pitchFamily="18" charset="0"/>
                        <a:ea typeface="Calibri"/>
                        <a:cs typeface="Times New Roman" panose="02020603050405020304" pitchFamily="18" charset="0"/>
                      </a:endParaRPr>
                    </a:p>
                  </a:txBody>
                  <a:tcPr marL="114300" marR="114300" marT="66675" marB="66675" anchor="b"/>
                </a:tc>
                <a:tc>
                  <a:txBody>
                    <a:bodyPr/>
                    <a:lstStyle/>
                    <a:p>
                      <a:pPr>
                        <a:lnSpc>
                          <a:spcPct val="115000"/>
                        </a:lnSpc>
                        <a:spcAft>
                          <a:spcPts val="0"/>
                        </a:spcAft>
                      </a:pPr>
                      <a:r>
                        <a:rPr lang="ru-RU" sz="1600" dirty="0">
                          <a:effectLst/>
                          <a:latin typeface="Times New Roman" panose="02020603050405020304" pitchFamily="18" charset="0"/>
                          <a:cs typeface="Times New Roman" panose="02020603050405020304" pitchFamily="18" charset="0"/>
                        </a:rPr>
                        <a:t>70 лет</a:t>
                      </a:r>
                      <a:endParaRPr lang="ru-RU" sz="1600" dirty="0">
                        <a:effectLst/>
                        <a:latin typeface="Times New Roman" panose="02020603050405020304" pitchFamily="18" charset="0"/>
                        <a:ea typeface="Calibri"/>
                        <a:cs typeface="Times New Roman" panose="02020603050405020304" pitchFamily="18" charset="0"/>
                      </a:endParaRPr>
                    </a:p>
                  </a:txBody>
                  <a:tcPr marL="114300" marR="114300" marT="66675" marB="66675" anchor="b"/>
                </a:tc>
              </a:tr>
            </a:tbl>
          </a:graphicData>
        </a:graphic>
      </p:graphicFrame>
      <p:pic>
        <p:nvPicPr>
          <p:cNvPr id="1025" name="Рисунок 18" desc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100138" y="1628775"/>
            <a:ext cx="381000" cy="381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1581845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51520" y="620688"/>
            <a:ext cx="8568952" cy="5078313"/>
          </a:xfrm>
          <a:prstGeom prst="rect">
            <a:avLst/>
          </a:prstGeom>
        </p:spPr>
        <p:txBody>
          <a:bodyPr wrap="square">
            <a:spAutoFit/>
          </a:bodyPr>
          <a:lstStyle/>
          <a:p>
            <a:pPr algn="just" fontAlgn="base"/>
            <a:r>
              <a:rPr lang="ru-RU" dirty="0">
                <a:latin typeface="Times New Roman" panose="02020603050405020304" pitchFamily="18" charset="0"/>
                <a:cs typeface="Times New Roman" panose="02020603050405020304" pitchFamily="18" charset="0"/>
              </a:rPr>
              <a:t>Долгожительство карпов кои лучше всего иллюстрирует история одного японского ученого.</a:t>
            </a:r>
          </a:p>
          <a:p>
            <a:pPr algn="just" fontAlgn="base"/>
            <a:r>
              <a:rPr lang="ru-RU" dirty="0">
                <a:latin typeface="Times New Roman" panose="02020603050405020304" pitchFamily="18" charset="0"/>
                <a:cs typeface="Times New Roman" panose="02020603050405020304" pitchFamily="18" charset="0"/>
              </a:rPr>
              <a:t>Много лет назад маленький мальчик подружился с красивой крупной рыбой по имени </a:t>
            </a:r>
            <a:r>
              <a:rPr lang="ru-RU" dirty="0" err="1">
                <a:latin typeface="Times New Roman" panose="02020603050405020304" pitchFamily="18" charset="0"/>
                <a:cs typeface="Times New Roman" panose="02020603050405020304" pitchFamily="18" charset="0"/>
              </a:rPr>
              <a:t>Ханако</a:t>
            </a:r>
            <a:r>
              <a:rPr lang="ru-RU" dirty="0">
                <a:latin typeface="Times New Roman" panose="02020603050405020304" pitchFamily="18" charset="0"/>
                <a:cs typeface="Times New Roman" panose="02020603050405020304" pitchFamily="18" charset="0"/>
              </a:rPr>
              <a:t>, жившей в пруду его бабушки. Рыба подплывала к мальчику, когда тот звал ее по имени, разрешала гладить свои гладкие бока и выпрашивала лакомства. Мальчик вырос, получил хорошее образование, увлекся научной работой, но в домашнем пруду его все так же радостно встречал </a:t>
            </a:r>
            <a:r>
              <a:rPr lang="ru-RU" dirty="0" err="1">
                <a:latin typeface="Times New Roman" panose="02020603050405020304" pitchFamily="18" charset="0"/>
                <a:cs typeface="Times New Roman" panose="02020603050405020304" pitchFamily="18" charset="0"/>
              </a:rPr>
              <a:t>Ханако</a:t>
            </a:r>
            <a:r>
              <a:rPr lang="ru-RU" dirty="0">
                <a:latin typeface="Times New Roman" panose="02020603050405020304" pitchFamily="18" charset="0"/>
                <a:cs typeface="Times New Roman" panose="02020603050405020304" pitchFamily="18" charset="0"/>
              </a:rPr>
              <a:t>.</a:t>
            </a:r>
          </a:p>
          <a:p>
            <a:pPr algn="just" fontAlgn="base"/>
            <a:r>
              <a:rPr lang="ru-RU" dirty="0">
                <a:latin typeface="Times New Roman" panose="02020603050405020304" pitchFamily="18" charset="0"/>
                <a:cs typeface="Times New Roman" panose="02020603050405020304" pitchFamily="18" charset="0"/>
              </a:rPr>
              <a:t>Однажды молодой человек спросил свою семидесятилетнюю бабушку, откуда взялись эти рыбки. Старушка ответила, что получила их в дар от своей свекрови, которая их также получила то ли в дар, то ли по наследству. Мальчик, а точнее уже доктор </a:t>
            </a:r>
            <a:r>
              <a:rPr lang="ru-RU" dirty="0" err="1">
                <a:latin typeface="Times New Roman" panose="02020603050405020304" pitchFamily="18" charset="0"/>
                <a:cs typeface="Times New Roman" panose="02020603050405020304" pitchFamily="18" charset="0"/>
              </a:rPr>
              <a:t>Кошихара</a:t>
            </a:r>
            <a:r>
              <a:rPr lang="ru-RU" dirty="0">
                <a:latin typeface="Times New Roman" panose="02020603050405020304" pitchFamily="18" charset="0"/>
                <a:cs typeface="Times New Roman" panose="02020603050405020304" pitchFamily="18" charset="0"/>
              </a:rPr>
              <a:t>, решил с помощью анализа чешуи выяснить возраст своего любимца и других рыб-старожилов пруда.</a:t>
            </a:r>
          </a:p>
          <a:p>
            <a:pPr algn="just" fontAlgn="base"/>
            <a:r>
              <a:rPr lang="ru-RU" dirty="0">
                <a:latin typeface="Times New Roman" panose="02020603050405020304" pitchFamily="18" charset="0"/>
                <a:cs typeface="Times New Roman" panose="02020603050405020304" pitchFamily="18" charset="0"/>
              </a:rPr>
              <a:t>Так доктор узнал о самом старом известном науке карпе кои. </a:t>
            </a:r>
            <a:r>
              <a:rPr lang="ru-RU" dirty="0" err="1">
                <a:latin typeface="Times New Roman" panose="02020603050405020304" pitchFamily="18" charset="0"/>
                <a:cs typeface="Times New Roman" panose="02020603050405020304" pitchFamily="18" charset="0"/>
              </a:rPr>
              <a:t>Ханако</a:t>
            </a:r>
            <a:r>
              <a:rPr lang="ru-RU" dirty="0">
                <a:latin typeface="Times New Roman" panose="02020603050405020304" pitchFamily="18" charset="0"/>
                <a:cs typeface="Times New Roman" panose="02020603050405020304" pitchFamily="18" charset="0"/>
              </a:rPr>
              <a:t> на момент исследования исполнилось 217 лет. Эта ручная рыба родилась в 1751 году и спокойно пережила несколько поколений людей, плавая в небольшом японском пруду. </a:t>
            </a:r>
            <a:r>
              <a:rPr lang="ru-RU" dirty="0" err="1">
                <a:latin typeface="Times New Roman" panose="02020603050405020304" pitchFamily="18" charset="0"/>
                <a:cs typeface="Times New Roman" panose="02020603050405020304" pitchFamily="18" charset="0"/>
              </a:rPr>
              <a:t>Ханако</a:t>
            </a:r>
            <a:r>
              <a:rPr lang="ru-RU" dirty="0">
                <a:latin typeface="Times New Roman" panose="02020603050405020304" pitchFamily="18" charset="0"/>
                <a:cs typeface="Times New Roman" panose="02020603050405020304" pitchFamily="18" charset="0"/>
              </a:rPr>
              <a:t> умерла в 1977 году, дожив до 226 лет и став самым старым известным науке карпом кои.</a:t>
            </a:r>
          </a:p>
          <a:p>
            <a:pPr algn="just" fontAlgn="base"/>
            <a:r>
              <a:rPr lang="ru-RU" dirty="0">
                <a:latin typeface="Times New Roman" panose="02020603050405020304" pitchFamily="18" charset="0"/>
                <a:cs typeface="Times New Roman" panose="02020603050405020304" pitchFamily="18" charset="0"/>
              </a:rPr>
              <a:t>Возраст других карпов доктора </a:t>
            </a:r>
            <a:r>
              <a:rPr lang="ru-RU" dirty="0" err="1">
                <a:latin typeface="Times New Roman" panose="02020603050405020304" pitchFamily="18" charset="0"/>
                <a:cs typeface="Times New Roman" panose="02020603050405020304" pitchFamily="18" charset="0"/>
              </a:rPr>
              <a:t>Кошихара</a:t>
            </a:r>
            <a:r>
              <a:rPr lang="ru-RU" dirty="0">
                <a:latin typeface="Times New Roman" panose="02020603050405020304" pitchFamily="18" charset="0"/>
                <a:cs typeface="Times New Roman" panose="02020603050405020304" pitchFamily="18" charset="0"/>
              </a:rPr>
              <a:t> варьировался от 140 до 170 лет.</a:t>
            </a:r>
          </a:p>
        </p:txBody>
      </p:sp>
    </p:spTree>
    <p:extLst>
      <p:ext uri="{BB962C8B-B14F-4D97-AF65-F5344CB8AC3E}">
        <p14:creationId xmlns:p14="http://schemas.microsoft.com/office/powerpoint/2010/main" val="382075790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https://spasibovsem.ru/ratings/wp-content/uploads/2021/05/grenlandskaja-poljarnaja-akula.jpg"/>
          <p:cNvPicPr/>
          <p:nvPr/>
        </p:nvPicPr>
        <p:blipFill>
          <a:blip r:embed="rId2">
            <a:extLst>
              <a:ext uri="{28A0092B-C50C-407E-A947-70E740481C1C}">
                <a14:useLocalDpi xmlns:a14="http://schemas.microsoft.com/office/drawing/2010/main" val="0"/>
              </a:ext>
            </a:extLst>
          </a:blip>
          <a:srcRect/>
          <a:stretch>
            <a:fillRect/>
          </a:stretch>
        </p:blipFill>
        <p:spPr bwMode="auto">
          <a:xfrm>
            <a:off x="1095375" y="1109662"/>
            <a:ext cx="6953250" cy="4638675"/>
          </a:xfrm>
          <a:prstGeom prst="rect">
            <a:avLst/>
          </a:prstGeom>
          <a:noFill/>
          <a:ln>
            <a:noFill/>
          </a:ln>
        </p:spPr>
      </p:pic>
      <p:sp>
        <p:nvSpPr>
          <p:cNvPr id="3" name="Прямоугольник 2"/>
          <p:cNvSpPr/>
          <p:nvPr/>
        </p:nvSpPr>
        <p:spPr>
          <a:xfrm>
            <a:off x="2555776" y="6021288"/>
            <a:ext cx="3657348" cy="369332"/>
          </a:xfrm>
          <a:prstGeom prst="rect">
            <a:avLst/>
          </a:prstGeom>
        </p:spPr>
        <p:txBody>
          <a:bodyPr wrap="none">
            <a:spAutoFit/>
          </a:bodyPr>
          <a:lstStyle/>
          <a:p>
            <a:pPr fontAlgn="base"/>
            <a:r>
              <a:rPr lang="ru-RU" b="1" cap="all" dirty="0"/>
              <a:t>ГРЕНЛАНДСКАЯ ПОЛЯРНАЯ АКУЛА</a:t>
            </a:r>
            <a:endParaRPr lang="ru-RU" dirty="0"/>
          </a:p>
        </p:txBody>
      </p:sp>
    </p:spTree>
    <p:extLst>
      <p:ext uri="{BB962C8B-B14F-4D97-AF65-F5344CB8AC3E}">
        <p14:creationId xmlns:p14="http://schemas.microsoft.com/office/powerpoint/2010/main" val="206229989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84804" y="620688"/>
            <a:ext cx="8496944" cy="4524315"/>
          </a:xfrm>
          <a:prstGeom prst="rect">
            <a:avLst/>
          </a:prstGeom>
        </p:spPr>
        <p:txBody>
          <a:bodyPr wrap="square">
            <a:spAutoFit/>
          </a:bodyPr>
          <a:lstStyle/>
          <a:p>
            <a:pPr algn="just" fontAlgn="base"/>
            <a:r>
              <a:rPr lang="ru-RU" dirty="0">
                <a:latin typeface="Times New Roman" panose="02020603050405020304" pitchFamily="18" charset="0"/>
                <a:cs typeface="Times New Roman" panose="02020603050405020304" pitchFamily="18" charset="0"/>
              </a:rPr>
              <a:t>Открывает тройку лидеров главный долгожитель среди позвоночных – гренландская акула. Их популяция широко распространена в северной части Атлантического океана, а представители вида обитают на глубине от 2-х тысяч метров, хотя встречаются и ближе к поверхности. Из-за глубокого погружения, изучать акул затруднительно, поэтому о них известно меньше, чем хотелось бы.</a:t>
            </a:r>
          </a:p>
          <a:p>
            <a:pPr algn="just" fontAlgn="base"/>
            <a:r>
              <a:rPr lang="ru-RU" dirty="0">
                <a:latin typeface="Times New Roman" panose="02020603050405020304" pitchFamily="18" charset="0"/>
                <a:cs typeface="Times New Roman" panose="02020603050405020304" pitchFamily="18" charset="0"/>
              </a:rPr>
              <a:t>Как и некоторые другие долгожители, они растут очень медленно (от 0,5 до 1 сантиметра в длину). Чтобы достичь средней длины тела взрослой особи (4–5 метров), жить гренландским акулам приходится долго. Некоторые из них весят 400 кг, поэтому вид считается самой крупной рыбой в Арктике.</a:t>
            </a:r>
          </a:p>
          <a:p>
            <a:pPr algn="just" fontAlgn="base"/>
            <a:r>
              <a:rPr lang="ru-RU" dirty="0">
                <a:latin typeface="Times New Roman" panose="02020603050405020304" pitchFamily="18" charset="0"/>
                <a:cs typeface="Times New Roman" panose="02020603050405020304" pitchFamily="18" charset="0"/>
              </a:rPr>
              <a:t>Чтобы определить возрастные рамки, исследователи провели радиоуглеродный анализ глазного хрусталика 28 самок. Выяснилось, что средняя продолжительность жизни достигает 300 лет, а самая старая особь, попавшая в руки ученым, прожила почти 400 лет. Ее точный возраст выяснить не удалось, исследователи оценили его в 392 года (± 120 лет). Длина долгожительницы 502 см.</a:t>
            </a:r>
          </a:p>
          <a:p>
            <a:pPr algn="just" fontAlgn="base"/>
            <a:r>
              <a:rPr lang="ru-RU" dirty="0">
                <a:latin typeface="Times New Roman" panose="02020603050405020304" pitchFamily="18" charset="0"/>
                <a:cs typeface="Times New Roman" panose="02020603050405020304" pitchFamily="18" charset="0"/>
              </a:rPr>
              <a:t>Но гораздо интереснее другое заявление ученых. Они выяснили, что половая зрелость у гренландской полярной акулы наступает только через 150 лет.</a:t>
            </a:r>
          </a:p>
        </p:txBody>
      </p:sp>
    </p:spTree>
    <p:extLst>
      <p:ext uri="{BB962C8B-B14F-4D97-AF65-F5344CB8AC3E}">
        <p14:creationId xmlns:p14="http://schemas.microsoft.com/office/powerpoint/2010/main" val="29282150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https://spasibovsem.ru/ratings/wp-content/uploads/2021/05/arctica-islandica.jpg"/>
          <p:cNvPicPr/>
          <p:nvPr/>
        </p:nvPicPr>
        <p:blipFill>
          <a:blip r:embed="rId2">
            <a:extLst>
              <a:ext uri="{28A0092B-C50C-407E-A947-70E740481C1C}">
                <a14:useLocalDpi xmlns:a14="http://schemas.microsoft.com/office/drawing/2010/main" val="0"/>
              </a:ext>
            </a:extLst>
          </a:blip>
          <a:srcRect/>
          <a:stretch>
            <a:fillRect/>
          </a:stretch>
        </p:blipFill>
        <p:spPr bwMode="auto">
          <a:xfrm>
            <a:off x="1095375" y="1119187"/>
            <a:ext cx="6953250" cy="4619625"/>
          </a:xfrm>
          <a:prstGeom prst="rect">
            <a:avLst/>
          </a:prstGeom>
          <a:noFill/>
          <a:ln>
            <a:noFill/>
          </a:ln>
        </p:spPr>
      </p:pic>
      <p:sp>
        <p:nvSpPr>
          <p:cNvPr id="3" name="Прямоугольник 2"/>
          <p:cNvSpPr/>
          <p:nvPr/>
        </p:nvSpPr>
        <p:spPr>
          <a:xfrm>
            <a:off x="3498606" y="5949280"/>
            <a:ext cx="2091726" cy="369332"/>
          </a:xfrm>
          <a:prstGeom prst="rect">
            <a:avLst/>
          </a:prstGeom>
        </p:spPr>
        <p:txBody>
          <a:bodyPr wrap="none">
            <a:spAutoFit/>
          </a:bodyPr>
          <a:lstStyle/>
          <a:p>
            <a:r>
              <a:rPr lang="ru-RU" b="1" cap="all" dirty="0"/>
              <a:t>ARCTICA ISLANDICA</a:t>
            </a:r>
            <a:endParaRPr lang="ru-RU" dirty="0"/>
          </a:p>
        </p:txBody>
      </p:sp>
    </p:spTree>
    <p:extLst>
      <p:ext uri="{BB962C8B-B14F-4D97-AF65-F5344CB8AC3E}">
        <p14:creationId xmlns:p14="http://schemas.microsoft.com/office/powerpoint/2010/main" val="172225717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56812" y="332656"/>
            <a:ext cx="8496944" cy="4801314"/>
          </a:xfrm>
          <a:prstGeom prst="rect">
            <a:avLst/>
          </a:prstGeom>
        </p:spPr>
        <p:txBody>
          <a:bodyPr wrap="square">
            <a:spAutoFit/>
          </a:bodyPr>
          <a:lstStyle/>
          <a:p>
            <a:pPr algn="just" fontAlgn="base"/>
            <a:r>
              <a:rPr lang="ru-RU" dirty="0">
                <a:latin typeface="Times New Roman" panose="02020603050405020304" pitchFamily="18" charset="0"/>
                <a:cs typeface="Times New Roman" panose="02020603050405020304" pitchFamily="18" charset="0"/>
              </a:rPr>
              <a:t>Несмотря на внушительную цифру, исчисляющую годы жизни гренландской акулы, есть на планете существо, которое отодвигает обитателя водных глубин на второе место по долгожительству. Это </a:t>
            </a:r>
            <a:r>
              <a:rPr lang="ru-RU" dirty="0" err="1">
                <a:latin typeface="Times New Roman" panose="02020603050405020304" pitchFamily="18" charset="0"/>
                <a:cs typeface="Times New Roman" panose="02020603050405020304" pitchFamily="18" charset="0"/>
              </a:rPr>
              <a:t>Arctica</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islandica</a:t>
            </a:r>
            <a:r>
              <a:rPr lang="ru-RU" dirty="0">
                <a:latin typeface="Times New Roman" panose="02020603050405020304" pitchFamily="18" charset="0"/>
                <a:cs typeface="Times New Roman" panose="02020603050405020304" pitchFamily="18" charset="0"/>
              </a:rPr>
              <a:t> – морской двустворчатый моллюск, обитающий в Атлантическом и Северном Ледовитом океане. Возраст моллюсков определяется с помощью изучения наслоений раковин. В 2006–2008 годах исследователи собрали несколько образцов у побережья Исландии и провести анализ. Результат получился удивительным: максимальный зарегистрированный возраст составил от 500 лет, сделав арктического моллюска самым долгоживущим существом на планете.</a:t>
            </a:r>
          </a:p>
          <a:p>
            <a:pPr algn="just" fontAlgn="base"/>
            <a:r>
              <a:rPr lang="ru-RU" dirty="0" err="1">
                <a:latin typeface="Times New Roman" panose="02020603050405020304" pitchFamily="18" charset="0"/>
                <a:cs typeface="Times New Roman" panose="02020603050405020304" pitchFamily="18" charset="0"/>
              </a:rPr>
              <a:t>Arctica</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islandica</a:t>
            </a:r>
            <a:r>
              <a:rPr lang="ru-RU" dirty="0">
                <a:latin typeface="Times New Roman" panose="02020603050405020304" pitchFamily="18" charset="0"/>
                <a:cs typeface="Times New Roman" panose="02020603050405020304" pitchFamily="18" charset="0"/>
              </a:rPr>
              <a:t>, кроме долгожительства, не выделяется на фоне сородичей ни броским внешним видом, ни экстравагантными «фактами биографии». Моллюск питается детритом и планктоном, производя фильтрацию при помощи сифонов и крупных пластинчатых жабр, является раздельнополым и оплодотворяется наружно.</a:t>
            </a:r>
          </a:p>
          <a:p>
            <a:pPr algn="just" fontAlgn="base"/>
            <a:r>
              <a:rPr lang="ru-RU" dirty="0">
                <a:latin typeface="Times New Roman" panose="02020603050405020304" pitchFamily="18" charset="0"/>
                <a:cs typeface="Times New Roman" panose="02020603050405020304" pitchFamily="18" charset="0"/>
              </a:rPr>
              <a:t>Чтобы установить, сколько живут </a:t>
            </a:r>
            <a:r>
              <a:rPr lang="ru-RU" dirty="0" err="1">
                <a:latin typeface="Times New Roman" panose="02020603050405020304" pitchFamily="18" charset="0"/>
                <a:cs typeface="Times New Roman" panose="02020603050405020304" pitchFamily="18" charset="0"/>
              </a:rPr>
              <a:t>Arctica</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islandica</a:t>
            </a:r>
            <a:r>
              <a:rPr lang="ru-RU" dirty="0">
                <a:latin typeface="Times New Roman" panose="02020603050405020304" pitchFamily="18" charset="0"/>
                <a:cs typeface="Times New Roman" panose="02020603050405020304" pitchFamily="18" charset="0"/>
              </a:rPr>
              <a:t>, ученые производили сверление ракушки и подсчитывали ежегодные наслоения. Самым старым, официально зафиксированным экземпляром, стал моллюск по имени Мин, появившийся на свет в районе 1499 года. Его возраст на момент измерения составлял 507 лет.</a:t>
            </a:r>
          </a:p>
        </p:txBody>
      </p:sp>
    </p:spTree>
    <p:extLst>
      <p:ext uri="{BB962C8B-B14F-4D97-AF65-F5344CB8AC3E}">
        <p14:creationId xmlns:p14="http://schemas.microsoft.com/office/powerpoint/2010/main" val="378505173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https://spasibovsem.ru/ratings/wp-content/uploads/2021/05/turritopsis-dohrnii.jpg"/>
          <p:cNvPicPr/>
          <p:nvPr/>
        </p:nvPicPr>
        <p:blipFill>
          <a:blip r:embed="rId2">
            <a:extLst>
              <a:ext uri="{28A0092B-C50C-407E-A947-70E740481C1C}">
                <a14:useLocalDpi xmlns:a14="http://schemas.microsoft.com/office/drawing/2010/main" val="0"/>
              </a:ext>
            </a:extLst>
          </a:blip>
          <a:srcRect/>
          <a:stretch>
            <a:fillRect/>
          </a:stretch>
        </p:blipFill>
        <p:spPr bwMode="auto">
          <a:xfrm>
            <a:off x="1095375" y="1047750"/>
            <a:ext cx="6953250" cy="4762500"/>
          </a:xfrm>
          <a:prstGeom prst="rect">
            <a:avLst/>
          </a:prstGeom>
          <a:noFill/>
          <a:ln>
            <a:noFill/>
          </a:ln>
        </p:spPr>
      </p:pic>
      <p:sp>
        <p:nvSpPr>
          <p:cNvPr id="3" name="Прямоугольник 2"/>
          <p:cNvSpPr/>
          <p:nvPr/>
        </p:nvSpPr>
        <p:spPr>
          <a:xfrm>
            <a:off x="3491880" y="6021288"/>
            <a:ext cx="2339295" cy="369332"/>
          </a:xfrm>
          <a:prstGeom prst="rect">
            <a:avLst/>
          </a:prstGeom>
        </p:spPr>
        <p:txBody>
          <a:bodyPr wrap="none">
            <a:spAutoFit/>
          </a:bodyPr>
          <a:lstStyle/>
          <a:p>
            <a:pPr fontAlgn="base"/>
            <a:r>
              <a:rPr lang="ru-RU" b="1" cap="all" dirty="0"/>
              <a:t>TURRITOPSIS DOHRNII</a:t>
            </a:r>
            <a:endParaRPr lang="ru-RU" dirty="0"/>
          </a:p>
        </p:txBody>
      </p:sp>
    </p:spTree>
    <p:extLst>
      <p:ext uri="{BB962C8B-B14F-4D97-AF65-F5344CB8AC3E}">
        <p14:creationId xmlns:p14="http://schemas.microsoft.com/office/powerpoint/2010/main" val="88649212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23528" y="620688"/>
            <a:ext cx="8496944" cy="4801314"/>
          </a:xfrm>
          <a:prstGeom prst="rect">
            <a:avLst/>
          </a:prstGeom>
        </p:spPr>
        <p:txBody>
          <a:bodyPr wrap="square">
            <a:spAutoFit/>
          </a:bodyPr>
          <a:lstStyle/>
          <a:p>
            <a:pPr algn="just" fontAlgn="base"/>
            <a:r>
              <a:rPr lang="ru-RU" dirty="0" err="1">
                <a:latin typeface="Times New Roman" panose="02020603050405020304" pitchFamily="18" charset="0"/>
                <a:cs typeface="Times New Roman" panose="02020603050405020304" pitchFamily="18" charset="0"/>
              </a:rPr>
              <a:t>Arctica</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islandica</a:t>
            </a:r>
            <a:r>
              <a:rPr lang="ru-RU" dirty="0">
                <a:latin typeface="Times New Roman" panose="02020603050405020304" pitchFamily="18" charset="0"/>
                <a:cs typeface="Times New Roman" panose="02020603050405020304" pitchFamily="18" charset="0"/>
              </a:rPr>
              <a:t> считается самым долгоживущим на планете животным, но первенство в нашем рейтинге принадлежит не ему. Среди обилия умирающих от старости организмов планеты, есть одно исключительное – медуза </a:t>
            </a:r>
            <a:r>
              <a:rPr lang="ru-RU" dirty="0" err="1">
                <a:latin typeface="Times New Roman" panose="02020603050405020304" pitchFamily="18" charset="0"/>
                <a:cs typeface="Times New Roman" panose="02020603050405020304" pitchFamily="18" charset="0"/>
              </a:rPr>
              <a:t>Turritopsis</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Nutricula</a:t>
            </a:r>
            <a:r>
              <a:rPr lang="ru-RU" dirty="0">
                <a:latin typeface="Times New Roman" panose="02020603050405020304" pitchFamily="18" charset="0"/>
                <a:cs typeface="Times New Roman" panose="02020603050405020304" pitchFamily="18" charset="0"/>
              </a:rPr>
              <a:t>. Пока авантюристы искали эликсир вечной жизни, </a:t>
            </a:r>
            <a:r>
              <a:rPr lang="ru-RU" dirty="0" err="1">
                <a:latin typeface="Times New Roman" panose="02020603050405020304" pitchFamily="18" charset="0"/>
                <a:cs typeface="Times New Roman" panose="02020603050405020304" pitchFamily="18" charset="0"/>
              </a:rPr>
              <a:t>Turritopsis</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Nutricula</a:t>
            </a:r>
            <a:r>
              <a:rPr lang="ru-RU" dirty="0">
                <a:latin typeface="Times New Roman" panose="02020603050405020304" pitchFamily="18" charset="0"/>
                <a:cs typeface="Times New Roman" panose="02020603050405020304" pitchFamily="18" charset="0"/>
              </a:rPr>
              <a:t> спокойно жили в Карибском море, даже не подозревая, какие страсти разгораются вокруг обычного для них состояния – бессмертия.</a:t>
            </a:r>
          </a:p>
          <a:p>
            <a:pPr algn="just" fontAlgn="base"/>
            <a:r>
              <a:rPr lang="ru-RU" dirty="0">
                <a:latin typeface="Times New Roman" panose="02020603050405020304" pitchFamily="18" charset="0"/>
                <a:cs typeface="Times New Roman" panose="02020603050405020304" pitchFamily="18" charset="0"/>
              </a:rPr>
              <a:t>Современная наука смогла изучить жизненный цикл </a:t>
            </a:r>
            <a:r>
              <a:rPr lang="ru-RU" dirty="0" err="1">
                <a:latin typeface="Times New Roman" panose="02020603050405020304" pitchFamily="18" charset="0"/>
                <a:cs typeface="Times New Roman" panose="02020603050405020304" pitchFamily="18" charset="0"/>
              </a:rPr>
              <a:t>Turritopsis</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Nutricula</a:t>
            </a:r>
            <a:r>
              <a:rPr lang="ru-RU" dirty="0">
                <a:latin typeface="Times New Roman" panose="02020603050405020304" pitchFamily="18" charset="0"/>
                <a:cs typeface="Times New Roman" panose="02020603050405020304" pitchFamily="18" charset="0"/>
              </a:rPr>
              <a:t>, подтвердив, что это существо не умирает от старости. Пока это единственный известный случай вечной жизни.</a:t>
            </a:r>
          </a:p>
          <a:p>
            <a:pPr algn="just" fontAlgn="base"/>
            <a:r>
              <a:rPr lang="ru-RU" dirty="0">
                <a:latin typeface="Times New Roman" panose="02020603050405020304" pitchFamily="18" charset="0"/>
                <a:cs typeface="Times New Roman" panose="02020603050405020304" pitchFamily="18" charset="0"/>
              </a:rPr>
              <a:t>Впервые куполообразным сгустком заинтересовался в конце 1970-х годов японец Шин </a:t>
            </a:r>
            <a:r>
              <a:rPr lang="ru-RU" dirty="0" err="1">
                <a:latin typeface="Times New Roman" panose="02020603050405020304" pitchFamily="18" charset="0"/>
                <a:cs typeface="Times New Roman" panose="02020603050405020304" pitchFamily="18" charset="0"/>
              </a:rPr>
              <a:t>Кубота</a:t>
            </a:r>
            <a:r>
              <a:rPr lang="ru-RU" dirty="0">
                <a:latin typeface="Times New Roman" panose="02020603050405020304" pitchFamily="18" charset="0"/>
                <a:cs typeface="Times New Roman" panose="02020603050405020304" pitchFamily="18" charset="0"/>
              </a:rPr>
              <a:t>. Занявшись наблюдениями, профессор обнаружил у медузы то, чего веками пытались достичь люди, – способность к омоложению.</a:t>
            </a:r>
          </a:p>
          <a:p>
            <a:pPr algn="just" fontAlgn="base"/>
            <a:r>
              <a:rPr lang="ru-RU" dirty="0">
                <a:latin typeface="Times New Roman" panose="02020603050405020304" pitchFamily="18" charset="0"/>
                <a:cs typeface="Times New Roman" panose="02020603050405020304" pitchFamily="18" charset="0"/>
              </a:rPr>
              <a:t>Превратившись из полипа во взрослую особь, медуза может опять опуститься на дно, вернуться в стадию полипа, возобновить рост, и снова превратиться в медузу, да еще и разделиться почкованием (от «материнского полипа» отделяются несколько новых особей). Проделывает подобный фокус </a:t>
            </a:r>
            <a:r>
              <a:rPr lang="ru-RU" dirty="0" err="1">
                <a:latin typeface="Times New Roman" panose="02020603050405020304" pitchFamily="18" charset="0"/>
                <a:cs typeface="Times New Roman" panose="02020603050405020304" pitchFamily="18" charset="0"/>
              </a:rPr>
              <a:t>Turritopsis</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Nutricula</a:t>
            </a:r>
            <a:r>
              <a:rPr lang="ru-RU" dirty="0">
                <a:latin typeface="Times New Roman" panose="02020603050405020304" pitchFamily="18" charset="0"/>
                <a:cs typeface="Times New Roman" panose="02020603050405020304" pitchFamily="18" charset="0"/>
              </a:rPr>
              <a:t> в случае травмы или опасности, количество омоложений и делений не ограничено</a:t>
            </a:r>
            <a:r>
              <a:rPr lang="ru-RU" dirty="0"/>
              <a:t>.</a:t>
            </a:r>
          </a:p>
        </p:txBody>
      </p:sp>
    </p:spTree>
    <p:extLst>
      <p:ext uri="{BB962C8B-B14F-4D97-AF65-F5344CB8AC3E}">
        <p14:creationId xmlns:p14="http://schemas.microsoft.com/office/powerpoint/2010/main" val="21456875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457137" y="980728"/>
            <a:ext cx="8568952" cy="5632311"/>
          </a:xfrm>
          <a:prstGeom prst="rect">
            <a:avLst/>
          </a:prstGeom>
        </p:spPr>
        <p:txBody>
          <a:bodyPr wrap="square">
            <a:spAutoFit/>
          </a:bodyPr>
          <a:lstStyle/>
          <a:p>
            <a:pPr lvl="0" algn="just" fontAlgn="base"/>
            <a:r>
              <a:rPr lang="ru-RU" dirty="0">
                <a:latin typeface="Times New Roman" panose="02020603050405020304" pitchFamily="18" charset="0"/>
                <a:cs typeface="Times New Roman" panose="02020603050405020304" pitchFamily="18" charset="0"/>
              </a:rPr>
              <a:t>Малиновка. Эта популярная на территории Европы птичка, поющая весной прекрасные песни в парках, живет не более 2-х лет.</a:t>
            </a:r>
          </a:p>
          <a:p>
            <a:pPr lvl="0" algn="just" fontAlgn="base"/>
            <a:r>
              <a:rPr lang="ru-RU" dirty="0">
                <a:latin typeface="Times New Roman" panose="02020603050405020304" pitchFamily="18" charset="0"/>
                <a:cs typeface="Times New Roman" panose="02020603050405020304" pitchFamily="18" charset="0"/>
              </a:rPr>
              <a:t>Хамелеон </a:t>
            </a:r>
            <a:r>
              <a:rPr lang="ru-RU" dirty="0" err="1">
                <a:latin typeface="Times New Roman" panose="02020603050405020304" pitchFamily="18" charset="0"/>
                <a:cs typeface="Times New Roman" panose="02020603050405020304" pitchFamily="18" charset="0"/>
              </a:rPr>
              <a:t>Лаборд</a:t>
            </a:r>
            <a:r>
              <a:rPr lang="ru-RU" dirty="0">
                <a:latin typeface="Times New Roman" panose="02020603050405020304" pitchFamily="18" charset="0"/>
                <a:cs typeface="Times New Roman" panose="02020603050405020304" pitchFamily="18" charset="0"/>
              </a:rPr>
              <a:t>. Этот вид хамелеонов обитает исключительно на острове Мадагаскар. Его представители живут 1 год, умирая после того, как дали потомство.</a:t>
            </a:r>
          </a:p>
          <a:p>
            <a:pPr lvl="0" algn="just" fontAlgn="base"/>
            <a:r>
              <a:rPr lang="ru-RU" dirty="0">
                <a:latin typeface="Times New Roman" panose="02020603050405020304" pitchFamily="18" charset="0"/>
                <a:cs typeface="Times New Roman" panose="02020603050405020304" pitchFamily="18" charset="0"/>
              </a:rPr>
              <a:t>Медоносные пчелы. Здесь все еще печальнее. Мало того, что эти незаменимые насекомые живут лишь 4 недели, так еще и проводят их в непрерывном труде – именно они обеспечивают рой медом, а в случае опасности жалят врага, умирая после этого. Все медоносные пчелы – самки.</a:t>
            </a:r>
          </a:p>
          <a:p>
            <a:pPr lvl="0" algn="just" fontAlgn="base"/>
            <a:r>
              <a:rPr lang="ru-RU" dirty="0">
                <a:latin typeface="Times New Roman" panose="02020603050405020304" pitchFamily="18" charset="0"/>
                <a:cs typeface="Times New Roman" panose="02020603050405020304" pitchFamily="18" charset="0"/>
              </a:rPr>
              <a:t>Брюхоресничные черви. Брюхоресничные черви – миниатюрные (длина тела 3 мм) черви, живущие всего 3 дня. Они выглядят довольно красочно, имеют пестрое тело, покрытое ворсинками, обитают в морской или речной воде и являются гермафродитами.</a:t>
            </a:r>
          </a:p>
          <a:p>
            <a:pPr lvl="0" algn="just" fontAlgn="base"/>
            <a:r>
              <a:rPr lang="ru-RU" dirty="0">
                <a:latin typeface="Times New Roman" panose="02020603050405020304" pitchFamily="18" charset="0"/>
                <a:cs typeface="Times New Roman" panose="02020603050405020304" pitchFamily="18" charset="0"/>
              </a:rPr>
              <a:t>Поденка. Бабочка-поденка не зря получила такое название. Насекомое живет от 1 до 24 часов, успевая за это время спариться, отложить яйца и умереть, выполнив свою функцию.</a:t>
            </a:r>
          </a:p>
          <a:p>
            <a:pPr algn="just" fontAlgn="base"/>
            <a:r>
              <a:rPr lang="ru-RU" dirty="0">
                <a:latin typeface="Times New Roman" panose="02020603050405020304" pitchFamily="18" charset="0"/>
                <a:cs typeface="Times New Roman" panose="02020603050405020304" pitchFamily="18" charset="0"/>
              </a:rPr>
              <a:t>Но короткий период жизни не обязательно результат старения организма. Зачастую причиной является естественный отбор или человеческое вмешательство. Многие животные, имеющие короткий жизненный цикл в дикой природе, в неволе прекрасно себя чувствуют долгие годы. Например, тигр в естественных условиях редко доживает до 10 лет, а в зоопарке или в заповеднике, способен прожить до 20 лет.</a:t>
            </a:r>
          </a:p>
        </p:txBody>
      </p:sp>
      <p:sp>
        <p:nvSpPr>
          <p:cNvPr id="3" name="TextBox 2"/>
          <p:cNvSpPr txBox="1"/>
          <p:nvPr/>
        </p:nvSpPr>
        <p:spPr>
          <a:xfrm>
            <a:off x="1979712" y="476672"/>
            <a:ext cx="4908844" cy="369332"/>
          </a:xfrm>
          <a:prstGeom prst="rect">
            <a:avLst/>
          </a:prstGeom>
          <a:noFill/>
        </p:spPr>
        <p:txBody>
          <a:bodyPr wrap="none" rtlCol="0">
            <a:spAutoFit/>
          </a:bodyPr>
          <a:lstStyle/>
          <a:p>
            <a:r>
              <a:rPr lang="ru-RU" b="1" dirty="0" smtClean="0">
                <a:latin typeface="Times New Roman" panose="02020603050405020304" pitchFamily="18" charset="0"/>
                <a:cs typeface="Times New Roman" panose="02020603050405020304" pitchFamily="18" charset="0"/>
              </a:rPr>
              <a:t>Самая маленькая продолжительность жизни</a:t>
            </a:r>
            <a:endParaRPr lang="ru-RU"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37223666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https://spasibovsem.ru/ratings/wp-content/uploads/2021/05/ary.jpg"/>
          <p:cNvPicPr/>
          <p:nvPr/>
        </p:nvPicPr>
        <p:blipFill>
          <a:blip r:embed="rId2">
            <a:extLst>
              <a:ext uri="{28A0092B-C50C-407E-A947-70E740481C1C}">
                <a14:useLocalDpi xmlns:a14="http://schemas.microsoft.com/office/drawing/2010/main" val="0"/>
              </a:ext>
            </a:extLst>
          </a:blip>
          <a:srcRect/>
          <a:stretch>
            <a:fillRect/>
          </a:stretch>
        </p:blipFill>
        <p:spPr bwMode="auto">
          <a:xfrm>
            <a:off x="1115616" y="476672"/>
            <a:ext cx="6953250" cy="4610100"/>
          </a:xfrm>
          <a:prstGeom prst="rect">
            <a:avLst/>
          </a:prstGeom>
          <a:noFill/>
          <a:ln>
            <a:noFill/>
          </a:ln>
        </p:spPr>
      </p:pic>
      <p:sp>
        <p:nvSpPr>
          <p:cNvPr id="4" name="TextBox 3"/>
          <p:cNvSpPr txBox="1"/>
          <p:nvPr/>
        </p:nvSpPr>
        <p:spPr>
          <a:xfrm>
            <a:off x="3214789" y="5401307"/>
            <a:ext cx="2110514" cy="369332"/>
          </a:xfrm>
          <a:prstGeom prst="rect">
            <a:avLst/>
          </a:prstGeom>
          <a:noFill/>
        </p:spPr>
        <p:txBody>
          <a:bodyPr wrap="none" rtlCol="0">
            <a:spAutoFit/>
          </a:bodyPr>
          <a:lstStyle/>
          <a:p>
            <a:r>
              <a:rPr lang="ru-RU" b="1" dirty="0" smtClean="0">
                <a:latin typeface="Times New Roman" panose="02020603050405020304" pitchFamily="18" charset="0"/>
                <a:cs typeface="Times New Roman" panose="02020603050405020304" pitchFamily="18" charset="0"/>
              </a:rPr>
              <a:t>Попугаи рода АРА</a:t>
            </a:r>
            <a:endParaRPr lang="ru-RU"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88893041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23528" y="620688"/>
            <a:ext cx="8424936" cy="5078313"/>
          </a:xfrm>
          <a:prstGeom prst="rect">
            <a:avLst/>
          </a:prstGeom>
        </p:spPr>
        <p:txBody>
          <a:bodyPr wrap="square">
            <a:spAutoFit/>
          </a:bodyPr>
          <a:lstStyle/>
          <a:p>
            <a:pPr algn="just" fontAlgn="base"/>
            <a:r>
              <a:rPr lang="ru-RU" dirty="0">
                <a:latin typeface="Times New Roman" panose="02020603050405020304" pitchFamily="18" charset="0"/>
                <a:cs typeface="Times New Roman" panose="02020603050405020304" pitchFamily="18" charset="0"/>
              </a:rPr>
              <a:t>Открывают наш рейтинг долгожителей яркие и крупные гости из Центральной и Южной Америки. К роду ара относится 15 видов птиц, 7 из них вымершие.</a:t>
            </a:r>
          </a:p>
          <a:p>
            <a:pPr algn="just" fontAlgn="base"/>
            <a:r>
              <a:rPr lang="ru-RU" dirty="0">
                <a:latin typeface="Times New Roman" panose="02020603050405020304" pitchFamily="18" charset="0"/>
                <a:cs typeface="Times New Roman" panose="02020603050405020304" pitchFamily="18" charset="0"/>
              </a:rPr>
              <a:t>Это необычайно красивые пернатые, которых даже далекий от орнитологии человек узнает по яркому окрасу и узкому, клиновидной формы хвосту, превышающему по длине размер тела. Общая длина ары – 95 см, а бросающиеся в глаза зеленые, красные, голубые, желтые тона окраса привлекают внимание издали.</a:t>
            </a:r>
          </a:p>
          <a:p>
            <a:pPr algn="just" fontAlgn="base"/>
            <a:r>
              <a:rPr lang="ru-RU" dirty="0">
                <a:latin typeface="Times New Roman" panose="02020603050405020304" pitchFamily="18" charset="0"/>
                <a:cs typeface="Times New Roman" panose="02020603050405020304" pitchFamily="18" charset="0"/>
              </a:rPr>
              <a:t>В естественной среде попугаи живут в лесистой местности тропических районов. Они формируют стаи, насчитывающие до 100 особей. Пары образуют на много лет. Зато соседей не жалуют, стараясь держаться подальше от птиц, зверей и человека. Хотя это не мешает им совершать коллективные мародерские набеги на фруктовые плантации.</a:t>
            </a:r>
          </a:p>
          <a:p>
            <a:pPr algn="just" fontAlgn="base"/>
            <a:r>
              <a:rPr lang="ru-RU" dirty="0">
                <a:latin typeface="Times New Roman" panose="02020603050405020304" pitchFamily="18" charset="0"/>
                <a:cs typeface="Times New Roman" panose="02020603050405020304" pitchFamily="18" charset="0"/>
              </a:rPr>
              <a:t>В неволе чувствуют себя прекрасно, что сделало их распространенным видом домашнего содержания. И если в природе срок жизни птиц ограничен негативными внешними факторами, то при должном уходе со стороны человека это яркое пернатое способно прожить 60–70 лет.</a:t>
            </a:r>
          </a:p>
          <a:p>
            <a:pPr algn="just" fontAlgn="base"/>
            <a:r>
              <a:rPr lang="ru-RU" dirty="0">
                <a:latin typeface="Times New Roman" panose="02020603050405020304" pitchFamily="18" charset="0"/>
                <a:cs typeface="Times New Roman" panose="02020603050405020304" pitchFamily="18" charset="0"/>
              </a:rPr>
              <a:t>Кроме возраста ары имеют еще одну рекордную черту – самый крепкий клюв на планете. Они могут легко расколоть толстые косточки плодов и полакомиться семечком.</a:t>
            </a:r>
          </a:p>
        </p:txBody>
      </p:sp>
    </p:spTree>
    <p:extLst>
      <p:ext uri="{BB962C8B-B14F-4D97-AF65-F5344CB8AC3E}">
        <p14:creationId xmlns:p14="http://schemas.microsoft.com/office/powerpoint/2010/main" val="47063670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https://spasibovsem.ru/ratings/wp-content/uploads/2021/05/afrikanskie-slony.jpg"/>
          <p:cNvPicPr/>
          <p:nvPr/>
        </p:nvPicPr>
        <p:blipFill>
          <a:blip r:embed="rId2">
            <a:extLst>
              <a:ext uri="{28A0092B-C50C-407E-A947-70E740481C1C}">
                <a14:useLocalDpi xmlns:a14="http://schemas.microsoft.com/office/drawing/2010/main" val="0"/>
              </a:ext>
            </a:extLst>
          </a:blip>
          <a:srcRect/>
          <a:stretch>
            <a:fillRect/>
          </a:stretch>
        </p:blipFill>
        <p:spPr bwMode="auto">
          <a:xfrm>
            <a:off x="1187624" y="620688"/>
            <a:ext cx="6953250" cy="4638675"/>
          </a:xfrm>
          <a:prstGeom prst="rect">
            <a:avLst/>
          </a:prstGeom>
          <a:noFill/>
          <a:ln>
            <a:noFill/>
          </a:ln>
        </p:spPr>
      </p:pic>
      <p:sp>
        <p:nvSpPr>
          <p:cNvPr id="3" name="TextBox 2"/>
          <p:cNvSpPr txBox="1"/>
          <p:nvPr/>
        </p:nvSpPr>
        <p:spPr>
          <a:xfrm>
            <a:off x="3923928" y="5449996"/>
            <a:ext cx="2182585" cy="369332"/>
          </a:xfrm>
          <a:prstGeom prst="rect">
            <a:avLst/>
          </a:prstGeom>
          <a:noFill/>
        </p:spPr>
        <p:txBody>
          <a:bodyPr wrap="none" rtlCol="0">
            <a:spAutoFit/>
          </a:bodyPr>
          <a:lstStyle/>
          <a:p>
            <a:r>
              <a:rPr lang="ru-RU" b="1" dirty="0" smtClean="0">
                <a:latin typeface="Times New Roman" panose="02020603050405020304" pitchFamily="18" charset="0"/>
                <a:cs typeface="Times New Roman" panose="02020603050405020304" pitchFamily="18" charset="0"/>
              </a:rPr>
              <a:t>Африканский слон</a:t>
            </a:r>
            <a:endParaRPr lang="ru-RU"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46346303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23528" y="620688"/>
            <a:ext cx="8424936" cy="5078313"/>
          </a:xfrm>
          <a:prstGeom prst="rect">
            <a:avLst/>
          </a:prstGeom>
        </p:spPr>
        <p:txBody>
          <a:bodyPr wrap="square">
            <a:spAutoFit/>
          </a:bodyPr>
          <a:lstStyle/>
          <a:p>
            <a:pPr algn="just" fontAlgn="base"/>
            <a:r>
              <a:rPr lang="ru-RU" dirty="0">
                <a:latin typeface="Times New Roman" panose="02020603050405020304" pitchFamily="18" charset="0"/>
                <a:cs typeface="Times New Roman" panose="02020603050405020304" pitchFamily="18" charset="0"/>
              </a:rPr>
              <a:t>На одиннадцатом месте расположился еще один вид животных, способных дожить до 70 лет – африканские слоны. Эти крупные млекопитающие, весом до 7 000 кг, могут спариваться с самками только по достижении 25 лет, да и то лишь в самое неблагоприятное для этого время.</a:t>
            </a:r>
          </a:p>
          <a:p>
            <a:pPr algn="just" fontAlgn="base"/>
            <a:r>
              <a:rPr lang="ru-RU" dirty="0">
                <a:latin typeface="Times New Roman" panose="02020603050405020304" pitchFamily="18" charset="0"/>
                <a:cs typeface="Times New Roman" panose="02020603050405020304" pitchFamily="18" charset="0"/>
              </a:rPr>
              <a:t> </a:t>
            </a:r>
          </a:p>
          <a:p>
            <a:pPr algn="just" fontAlgn="base"/>
            <a:r>
              <a:rPr lang="ru-RU" dirty="0">
                <a:latin typeface="Times New Roman" panose="02020603050405020304" pitchFamily="18" charset="0"/>
                <a:cs typeface="Times New Roman" panose="02020603050405020304" pitchFamily="18" charset="0"/>
              </a:rPr>
              <a:t>Чтобы получить возможность спариваться в благоприятный для размножения период, самцу придется дожить до 35 лет. А вот пережить этот период удается не всем: слоны в период муста (так называют слоновий гон) агрессивны настолько, что зачастую убивают соперника. Поэтому молодняку получить доступ к самке затруднительно.</a:t>
            </a:r>
          </a:p>
          <a:p>
            <a:pPr algn="just" fontAlgn="base"/>
            <a:r>
              <a:rPr lang="ru-RU" dirty="0">
                <a:latin typeface="Times New Roman" panose="02020603050405020304" pitchFamily="18" charset="0"/>
                <a:cs typeface="Times New Roman" panose="02020603050405020304" pitchFamily="18" charset="0"/>
              </a:rPr>
              <a:t>Но дожить до 70 лет большинству слонам мешает не естественный отбор, а человек. Охота за бивнями, которые растут всю жизнь, продолжается даже в XXI веке, несмотря на защитные мероприятия. Но иногда африканские слоны все же доживают до глубокой старости и умирают в возрасте 60–70 лет. У таких особей бивни могут доставать до земли, когда животное стоит в полный рост.</a:t>
            </a:r>
          </a:p>
          <a:p>
            <a:pPr algn="just" fontAlgn="base"/>
            <a:r>
              <a:rPr lang="ru-RU" dirty="0">
                <a:latin typeface="Times New Roman" panose="02020603050405020304" pitchFamily="18" charset="0"/>
                <a:cs typeface="Times New Roman" panose="02020603050405020304" pitchFamily="18" charset="0"/>
              </a:rPr>
              <a:t>Это умные, социально активные млекопитающие. Стадо не бросит слоненка, потерявшего мать, одна особь поможет другой избавиться от пиявок, а подросший молодняк воспитывает слонят.</a:t>
            </a:r>
          </a:p>
        </p:txBody>
      </p:sp>
    </p:spTree>
    <p:extLst>
      <p:ext uri="{BB962C8B-B14F-4D97-AF65-F5344CB8AC3E}">
        <p14:creationId xmlns:p14="http://schemas.microsoft.com/office/powerpoint/2010/main" val="61590289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https://spasibovsem.ru/ratings/wp-content/uploads/2021/05/gatterija.jpg"/>
          <p:cNvPicPr/>
          <p:nvPr/>
        </p:nvPicPr>
        <p:blipFill>
          <a:blip r:embed="rId2">
            <a:extLst>
              <a:ext uri="{28A0092B-C50C-407E-A947-70E740481C1C}">
                <a14:useLocalDpi xmlns:a14="http://schemas.microsoft.com/office/drawing/2010/main" val="0"/>
              </a:ext>
            </a:extLst>
          </a:blip>
          <a:srcRect/>
          <a:stretch>
            <a:fillRect/>
          </a:stretch>
        </p:blipFill>
        <p:spPr bwMode="auto">
          <a:xfrm>
            <a:off x="1043608" y="793513"/>
            <a:ext cx="6953250" cy="4667250"/>
          </a:xfrm>
          <a:prstGeom prst="rect">
            <a:avLst/>
          </a:prstGeom>
          <a:noFill/>
          <a:ln>
            <a:noFill/>
          </a:ln>
        </p:spPr>
      </p:pic>
      <p:sp>
        <p:nvSpPr>
          <p:cNvPr id="3" name="Прямоугольник 2"/>
          <p:cNvSpPr/>
          <p:nvPr/>
        </p:nvSpPr>
        <p:spPr>
          <a:xfrm>
            <a:off x="3707904" y="5949280"/>
            <a:ext cx="1136721" cy="369332"/>
          </a:xfrm>
          <a:prstGeom prst="rect">
            <a:avLst/>
          </a:prstGeom>
        </p:spPr>
        <p:txBody>
          <a:bodyPr wrap="none">
            <a:spAutoFit/>
          </a:bodyPr>
          <a:lstStyle/>
          <a:p>
            <a:pPr fontAlgn="base"/>
            <a:r>
              <a:rPr lang="ru-RU" b="1" cap="all" dirty="0"/>
              <a:t>ГАТТЕРИЯ</a:t>
            </a:r>
            <a:endParaRPr lang="ru-RU" dirty="0"/>
          </a:p>
        </p:txBody>
      </p:sp>
    </p:spTree>
    <p:extLst>
      <p:ext uri="{BB962C8B-B14F-4D97-AF65-F5344CB8AC3E}">
        <p14:creationId xmlns:p14="http://schemas.microsoft.com/office/powerpoint/2010/main" val="42245144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95536" y="692696"/>
            <a:ext cx="8640960" cy="4801314"/>
          </a:xfrm>
          <a:prstGeom prst="rect">
            <a:avLst/>
          </a:prstGeom>
        </p:spPr>
        <p:txBody>
          <a:bodyPr wrap="square">
            <a:spAutoFit/>
          </a:bodyPr>
          <a:lstStyle/>
          <a:p>
            <a:pPr algn="just" fontAlgn="base"/>
            <a:r>
              <a:rPr lang="ru-RU" dirty="0">
                <a:latin typeface="Times New Roman" panose="02020603050405020304" pitchFamily="18" charset="0"/>
                <a:cs typeface="Times New Roman" panose="02020603050405020304" pitchFamily="18" charset="0"/>
              </a:rPr>
              <a:t>Еще один долгожитель – эндемик из Новой Зеландии – гаттерия (или, как ее еще называют – туатара), пресмыкающееся семейства </a:t>
            </a:r>
            <a:r>
              <a:rPr lang="ru-RU" dirty="0" err="1">
                <a:latin typeface="Times New Roman" panose="02020603050405020304" pitchFamily="18" charset="0"/>
                <a:cs typeface="Times New Roman" panose="02020603050405020304" pitchFamily="18" charset="0"/>
              </a:rPr>
              <a:t>клинозубых</a:t>
            </a:r>
            <a:r>
              <a:rPr lang="ru-RU" dirty="0">
                <a:latin typeface="Times New Roman" panose="02020603050405020304" pitchFamily="18" charset="0"/>
                <a:cs typeface="Times New Roman" panose="02020603050405020304" pitchFamily="18" charset="0"/>
              </a:rPr>
              <a:t>. Эндемик – вид, обитающий лишь в определенном месте.</a:t>
            </a:r>
          </a:p>
          <a:p>
            <a:pPr algn="just" fontAlgn="base"/>
            <a:r>
              <a:rPr lang="ru-RU" dirty="0">
                <a:latin typeface="Times New Roman" panose="02020603050405020304" pitchFamily="18" charset="0"/>
                <a:cs typeface="Times New Roman" panose="02020603050405020304" pitchFamily="18" charset="0"/>
              </a:rPr>
              <a:t>Этих полуметровых животных неискушенный человек сочтет крупными ящерицами с «драконьей» спиной. Такая особенность (шипы вдоль спины) послужила вдохновением для маори, которые стали называть пресмыкающееся «туатара», что переводится как «горы на спине». У гаттерий нет внешнего уха, зато присутствует «третий глаз» в теменной области, покрытый непрозрачными чешуйками. Под ними находится хрусталик, пигментированная сетчатка, хорошо развитый нерв, соединяющийся с головным мозгом. Отличительная черта гаттерии – отсутствие пениса.</a:t>
            </a:r>
          </a:p>
          <a:p>
            <a:pPr algn="just" fontAlgn="base"/>
            <a:r>
              <a:rPr lang="ru-RU" dirty="0">
                <a:latin typeface="Times New Roman" panose="02020603050405020304" pitchFamily="18" charset="0"/>
                <a:cs typeface="Times New Roman" panose="02020603050405020304" pitchFamily="18" charset="0"/>
              </a:rPr>
              <a:t>Живет </a:t>
            </a:r>
            <a:r>
              <a:rPr lang="ru-RU" dirty="0" err="1">
                <a:latin typeface="Times New Roman" panose="02020603050405020304" pitchFamily="18" charset="0"/>
                <a:cs typeface="Times New Roman" panose="02020603050405020304" pitchFamily="18" charset="0"/>
              </a:rPr>
              <a:t>ящеркоподобное</a:t>
            </a:r>
            <a:r>
              <a:rPr lang="ru-RU" dirty="0">
                <a:latin typeface="Times New Roman" panose="02020603050405020304" pitchFamily="18" charset="0"/>
                <a:cs typeface="Times New Roman" panose="02020603050405020304" pitchFamily="18" charset="0"/>
              </a:rPr>
              <a:t> существо около 100 лет, но появление человека в ареале обитания привело к ухудшению условий существования животного. Несмотря на долгожительство, популяция гаттерий сократилась. Представители вида очень медленно растут и развиваются. Самцу нужно прожить 20 лет, чтобы достичь половой зрелости. Самка, через 9 месяцев после оплодотворения, откладывает 6—10 яиц, которые «дозревают» еще 11—16 месяцев, после чего вылупляются детеныши.</a:t>
            </a:r>
          </a:p>
        </p:txBody>
      </p:sp>
    </p:spTree>
    <p:extLst>
      <p:ext uri="{BB962C8B-B14F-4D97-AF65-F5344CB8AC3E}">
        <p14:creationId xmlns:p14="http://schemas.microsoft.com/office/powerpoint/2010/main" val="295697113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https://spasibovsem.ru/ratings/wp-content/uploads/2021/05/novozelandskij-dlinnoperyj-ugor.jpg"/>
          <p:cNvPicPr/>
          <p:nvPr/>
        </p:nvPicPr>
        <p:blipFill>
          <a:blip r:embed="rId2">
            <a:extLst>
              <a:ext uri="{28A0092B-C50C-407E-A947-70E740481C1C}">
                <a14:useLocalDpi xmlns:a14="http://schemas.microsoft.com/office/drawing/2010/main" val="0"/>
              </a:ext>
            </a:extLst>
          </a:blip>
          <a:srcRect/>
          <a:stretch>
            <a:fillRect/>
          </a:stretch>
        </p:blipFill>
        <p:spPr bwMode="auto">
          <a:xfrm>
            <a:off x="1062017" y="764704"/>
            <a:ext cx="6953250" cy="4629150"/>
          </a:xfrm>
          <a:prstGeom prst="rect">
            <a:avLst/>
          </a:prstGeom>
          <a:noFill/>
          <a:ln>
            <a:noFill/>
          </a:ln>
        </p:spPr>
      </p:pic>
      <p:sp>
        <p:nvSpPr>
          <p:cNvPr id="3" name="Прямоугольник 2"/>
          <p:cNvSpPr/>
          <p:nvPr/>
        </p:nvSpPr>
        <p:spPr>
          <a:xfrm>
            <a:off x="2302164" y="5651956"/>
            <a:ext cx="4472956" cy="369332"/>
          </a:xfrm>
          <a:prstGeom prst="rect">
            <a:avLst/>
          </a:prstGeom>
        </p:spPr>
        <p:txBody>
          <a:bodyPr wrap="none">
            <a:spAutoFit/>
          </a:bodyPr>
          <a:lstStyle/>
          <a:p>
            <a:r>
              <a:rPr lang="ru-RU" b="1" cap="all" dirty="0"/>
              <a:t>НОВОЗЕЛАНДСКИЙ ДЛИННОПЕРЫЙ УГОРЬ</a:t>
            </a:r>
            <a:endParaRPr lang="ru-RU" dirty="0"/>
          </a:p>
        </p:txBody>
      </p:sp>
    </p:spTree>
    <p:extLst>
      <p:ext uri="{BB962C8B-B14F-4D97-AF65-F5344CB8AC3E}">
        <p14:creationId xmlns:p14="http://schemas.microsoft.com/office/powerpoint/2010/main" val="4106148589"/>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27</TotalTime>
  <Words>2542</Words>
  <Application>Microsoft Office PowerPoint</Application>
  <PresentationFormat>Экран (4:3)</PresentationFormat>
  <Paragraphs>101</Paragraphs>
  <Slides>27</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27</vt:i4>
      </vt:variant>
    </vt:vector>
  </HeadingPairs>
  <TitlesOfParts>
    <vt:vector size="28" baseType="lpstr">
      <vt:lpstr>Тема Office</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DEBC_2</dc:creator>
  <cp:lastModifiedBy>DEBC_2</cp:lastModifiedBy>
  <cp:revision>28</cp:revision>
  <dcterms:created xsi:type="dcterms:W3CDTF">2022-03-22T08:25:25Z</dcterms:created>
  <dcterms:modified xsi:type="dcterms:W3CDTF">2022-05-17T06:30:36Z</dcterms:modified>
</cp:coreProperties>
</file>