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8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34" autoAdjust="0"/>
    <p:restoredTop sz="94671" autoAdjust="0"/>
  </p:normalViewPr>
  <p:slideViewPr>
    <p:cSldViewPr>
      <p:cViewPr varScale="1">
        <p:scale>
          <a:sx n="69" d="100"/>
          <a:sy n="69" d="100"/>
        </p:scale>
        <p:origin x="-141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597666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abic Typesetting" pitchFamily="66" charset="-78"/>
              </a:rPr>
              <a:t>«Малыши – крепыши»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abic Typesetting" pitchFamily="66" charset="-78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abic Typesetting" pitchFamily="66" charset="-78"/>
              </a:rPr>
              <a:t>2 мл. группы № 9 «Цветик-семицветик»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abic Typesetting" pitchFamily="66" charset="-78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abic Typesetting" pitchFamily="66" charset="-78"/>
              </a:rPr>
              <a:t>с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abic Typesetting" pitchFamily="66" charset="-78"/>
              </a:rPr>
              <a:t>01.10.21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abic Typesetting" pitchFamily="66" charset="-78"/>
              </a:rPr>
              <a:t>по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abic Typesetting" pitchFamily="66" charset="-78"/>
              </a:rPr>
              <a:t>01.06.22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abic Typesetting" pitchFamily="66" charset="-78"/>
              </a:rPr>
              <a:t>уч.год</a:t>
            </a:r>
            <a:endParaRPr lang="ru-RU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Arabic Typesetting" pitchFamily="66" charset="-7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6983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IMG_20220127_1513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71736" y="3714752"/>
            <a:ext cx="3214692" cy="303610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Фотоотчет</a:t>
            </a:r>
            <a:endParaRPr lang="ru-RU" dirty="0">
              <a:solidFill>
                <a:schemeClr val="tx2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0" name="Содержимое 9" descr="IMG_20220127_150809.jpg"/>
          <p:cNvPicPr>
            <a:picLocks noGrp="1" noChangeAspect="1"/>
          </p:cNvPicPr>
          <p:nvPr>
            <p:ph sz="quarter" idx="13"/>
          </p:nvPr>
        </p:nvPicPr>
        <p:blipFill>
          <a:blip r:embed="rId3" cstate="print"/>
          <a:stretch>
            <a:fillRect/>
          </a:stretch>
        </p:blipFill>
        <p:spPr>
          <a:xfrm rot="20097820">
            <a:off x="893543" y="1242261"/>
            <a:ext cx="2584847" cy="3446463"/>
          </a:xfrm>
        </p:spPr>
      </p:pic>
      <p:pic>
        <p:nvPicPr>
          <p:cNvPr id="11" name="Содержимое 10" descr="IMG_20220127_151149.jpg"/>
          <p:cNvPicPr>
            <a:picLocks noGrp="1" noChangeAspect="1"/>
          </p:cNvPicPr>
          <p:nvPr>
            <p:ph sz="quarter" idx="14"/>
          </p:nvPr>
        </p:nvPicPr>
        <p:blipFill>
          <a:blip r:embed="rId4" cstate="print"/>
          <a:stretch>
            <a:fillRect/>
          </a:stretch>
        </p:blipFill>
        <p:spPr>
          <a:xfrm rot="838287">
            <a:off x="5884638" y="815397"/>
            <a:ext cx="2584847" cy="3446463"/>
          </a:xfrm>
        </p:spPr>
      </p:pic>
    </p:spTree>
    <p:extLst>
      <p:ext uri="{BB962C8B-B14F-4D97-AF65-F5344CB8AC3E}">
        <p14:creationId xmlns="" xmlns:p14="http://schemas.microsoft.com/office/powerpoint/2010/main" val="2965913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400" dirty="0" smtClean="0">
                <a:latin typeface="Comic Sans MS" panose="030F0702030302020204" pitchFamily="66" charset="0"/>
              </a:rPr>
              <a:t>Итоги работы по проекту:</a:t>
            </a:r>
            <a:br>
              <a:rPr lang="ru-RU" sz="1400" dirty="0" smtClean="0">
                <a:latin typeface="Comic Sans MS" panose="030F0702030302020204" pitchFamily="66" charset="0"/>
              </a:rPr>
            </a:br>
            <a:endParaRPr lang="ru-RU" sz="1400" dirty="0">
              <a:latin typeface="Comic Sans MS" panose="030F0702030302020204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620688"/>
            <a:ext cx="8729920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dirty="0" smtClean="0">
              <a:solidFill>
                <a:srgbClr val="073E87">
                  <a:lumMod val="75000"/>
                </a:srgbClr>
              </a:solidFill>
              <a:latin typeface="Comic Sans MS" pitchFamily="66" charset="0"/>
              <a:ea typeface="+mj-ea"/>
              <a:cs typeface="+mj-cs"/>
            </a:endParaRPr>
          </a:p>
          <a:p>
            <a:endParaRPr lang="ru-RU" sz="1600" dirty="0" smtClean="0">
              <a:solidFill>
                <a:srgbClr val="073E87">
                  <a:lumMod val="75000"/>
                </a:srgbClr>
              </a:solidFill>
              <a:latin typeface="Comic Sans MS" pitchFamily="66" charset="0"/>
              <a:ea typeface="+mj-ea"/>
              <a:cs typeface="+mj-cs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73E87">
                    <a:lumMod val="75000"/>
                  </a:srgbClr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1600" dirty="0" smtClean="0">
                <a:solidFill>
                  <a:srgbClr val="073E87">
                    <a:lumMod val="75000"/>
                  </a:srgbClr>
                </a:solidFill>
                <a:latin typeface="Comic Sans MS" pitchFamily="66" charset="0"/>
                <a:ea typeface="+mj-ea"/>
                <a:cs typeface="+mj-cs"/>
              </a:rPr>
              <a:t> Закуплено различное спортивное  оборудования </a:t>
            </a:r>
            <a:r>
              <a:rPr lang="ru-RU" sz="1600" dirty="0">
                <a:solidFill>
                  <a:srgbClr val="073E87">
                    <a:lumMod val="75000"/>
                  </a:srgbClr>
                </a:solidFill>
                <a:latin typeface="Comic Sans MS" pitchFamily="66" charset="0"/>
                <a:ea typeface="+mj-ea"/>
                <a:cs typeface="+mj-cs"/>
              </a:rPr>
              <a:t>с учётом материальных возможностей детского сада и </a:t>
            </a:r>
            <a:r>
              <a:rPr lang="ru-RU" sz="1600" dirty="0" smtClean="0">
                <a:solidFill>
                  <a:srgbClr val="073E87">
                    <a:lumMod val="75000"/>
                  </a:srgbClr>
                </a:solidFill>
                <a:latin typeface="Comic Sans MS" pitchFamily="66" charset="0"/>
                <a:ea typeface="+mj-ea"/>
                <a:cs typeface="+mj-cs"/>
              </a:rPr>
              <a:t>родителей </a:t>
            </a:r>
            <a:r>
              <a:rPr lang="ru-RU" sz="1600" dirty="0">
                <a:solidFill>
                  <a:srgbClr val="073E87">
                    <a:lumMod val="75000"/>
                  </a:srgbClr>
                </a:solidFill>
                <a:latin typeface="Comic Sans MS" pitchFamily="66" charset="0"/>
                <a:ea typeface="+mj-ea"/>
                <a:cs typeface="+mj-cs"/>
              </a:rPr>
              <a:t>детей.</a:t>
            </a:r>
            <a:br>
              <a:rPr lang="ru-RU" sz="1600" dirty="0">
                <a:solidFill>
                  <a:srgbClr val="073E87">
                    <a:lumMod val="75000"/>
                  </a:srgbClr>
                </a:solidFill>
                <a:latin typeface="Comic Sans MS" pitchFamily="66" charset="0"/>
                <a:ea typeface="+mj-ea"/>
                <a:cs typeface="+mj-cs"/>
              </a:rPr>
            </a:br>
            <a:r>
              <a:rPr lang="ru-RU" sz="1600" dirty="0">
                <a:solidFill>
                  <a:srgbClr val="073E87">
                    <a:lumMod val="75000"/>
                  </a:srgbClr>
                </a:solidFill>
                <a:latin typeface="Comic Sans MS" pitchFamily="66" charset="0"/>
                <a:ea typeface="+mj-ea"/>
                <a:cs typeface="+mj-cs"/>
              </a:rPr>
              <a:t> </a:t>
            </a:r>
            <a:r>
              <a:rPr lang="ru-RU" sz="1600" dirty="0" smtClean="0">
                <a:solidFill>
                  <a:srgbClr val="073E87">
                    <a:lumMod val="75000"/>
                  </a:srgbClr>
                </a:solidFill>
                <a:latin typeface="Comic Sans MS" pitchFamily="66" charset="0"/>
                <a:ea typeface="+mj-ea"/>
                <a:cs typeface="+mj-cs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73E87">
                    <a:lumMod val="75000"/>
                  </a:srgbClr>
                </a:solidFill>
                <a:latin typeface="Comic Sans MS" pitchFamily="66" charset="0"/>
                <a:ea typeface="+mj-ea"/>
                <a:cs typeface="+mj-cs"/>
              </a:rPr>
              <a:t>Введены </a:t>
            </a:r>
            <a:r>
              <a:rPr lang="ru-RU" sz="1600" dirty="0">
                <a:solidFill>
                  <a:srgbClr val="073E87">
                    <a:lumMod val="75000"/>
                  </a:srgbClr>
                </a:solidFill>
                <a:latin typeface="Comic Sans MS" pitchFamily="66" charset="0"/>
                <a:ea typeface="+mj-ea"/>
                <a:cs typeface="+mj-cs"/>
              </a:rPr>
              <a:t>в практику </a:t>
            </a:r>
            <a:r>
              <a:rPr lang="ru-RU" sz="1600" dirty="0" smtClean="0">
                <a:solidFill>
                  <a:srgbClr val="073E87">
                    <a:lumMod val="75000"/>
                  </a:srgbClr>
                </a:solidFill>
                <a:latin typeface="Comic Sans MS" pitchFamily="66" charset="0"/>
                <a:ea typeface="+mj-ea"/>
                <a:cs typeface="+mj-cs"/>
              </a:rPr>
              <a:t>новые подходы </a:t>
            </a:r>
            <a:r>
              <a:rPr lang="ru-RU" sz="1600" dirty="0">
                <a:solidFill>
                  <a:srgbClr val="073E87">
                    <a:lumMod val="75000"/>
                  </a:srgbClr>
                </a:solidFill>
                <a:latin typeface="Comic Sans MS" pitchFamily="66" charset="0"/>
                <a:ea typeface="+mj-ea"/>
                <a:cs typeface="+mj-cs"/>
              </a:rPr>
              <a:t>к организации и созданию здоровье сберегающей среды обеспечивающей полноценное физическое развитие дошкольников.</a:t>
            </a:r>
            <a:br>
              <a:rPr lang="ru-RU" sz="1600" dirty="0">
                <a:solidFill>
                  <a:srgbClr val="073E87">
                    <a:lumMod val="75000"/>
                  </a:srgbClr>
                </a:solidFill>
                <a:latin typeface="Comic Sans MS" pitchFamily="66" charset="0"/>
                <a:ea typeface="+mj-ea"/>
                <a:cs typeface="+mj-cs"/>
              </a:rPr>
            </a:br>
            <a:r>
              <a:rPr lang="ru-RU" sz="1600" dirty="0">
                <a:solidFill>
                  <a:srgbClr val="073E87">
                    <a:lumMod val="75000"/>
                  </a:srgbClr>
                </a:solidFill>
                <a:latin typeface="Comic Sans MS" pitchFamily="66" charset="0"/>
                <a:ea typeface="+mj-ea"/>
                <a:cs typeface="+mj-cs"/>
              </a:rPr>
              <a:t> </a:t>
            </a:r>
            <a:endParaRPr lang="ru-RU" sz="1600" dirty="0" smtClean="0">
              <a:solidFill>
                <a:srgbClr val="073E87">
                  <a:lumMod val="75000"/>
                </a:srgbClr>
              </a:solidFill>
              <a:latin typeface="Comic Sans MS" pitchFamily="66" charset="0"/>
              <a:ea typeface="+mj-ea"/>
              <a:cs typeface="+mj-cs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73E87">
                    <a:lumMod val="75000"/>
                  </a:srgbClr>
                </a:solidFill>
                <a:latin typeface="Comic Sans MS" pitchFamily="66" charset="0"/>
                <a:ea typeface="+mj-ea"/>
                <a:cs typeface="+mj-cs"/>
              </a:rPr>
              <a:t> Созданы условия </a:t>
            </a:r>
            <a:r>
              <a:rPr lang="ru-RU" sz="1600" dirty="0">
                <a:solidFill>
                  <a:srgbClr val="073E87">
                    <a:lumMod val="75000"/>
                  </a:srgbClr>
                </a:solidFill>
                <a:latin typeface="Comic Sans MS" pitchFamily="66" charset="0"/>
                <a:ea typeface="+mj-ea"/>
                <a:cs typeface="+mj-cs"/>
              </a:rPr>
              <a:t>для реализации потребности у детей в двигательной активности с использованием </a:t>
            </a:r>
            <a:r>
              <a:rPr lang="ru-RU" sz="1600" dirty="0" smtClean="0">
                <a:solidFill>
                  <a:srgbClr val="073E87">
                    <a:lumMod val="75000"/>
                  </a:srgbClr>
                </a:solidFill>
                <a:latin typeface="Comic Sans MS" pitchFamily="66" charset="0"/>
                <a:ea typeface="+mj-ea"/>
                <a:cs typeface="+mj-cs"/>
              </a:rPr>
              <a:t>спортивного </a:t>
            </a:r>
            <a:r>
              <a:rPr lang="ru-RU" sz="1600" dirty="0">
                <a:solidFill>
                  <a:srgbClr val="073E87">
                    <a:lumMod val="75000"/>
                  </a:srgbClr>
                </a:solidFill>
                <a:latin typeface="Comic Sans MS" pitchFamily="66" charset="0"/>
                <a:ea typeface="+mj-ea"/>
                <a:cs typeface="+mj-cs"/>
              </a:rPr>
              <a:t>оборудования.</a:t>
            </a:r>
            <a:br>
              <a:rPr lang="ru-RU" sz="1600" dirty="0">
                <a:solidFill>
                  <a:srgbClr val="073E87">
                    <a:lumMod val="75000"/>
                  </a:srgbClr>
                </a:solidFill>
                <a:latin typeface="Comic Sans MS" pitchFamily="66" charset="0"/>
                <a:ea typeface="+mj-ea"/>
                <a:cs typeface="+mj-cs"/>
              </a:rPr>
            </a:br>
            <a:r>
              <a:rPr lang="ru-RU" sz="1600" dirty="0">
                <a:solidFill>
                  <a:srgbClr val="073E87">
                    <a:lumMod val="75000"/>
                  </a:srgbClr>
                </a:solidFill>
                <a:latin typeface="Comic Sans MS" pitchFamily="66" charset="0"/>
                <a:ea typeface="+mj-ea"/>
                <a:cs typeface="+mj-cs"/>
              </a:rPr>
              <a:t> </a:t>
            </a:r>
            <a:endParaRPr lang="ru-RU" sz="1600" dirty="0" smtClean="0">
              <a:solidFill>
                <a:srgbClr val="073E87">
                  <a:lumMod val="75000"/>
                </a:srgbClr>
              </a:solidFill>
              <a:latin typeface="Comic Sans MS" pitchFamily="66" charset="0"/>
              <a:ea typeface="+mj-ea"/>
              <a:cs typeface="+mj-cs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73E87">
                    <a:lumMod val="75000"/>
                  </a:srgbClr>
                </a:solidFill>
                <a:latin typeface="Comic Sans MS" pitchFamily="66" charset="0"/>
                <a:ea typeface="+mj-ea"/>
                <a:cs typeface="+mj-cs"/>
              </a:rPr>
              <a:t> У </a:t>
            </a:r>
            <a:r>
              <a:rPr lang="ru-RU" sz="1600" dirty="0">
                <a:solidFill>
                  <a:srgbClr val="073E87">
                    <a:lumMod val="75000"/>
                  </a:srgbClr>
                </a:solidFill>
                <a:latin typeface="Comic Sans MS" pitchFamily="66" charset="0"/>
                <a:ea typeface="+mj-ea"/>
                <a:cs typeface="+mj-cs"/>
              </a:rPr>
              <a:t>детей </a:t>
            </a:r>
            <a:r>
              <a:rPr lang="ru-RU" sz="1600" dirty="0" smtClean="0">
                <a:solidFill>
                  <a:srgbClr val="073E87">
                    <a:lumMod val="75000"/>
                  </a:srgbClr>
                </a:solidFill>
                <a:latin typeface="Comic Sans MS" pitchFamily="66" charset="0"/>
                <a:ea typeface="+mj-ea"/>
                <a:cs typeface="+mj-cs"/>
              </a:rPr>
              <a:t>развит интерес </a:t>
            </a:r>
            <a:r>
              <a:rPr lang="ru-RU" sz="1600" dirty="0">
                <a:solidFill>
                  <a:srgbClr val="073E87">
                    <a:lumMod val="75000"/>
                  </a:srgbClr>
                </a:solidFill>
                <a:latin typeface="Comic Sans MS" pitchFamily="66" charset="0"/>
                <a:ea typeface="+mj-ea"/>
                <a:cs typeface="+mj-cs"/>
              </a:rPr>
              <a:t>к занятиям физической культурой, </a:t>
            </a:r>
            <a:r>
              <a:rPr lang="ru-RU" sz="1600" dirty="0" smtClean="0">
                <a:solidFill>
                  <a:srgbClr val="073E87">
                    <a:lumMod val="75000"/>
                  </a:srgbClr>
                </a:solidFill>
                <a:latin typeface="Comic Sans MS" pitchFamily="66" charset="0"/>
                <a:ea typeface="+mj-ea"/>
                <a:cs typeface="+mj-cs"/>
              </a:rPr>
              <a:t>расширилось </a:t>
            </a:r>
            <a:r>
              <a:rPr lang="ru-RU" sz="1600" dirty="0">
                <a:solidFill>
                  <a:srgbClr val="073E87">
                    <a:lumMod val="75000"/>
                  </a:srgbClr>
                </a:solidFill>
                <a:latin typeface="Comic Sans MS" pitchFamily="66" charset="0"/>
                <a:ea typeface="+mj-ea"/>
                <a:cs typeface="+mj-cs"/>
              </a:rPr>
              <a:t>представлений о разнообразных видах физических упражнений, их оздоровительном </a:t>
            </a:r>
            <a:r>
              <a:rPr lang="ru-RU" sz="1600" dirty="0" smtClean="0">
                <a:solidFill>
                  <a:srgbClr val="073E87">
                    <a:lumMod val="75000"/>
                  </a:srgbClr>
                </a:solidFill>
                <a:latin typeface="Comic Sans MS" pitchFamily="66" charset="0"/>
                <a:ea typeface="+mj-ea"/>
                <a:cs typeface="+mj-cs"/>
              </a:rPr>
              <a:t>значении.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600" dirty="0">
              <a:solidFill>
                <a:srgbClr val="073E87">
                  <a:lumMod val="75000"/>
                </a:srgbClr>
              </a:solidFill>
              <a:latin typeface="Comic Sans MS" pitchFamily="66" charset="0"/>
              <a:ea typeface="+mj-ea"/>
              <a:cs typeface="+mj-cs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73E87">
                    <a:lumMod val="75000"/>
                  </a:srgbClr>
                </a:solidFill>
                <a:latin typeface="Comic Sans MS" pitchFamily="66" charset="0"/>
                <a:ea typeface="+mj-ea"/>
                <a:cs typeface="+mj-cs"/>
              </a:rPr>
              <a:t> Сформированы </a:t>
            </a:r>
            <a:r>
              <a:rPr lang="ru-RU" sz="1600" dirty="0">
                <a:solidFill>
                  <a:srgbClr val="073E87">
                    <a:lumMod val="75000"/>
                  </a:srgbClr>
                </a:solidFill>
                <a:latin typeface="Comic Sans MS" pitchFamily="66" charset="0"/>
                <a:ea typeface="+mj-ea"/>
                <a:cs typeface="+mj-cs"/>
              </a:rPr>
              <a:t>и </a:t>
            </a:r>
            <a:r>
              <a:rPr lang="ru-RU" sz="1600" dirty="0" smtClean="0">
                <a:solidFill>
                  <a:srgbClr val="073E87">
                    <a:lumMod val="75000"/>
                  </a:srgbClr>
                </a:solidFill>
                <a:latin typeface="Comic Sans MS" pitchFamily="66" charset="0"/>
                <a:ea typeface="+mj-ea"/>
                <a:cs typeface="+mj-cs"/>
              </a:rPr>
              <a:t>усовершенствованы </a:t>
            </a:r>
            <a:r>
              <a:rPr lang="ru-RU" sz="1600" dirty="0">
                <a:solidFill>
                  <a:srgbClr val="073E87">
                    <a:lumMod val="75000"/>
                  </a:srgbClr>
                </a:solidFill>
                <a:latin typeface="Comic Sans MS" pitchFamily="66" charset="0"/>
                <a:ea typeface="+mj-ea"/>
                <a:cs typeface="+mj-cs"/>
              </a:rPr>
              <a:t>жизненно </a:t>
            </a:r>
            <a:r>
              <a:rPr lang="ru-RU" sz="1600" dirty="0" smtClean="0">
                <a:solidFill>
                  <a:srgbClr val="073E87">
                    <a:lumMod val="75000"/>
                  </a:srgbClr>
                </a:solidFill>
                <a:latin typeface="Comic Sans MS" pitchFamily="66" charset="0"/>
                <a:ea typeface="+mj-ea"/>
                <a:cs typeface="+mj-cs"/>
              </a:rPr>
              <a:t>необходимые умения </a:t>
            </a:r>
            <a:r>
              <a:rPr lang="ru-RU" sz="1600" dirty="0">
                <a:solidFill>
                  <a:srgbClr val="073E87">
                    <a:lumMod val="75000"/>
                  </a:srgbClr>
                </a:solidFill>
                <a:latin typeface="Comic Sans MS" pitchFamily="66" charset="0"/>
                <a:ea typeface="+mj-ea"/>
                <a:cs typeface="+mj-cs"/>
              </a:rPr>
              <a:t>и </a:t>
            </a:r>
            <a:r>
              <a:rPr lang="ru-RU" sz="1600" dirty="0" smtClean="0">
                <a:solidFill>
                  <a:srgbClr val="073E87">
                    <a:lumMod val="75000"/>
                  </a:srgbClr>
                </a:solidFill>
                <a:latin typeface="Comic Sans MS" pitchFamily="66" charset="0"/>
                <a:ea typeface="+mj-ea"/>
                <a:cs typeface="+mj-cs"/>
              </a:rPr>
              <a:t>навыки (ходьба</a:t>
            </a:r>
            <a:r>
              <a:rPr lang="ru-RU" sz="1600" dirty="0">
                <a:solidFill>
                  <a:srgbClr val="073E87">
                    <a:lumMod val="75000"/>
                  </a:srgbClr>
                </a:solidFill>
                <a:latin typeface="Comic Sans MS" pitchFamily="66" charset="0"/>
                <a:ea typeface="+mj-ea"/>
                <a:cs typeface="+mj-cs"/>
              </a:rPr>
              <a:t>, бег, равновесие, метание в цель)</a:t>
            </a:r>
            <a:br>
              <a:rPr lang="ru-RU" sz="1600" dirty="0">
                <a:solidFill>
                  <a:srgbClr val="073E87">
                    <a:lumMod val="75000"/>
                  </a:srgbClr>
                </a:solidFill>
                <a:latin typeface="Comic Sans MS" pitchFamily="66" charset="0"/>
                <a:ea typeface="+mj-ea"/>
                <a:cs typeface="+mj-cs"/>
              </a:rPr>
            </a:br>
            <a:r>
              <a:rPr lang="ru-RU" sz="1600" dirty="0">
                <a:solidFill>
                  <a:srgbClr val="073E87">
                    <a:lumMod val="75000"/>
                  </a:srgbClr>
                </a:solidFill>
                <a:latin typeface="Comic Sans MS" pitchFamily="66" charset="0"/>
                <a:ea typeface="+mj-ea"/>
                <a:cs typeface="+mj-cs"/>
              </a:rPr>
              <a:t> </a:t>
            </a:r>
            <a:endParaRPr lang="ru-RU" sz="1600" dirty="0" smtClean="0">
              <a:solidFill>
                <a:srgbClr val="073E87">
                  <a:lumMod val="75000"/>
                </a:srgbClr>
              </a:solidFill>
              <a:latin typeface="Comic Sans MS" pitchFamily="66" charset="0"/>
              <a:ea typeface="+mj-ea"/>
              <a:cs typeface="+mj-cs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73E87">
                    <a:lumMod val="75000"/>
                  </a:srgbClr>
                </a:solidFill>
                <a:latin typeface="Comic Sans MS" pitchFamily="66" charset="0"/>
                <a:ea typeface="+mj-ea"/>
                <a:cs typeface="+mj-cs"/>
              </a:rPr>
              <a:t> Повысился уровень </a:t>
            </a:r>
            <a:r>
              <a:rPr lang="ru-RU" sz="1600" dirty="0">
                <a:solidFill>
                  <a:srgbClr val="073E87">
                    <a:lumMod val="75000"/>
                  </a:srgbClr>
                </a:solidFill>
                <a:latin typeface="Comic Sans MS" pitchFamily="66" charset="0"/>
                <a:ea typeface="+mj-ea"/>
                <a:cs typeface="+mj-cs"/>
              </a:rPr>
              <a:t>педагогического образования родителей по использованию здоровье сберегающих технологий </a:t>
            </a:r>
            <a:r>
              <a:rPr lang="ru-RU" sz="1600" dirty="0" smtClean="0">
                <a:solidFill>
                  <a:srgbClr val="073E87">
                    <a:lumMod val="75000"/>
                  </a:srgbClr>
                </a:solidFill>
                <a:latin typeface="Comic Sans MS" pitchFamily="66" charset="0"/>
                <a:ea typeface="+mj-ea"/>
                <a:cs typeface="+mj-cs"/>
              </a:rPr>
              <a:t>для </a:t>
            </a:r>
            <a:r>
              <a:rPr lang="ru-RU" sz="1600" dirty="0">
                <a:solidFill>
                  <a:srgbClr val="073E87">
                    <a:lumMod val="75000"/>
                  </a:srgbClr>
                </a:solidFill>
                <a:latin typeface="Comic Sans MS" pitchFamily="66" charset="0"/>
                <a:ea typeface="+mj-ea"/>
                <a:cs typeface="+mj-cs"/>
              </a:rPr>
              <a:t>развития и оздоровления детей.</a:t>
            </a:r>
            <a:br>
              <a:rPr lang="ru-RU" sz="1600" dirty="0">
                <a:solidFill>
                  <a:srgbClr val="073E87">
                    <a:lumMod val="75000"/>
                  </a:srgbClr>
                </a:solidFill>
                <a:latin typeface="Comic Sans MS" pitchFamily="66" charset="0"/>
                <a:ea typeface="+mj-ea"/>
                <a:cs typeface="+mj-cs"/>
              </a:rPr>
            </a:br>
            <a:r>
              <a:rPr lang="ru-RU" sz="1600" dirty="0">
                <a:solidFill>
                  <a:srgbClr val="073E87">
                    <a:lumMod val="75000"/>
                  </a:srgbClr>
                </a:solidFill>
                <a:latin typeface="Comic Sans MS" pitchFamily="66" charset="0"/>
                <a:ea typeface="+mj-ea"/>
                <a:cs typeface="+mj-cs"/>
              </a:rPr>
              <a:t> </a:t>
            </a:r>
            <a:br>
              <a:rPr lang="ru-RU" sz="1600" dirty="0">
                <a:solidFill>
                  <a:srgbClr val="073E87">
                    <a:lumMod val="75000"/>
                  </a:srgbClr>
                </a:solidFill>
                <a:latin typeface="Comic Sans MS" pitchFamily="66" charset="0"/>
                <a:ea typeface="+mj-ea"/>
                <a:cs typeface="+mj-cs"/>
              </a:rPr>
            </a:b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202733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84784"/>
            <a:ext cx="8229600" cy="3744416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Спасибо за внимание!</a:t>
            </a:r>
            <a:endParaRPr lang="ru-RU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884805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5970992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Актуальность: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14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14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1. Главной ценностью для человека является его здоровье. Дошкольный возраст в развитии ребёнка - это период, когда закладывается фундамент его здоровья и культуры движения.</a:t>
            </a:r>
            <a:br>
              <a:rPr lang="ru-RU" sz="20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/>
            </a:r>
            <a:br>
              <a:rPr lang="ru-RU" sz="20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2. В настоящее время остро стоит вопрос о путях совершенствования работы по укреплению здоровья, развитию движений и в целом физическому развитию детей, как фундаментальной составляющей общечеловеческой культуры.</a:t>
            </a:r>
            <a:br>
              <a:rPr lang="ru-RU" sz="20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/>
            </a:r>
            <a:br>
              <a:rPr lang="ru-RU" sz="20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3. Ещё одной из наиболее актуальной проблемы системы дошкольного образования является слабая материально-техническая база дошкольных учреждений, нехватка спортивного инвентаря, игрового оборудования.</a:t>
            </a:r>
            <a:br>
              <a:rPr lang="ru-RU" sz="20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endParaRPr lang="ru-RU" sz="2000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888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5970992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Цель проекта: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/>
            </a:r>
            <a:b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/>
            </a:r>
            <a:br>
              <a:rPr lang="ru-RU" sz="32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создание двигательной предметно-развивающей среды в ДОУ как система условий для физического развития и укрепления здоровья дошкольников </a:t>
            </a:r>
            <a:r>
              <a:rPr lang="ru-RU" sz="3200" dirty="0">
                <a:latin typeface="Comic Sans MS" pitchFamily="66" charset="0"/>
              </a:rPr>
              <a:t/>
            </a:r>
            <a:br>
              <a:rPr lang="ru-RU" sz="3200" dirty="0">
                <a:latin typeface="Comic Sans MS" pitchFamily="66" charset="0"/>
              </a:rPr>
            </a:br>
            <a:endParaRPr lang="ru-RU" sz="32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73214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6331032"/>
          </a:xfrm>
        </p:spPr>
        <p:txBody>
          <a:bodyPr>
            <a:noAutofit/>
          </a:bodyPr>
          <a:lstStyle/>
          <a:p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Задачи:</a:t>
            </a:r>
            <a:br>
              <a:rPr lang="ru-RU" sz="16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 </a:t>
            </a:r>
            <a:br>
              <a:rPr lang="ru-RU" sz="16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1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. Внедрение в практику новых подходов к организации и созданию здоровье сберегающей среды обеспечивающей полноценное физическое развитие дошкольников.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/>
            </a:r>
            <a:br>
              <a:rPr lang="ru-RU" sz="16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 </a:t>
            </a:r>
            <a:br>
              <a:rPr lang="ru-RU" sz="16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2.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Создание условий для реализации потребности у детей в двигательной активности с использованием различного спортивного оборудования.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/>
            </a:r>
            <a:br>
              <a:rPr lang="ru-RU" sz="16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 </a:t>
            </a:r>
            <a:br>
              <a:rPr lang="ru-RU" sz="16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3.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Развитие у детей интереса к занятиям физической культурой, расширение представлений о разнообразных видах физических упражнений, их оздоровительном значении, развитие и сохранение положительного психоэмоционального состояния у детей.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/>
            </a:r>
            <a:br>
              <a:rPr lang="ru-RU" sz="16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 </a:t>
            </a:r>
            <a:br>
              <a:rPr lang="ru-RU" sz="16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4.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Формирование и совершенствование жизненно необходимых умений и навыков (ходьба, бег, равновесие, метание в цель)</a:t>
            </a:r>
            <a:b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 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/>
            </a:r>
            <a:br>
              <a:rPr lang="ru-RU" sz="16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 </a:t>
            </a:r>
            <a:br>
              <a:rPr lang="ru-RU" sz="16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5.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Повышение педагогического образования родителей по использованию здоровье сберегающих технологий для развития и оздоровления детей.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/>
            </a:r>
            <a:br>
              <a:rPr lang="ru-RU" sz="16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/>
            </a:r>
            <a:br>
              <a:rPr lang="ru-RU" sz="16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 </a:t>
            </a:r>
            <a:br>
              <a:rPr lang="ru-RU" sz="16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endParaRPr lang="ru-RU" sz="1600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8873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5898984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Гипотеза:</a:t>
            </a:r>
            <a:br>
              <a:rPr lang="ru-RU" sz="28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 </a:t>
            </a:r>
            <a:br>
              <a:rPr lang="ru-RU" sz="28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Мы считаем,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что совершенствование двигательной предметно-развивающей среды в сочетании с использованием современных здоровье-сберегающих технологий по реализации задач физкультурно-оздоровительного направления будет способствовать развитию двигательной активности, укреплению здоровья, улучшению физического развития детей.</a:t>
            </a:r>
            <a:br>
              <a:rPr lang="ru-RU" sz="28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endParaRPr lang="ru-RU" sz="2800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31181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5970992"/>
          </a:xfrm>
        </p:spPr>
        <p:txBody>
          <a:bodyPr>
            <a:normAutofit fontScale="90000"/>
          </a:bodyPr>
          <a:lstStyle/>
          <a:p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Участники проекта: </a:t>
            </a:r>
            <a:br>
              <a:rPr lang="ru-RU" sz="32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дети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2 мл. группы №9 «Цветик-семицветик»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/>
            </a:r>
            <a:br>
              <a:rPr lang="ru-RU" sz="32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воспитатели: Ермилова Г.А.</a:t>
            </a:r>
            <a:b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Гилязеева М.А.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/>
            </a:r>
            <a:br>
              <a:rPr lang="ru-RU" sz="32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медицинский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работник:</a:t>
            </a:r>
            <a:b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Карнаухова В.В.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/>
            </a:r>
            <a:br>
              <a:rPr lang="ru-RU" sz="32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музыкальный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руководитель:</a:t>
            </a:r>
            <a:b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Гаврилова Л.И.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/>
            </a:r>
            <a:br>
              <a:rPr lang="ru-RU" sz="32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Инструктор по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физ. культуре</a:t>
            </a:r>
            <a:b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Слуянова А.В.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/>
            </a:r>
            <a:br>
              <a:rPr lang="ru-RU" sz="32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Родители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.</a:t>
            </a:r>
            <a:br>
              <a:rPr lang="ru-RU" sz="32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endParaRPr lang="ru-RU" sz="3200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6408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5826976"/>
          </a:xfrm>
        </p:spPr>
        <p:txBody>
          <a:bodyPr>
            <a:noAutofit/>
          </a:bodyPr>
          <a:lstStyle/>
          <a:p>
            <a:r>
              <a:rPr lang="ru-RU" sz="2400" i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Материальное обеспечение проекта: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 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для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спортивного уголка были приобретены – спортивный инвентарь, ортопедическая дорожка, изготовлены дорожки «здоровья», мешочки с песком,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были изготовлены тренажеры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для дыхательной гимнастики, «колпачки»,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маски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– шапочки. </a:t>
            </a:r>
          </a:p>
        </p:txBody>
      </p:sp>
    </p:spTree>
    <p:extLst>
      <p:ext uri="{BB962C8B-B14F-4D97-AF65-F5344CB8AC3E}">
        <p14:creationId xmlns="" xmlns:p14="http://schemas.microsoft.com/office/powerpoint/2010/main" val="226924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79703926"/>
              </p:ext>
            </p:extLst>
          </p:nvPr>
        </p:nvGraphicFramePr>
        <p:xfrm>
          <a:off x="457201" y="1916832"/>
          <a:ext cx="8147246" cy="3949586"/>
        </p:xfrm>
        <a:graphic>
          <a:graphicData uri="http://schemas.openxmlformats.org/drawingml/2006/table">
            <a:tbl>
              <a:tblPr/>
              <a:tblGrid>
                <a:gridCol w="1909447"/>
                <a:gridCol w="5032402"/>
                <a:gridCol w="1205397"/>
              </a:tblGrid>
              <a:tr h="34066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Этап работы  </a:t>
                      </a:r>
                      <a:endParaRPr lang="ru-RU" sz="11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19757" marR="19757" marT="19757" marB="19757">
                    <a:lnL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Виды деятельности</a:t>
                      </a:r>
                      <a:endParaRPr lang="ru-RU" sz="11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19757" marR="19757" marT="19757" marB="19757">
                    <a:lnL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Сроки</a:t>
                      </a:r>
                      <a:endParaRPr lang="ru-RU" sz="11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19757" marR="19757" marT="19757" marB="19757">
                    <a:lnL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91553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1 этап - организационный</a:t>
                      </a:r>
                      <a:endParaRPr lang="ru-RU" sz="11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19757" marR="19757" marT="19757" marB="19757">
                    <a:lnL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Групповая консультация для родителей детей о целях и задачах внедряемого проекта;</a:t>
                      </a:r>
                      <a:endParaRPr lang="ru-RU" sz="11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l" rtl="0" fontAlgn="t"/>
                      <a:r>
                        <a:rPr lang="ru-RU" sz="1400" b="0" i="0" u="none" strike="noStrike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Дидактическое и методическое оснащение проекта.</a:t>
                      </a:r>
                      <a:endParaRPr lang="ru-RU" sz="11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19757" marR="19757" marT="19757" marB="19757">
                    <a:lnL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Октябрь</a:t>
                      </a:r>
                      <a:endParaRPr lang="ru-RU" sz="11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19757" marR="19757" marT="19757" marB="19757">
                    <a:lnL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02972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2 этап - практический</a:t>
                      </a:r>
                      <a:endParaRPr lang="ru-RU" sz="11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19757" marR="19757" marT="19757" marB="19757">
                    <a:lnL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Мероприятия по реализации проекта с детьми;</a:t>
                      </a:r>
                      <a:endParaRPr lang="ru-RU" sz="11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l" rtl="0" fontAlgn="t"/>
                      <a:r>
                        <a:rPr lang="ru-RU" sz="1400" b="0" i="0" u="none" strike="noStrike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Привлечение специалистов к работе по реализации проекта;</a:t>
                      </a:r>
                      <a:endParaRPr lang="ru-RU" sz="11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l" rtl="0" fontAlgn="t"/>
                      <a:r>
                        <a:rPr lang="ru-RU" sz="1400" b="0" i="0" u="none" strike="noStrike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Мероприятия с родителями.</a:t>
                      </a:r>
                      <a:endParaRPr lang="ru-RU" sz="11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19757" marR="19757" marT="19757" marB="19757">
                    <a:lnL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Ноябрь-апрель</a:t>
                      </a:r>
                      <a:endParaRPr lang="ru-RU" sz="11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19757" marR="19757" marT="19757" marB="19757">
                    <a:lnL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9040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3 этап - заключительный</a:t>
                      </a:r>
                      <a:endParaRPr lang="ru-RU" sz="11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19757" marR="19757" marT="19757" marB="19757">
                    <a:lnL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Анализ полученных результатов;</a:t>
                      </a:r>
                      <a:endParaRPr lang="ru-RU" sz="11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l" rtl="0" fontAlgn="t"/>
                      <a:r>
                        <a:rPr lang="ru-RU" sz="14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Открытое мероприятие для родителей по результатам проведенной работы;</a:t>
                      </a:r>
                      <a:endParaRPr lang="ru-RU" sz="11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l" rtl="0" fontAlgn="t"/>
                      <a:r>
                        <a:rPr lang="ru-RU" sz="14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Рекомендации </a:t>
                      </a:r>
                      <a:r>
                        <a:rPr lang="ru-RU" sz="1400" b="0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родителям.</a:t>
                      </a:r>
                      <a:endParaRPr lang="ru-RU" sz="11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19757" marR="19757" marT="19757" marB="19757">
                    <a:lnL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Май</a:t>
                      </a:r>
                      <a:endParaRPr lang="ru-RU" sz="11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19757" marR="19757" marT="19757" marB="19757">
                    <a:lnL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03027"/>
            <a:ext cx="8147248" cy="92333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6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kumimoji="0" lang="ru-RU" altLang="ru-RU" sz="4000" b="0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omic Sans MS" panose="030F0702030302020204" pitchFamily="66" charset="0"/>
                <a:cs typeface="Times New Roman" panose="02020603050405020304" pitchFamily="18" charset="0"/>
              </a:rPr>
              <a:t>Планирование работы:</a:t>
            </a:r>
            <a:endParaRPr kumimoji="0" lang="ru-RU" altLang="ru-RU" sz="40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05809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41111212"/>
              </p:ext>
            </p:extLst>
          </p:nvPr>
        </p:nvGraphicFramePr>
        <p:xfrm>
          <a:off x="467544" y="692696"/>
          <a:ext cx="8208912" cy="6089974"/>
        </p:xfrm>
        <a:graphic>
          <a:graphicData uri="http://schemas.openxmlformats.org/drawingml/2006/table">
            <a:tbl>
              <a:tblPr/>
              <a:tblGrid>
                <a:gridCol w="5650577"/>
                <a:gridCol w="2558335"/>
              </a:tblGrid>
              <a:tr h="25432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6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Образ конечного результата</a:t>
                      </a: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omic Sans MS" panose="030F0702030302020204" pitchFamily="66" charset="0"/>
                        <a:cs typeface="Times New Roman" panose="02020603050405020304" pitchFamily="18" charset="0"/>
                      </a:endParaRPr>
                    </a:p>
                  </a:txBody>
                  <a:tcPr marL="16632" marR="16632" marT="16632" marB="16632">
                    <a:lnL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600" b="1" i="0" u="none" strike="noStrike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Критерии оценки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omic Sans MS" panose="030F0702030302020204" pitchFamily="66" charset="0"/>
                        <a:cs typeface="Times New Roman" panose="02020603050405020304" pitchFamily="18" charset="0"/>
                      </a:endParaRPr>
                    </a:p>
                  </a:txBody>
                  <a:tcPr marL="16632" marR="16632" marT="16632" marB="16632">
                    <a:lnL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88742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600" b="0" i="0" u="none" strike="noStrike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Возросший интерес родителей к вопросам воспитания здорового ребенка и мотивации здорового образа жизни.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omic Sans MS" panose="030F0702030302020204" pitchFamily="66" charset="0"/>
                        <a:cs typeface="Times New Roman" panose="02020603050405020304" pitchFamily="18" charset="0"/>
                      </a:endParaRPr>
                    </a:p>
                  </a:txBody>
                  <a:tcPr marL="16632" marR="16632" marT="16632" marB="16632">
                    <a:lnL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6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- активность родителей при участии в мероприятиях и совместной деятельности;</a:t>
                      </a: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omic Sans MS" panose="030F0702030302020204" pitchFamily="66" charset="0"/>
                        <a:cs typeface="Times New Roman" panose="02020603050405020304" pitchFamily="18" charset="0"/>
                      </a:endParaRPr>
                    </a:p>
                    <a:p>
                      <a:pPr algn="l" rtl="0" fontAlgn="t"/>
                      <a:r>
                        <a:rPr lang="ru-RU" sz="16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- анкетирование родителей;</a:t>
                      </a: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omic Sans MS" panose="030F0702030302020204" pitchFamily="66" charset="0"/>
                        <a:cs typeface="Times New Roman" panose="02020603050405020304" pitchFamily="18" charset="0"/>
                      </a:endParaRPr>
                    </a:p>
                    <a:p>
                      <a:pPr algn="l" rtl="0" fontAlgn="t"/>
                      <a:r>
                        <a:rPr lang="ru-RU" sz="16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- отзывы родителей.</a:t>
                      </a: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omic Sans MS" panose="030F0702030302020204" pitchFamily="66" charset="0"/>
                        <a:cs typeface="Times New Roman" panose="02020603050405020304" pitchFamily="18" charset="0"/>
                      </a:endParaRPr>
                    </a:p>
                  </a:txBody>
                  <a:tcPr marL="16632" marR="16632" marT="16632" marB="16632">
                    <a:lnL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59440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6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Создана </a:t>
                      </a:r>
                      <a:r>
                        <a:rPr lang="ru-RU" sz="1600" b="0" i="0" u="none" strike="noStrike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здоровьесберегающая</a:t>
                      </a:r>
                      <a:r>
                        <a:rPr lang="ru-RU" sz="16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 и развивающая среда, обеспечивающая комфортное пребывание ребенка в детском саду.</a:t>
                      </a: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omic Sans MS" panose="030F0702030302020204" pitchFamily="66" charset="0"/>
                        <a:cs typeface="Times New Roman" panose="02020603050405020304" pitchFamily="18" charset="0"/>
                      </a:endParaRPr>
                    </a:p>
                  </a:txBody>
                  <a:tcPr marL="16632" marR="16632" marT="16632" marB="16632">
                    <a:lnL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600" b="0" i="0" u="none" strike="noStrike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- блок нестандартного оборудования;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omic Sans MS" panose="030F0702030302020204" pitchFamily="66" charset="0"/>
                        <a:cs typeface="Times New Roman" panose="02020603050405020304" pitchFamily="18" charset="0"/>
                      </a:endParaRPr>
                    </a:p>
                    <a:p>
                      <a:pPr algn="l" rtl="0" fontAlgn="t"/>
                      <a:r>
                        <a:rPr lang="ru-RU" sz="1600" b="0" i="0" u="none" strike="noStrike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-массажеры;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omic Sans MS" panose="030F0702030302020204" pitchFamily="66" charset="0"/>
                        <a:cs typeface="Times New Roman" panose="02020603050405020304" pitchFamily="18" charset="0"/>
                      </a:endParaRPr>
                    </a:p>
                    <a:p>
                      <a:pPr algn="l" rtl="0" fontAlgn="t"/>
                      <a:r>
                        <a:rPr lang="ru-RU" sz="1600" b="0" i="0" u="none" strike="noStrike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- дорожки здоровья;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omic Sans MS" panose="030F0702030302020204" pitchFamily="66" charset="0"/>
                        <a:cs typeface="Times New Roman" panose="02020603050405020304" pitchFamily="18" charset="0"/>
                      </a:endParaRPr>
                    </a:p>
                    <a:p>
                      <a:pPr algn="l" rtl="0" fontAlgn="t"/>
                      <a:r>
                        <a:rPr lang="ru-RU" sz="1600" b="0" i="0" u="none" strike="noStrike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-картотека опытов «Моё тело»;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omic Sans MS" panose="030F0702030302020204" pitchFamily="66" charset="0"/>
                        <a:cs typeface="Times New Roman" panose="02020603050405020304" pitchFamily="18" charset="0"/>
                      </a:endParaRPr>
                    </a:p>
                    <a:p>
                      <a:pPr algn="l" rtl="0" fontAlgn="t"/>
                      <a:r>
                        <a:rPr lang="ru-RU" sz="1600" b="0" i="0" u="none" strike="noStrike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- картотека дидактических игр.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omic Sans MS" panose="030F0702030302020204" pitchFamily="66" charset="0"/>
                        <a:cs typeface="Times New Roman" panose="02020603050405020304" pitchFamily="18" charset="0"/>
                      </a:endParaRPr>
                    </a:p>
                  </a:txBody>
                  <a:tcPr marL="16632" marR="16632" marT="16632" marB="16632">
                    <a:lnL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3013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600" b="0" i="0" u="none" strike="noStrike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У детей сформированы первоначальные представления о себе, как отдельном человеке; об элементарном значении каждого органа для нормальной жизнедеятельности человека. У детей воспитана привычка к аккуратности и чистоте, привиты культурно-гигиенические навыки и простейшие навыки самообслуживания.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omic Sans MS" panose="030F0702030302020204" pitchFamily="66" charset="0"/>
                        <a:cs typeface="Times New Roman" panose="02020603050405020304" pitchFamily="18" charset="0"/>
                      </a:endParaRPr>
                    </a:p>
                  </a:txBody>
                  <a:tcPr marL="16632" marR="16632" marT="16632" marB="16632">
                    <a:lnL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6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- наблюдения за детьми.</a:t>
                      </a: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omic Sans MS" panose="030F0702030302020204" pitchFamily="66" charset="0"/>
                        <a:cs typeface="Times New Roman" panose="02020603050405020304" pitchFamily="18" charset="0"/>
                      </a:endParaRPr>
                    </a:p>
                  </a:txBody>
                  <a:tcPr marL="16632" marR="16632" marT="16632" marB="16632">
                    <a:lnL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954102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253</TotalTime>
  <Words>243</Words>
  <Application>Microsoft Office PowerPoint</Application>
  <PresentationFormat>Экран (4:3)</PresentationFormat>
  <Paragraphs>51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Волна</vt:lpstr>
      <vt:lpstr>«Малыши – крепыши» 2 мл. группы № 9 «Цветик-семицветик» с 01.10.21 по 01.06.22 уч.год</vt:lpstr>
      <vt:lpstr>Актуальность:  1. Главной ценностью для человека является его здоровье. Дошкольный возраст в развитии ребёнка - это период, когда закладывается фундамент его здоровья и культуры движения.  2. В настоящее время остро стоит вопрос о путях совершенствования работы по укреплению здоровья, развитию движений и в целом физическому развитию детей, как фундаментальной составляющей общечеловеческой культуры.  3. Ещё одной из наиболее актуальной проблемы системы дошкольного образования является слабая материально-техническая база дошкольных учреждений, нехватка спортивного инвентаря, игрового оборудования. </vt:lpstr>
      <vt:lpstr>Цель проекта:   создание двигательной предметно-развивающей среды в ДОУ как система условий для физического развития и укрепления здоровья дошкольников  </vt:lpstr>
      <vt:lpstr>Задачи:   1. Внедрение в практику новых подходов к организации и созданию здоровье сберегающей среды обеспечивающей полноценное физическое развитие дошкольников.   2. Создание условий для реализации потребности у детей в двигательной активности с использованием различного спортивного оборудования.   3. Развитие у детей интереса к занятиям физической культурой, расширение представлений о разнообразных видах физических упражнений, их оздоровительном значении, развитие и сохранение положительного психоэмоционального состояния у детей.   4. Формирование и совершенствование жизненно необходимых умений и навыков (ходьба, бег, равновесие, метание в цель)     5. Повышение педагогического образования родителей по использованию здоровье сберегающих технологий для развития и оздоровления детей.    </vt:lpstr>
      <vt:lpstr>Гипотеза:   Мы считаем, что совершенствование двигательной предметно-развивающей среды в сочетании с использованием современных здоровье-сберегающих технологий по реализации задач физкультурно-оздоровительного направления будет способствовать развитию двигательной активности, укреплению здоровья, улучшению физического развития детей. </vt:lpstr>
      <vt:lpstr>Участники проекта:  дети 2 мл. группы №9 «Цветик-семицветик»  воспитатели: Ермилова Г.А. Гилязеева М.А.  медицинский работник: Карнаухова В.В.   музыкальный руководитель: Гаврилова Л.И. Инструктор по физ. культуре Слуянова А.В.  Родители. </vt:lpstr>
      <vt:lpstr>Материальное обеспечение проекта: для спортивного уголка были приобретены – спортивный инвентарь, ортопедическая дорожка, изготовлены дорожки «здоровья», мешочки с песком, были изготовлены тренажеры для дыхательной гимнастики, «колпачки», маски – шапочки. </vt:lpstr>
      <vt:lpstr>  Планирование работы:</vt:lpstr>
      <vt:lpstr>Слайд 9</vt:lpstr>
      <vt:lpstr>Фотоотчет</vt:lpstr>
      <vt:lpstr>Итоги работы по проекту: 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«Малыши – крепыши» 2 мл.группы № 1 «Гномики» с 1.10.15 по 1.06.16 уч.год</dc:title>
  <dc:creator>User</dc:creator>
  <cp:lastModifiedBy>User</cp:lastModifiedBy>
  <cp:revision>20</cp:revision>
  <dcterms:created xsi:type="dcterms:W3CDTF">2015-10-16T07:49:25Z</dcterms:created>
  <dcterms:modified xsi:type="dcterms:W3CDTF">2022-05-17T06:37:52Z</dcterms:modified>
</cp:coreProperties>
</file>