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notesMasterIdLst>
    <p:notesMasterId r:id="rId18"/>
  </p:notesMasterIdLst>
  <p:sldIdLst>
    <p:sldId id="256" r:id="rId2"/>
    <p:sldId id="266" r:id="rId3"/>
    <p:sldId id="275" r:id="rId4"/>
    <p:sldId id="276" r:id="rId5"/>
    <p:sldId id="290" r:id="rId6"/>
    <p:sldId id="257" r:id="rId7"/>
    <p:sldId id="291" r:id="rId8"/>
    <p:sldId id="281" r:id="rId9"/>
    <p:sldId id="272" r:id="rId10"/>
    <p:sldId id="287" r:id="rId11"/>
    <p:sldId id="282" r:id="rId12"/>
    <p:sldId id="292" r:id="rId13"/>
    <p:sldId id="293" r:id="rId14"/>
    <p:sldId id="259" r:id="rId15"/>
    <p:sldId id="283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2883"/>
    <a:srgbClr val="661818"/>
    <a:srgbClr val="D03838"/>
    <a:srgbClr val="006600"/>
    <a:srgbClr val="B2B2B2"/>
    <a:srgbClr val="969696"/>
    <a:srgbClr val="008000"/>
    <a:srgbClr val="FFFFCC"/>
    <a:srgbClr val="FFD10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864" y="114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Вопросы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вопрос 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вопрос 5</c:v>
                </c:pt>
                <c:pt idx="5">
                  <c:v>вопрос 6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</c:v>
                </c:pt>
                <c:pt idx="1">
                  <c:v>3</c:v>
                </c:pt>
                <c:pt idx="2">
                  <c:v>25</c:v>
                </c:pt>
                <c:pt idx="3">
                  <c:v>18</c:v>
                </c:pt>
                <c:pt idx="4">
                  <c:v>11</c:v>
                </c:pt>
                <c:pt idx="5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A-413D-9AA5-281993A291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2CD291-2D42-4FB5-84CF-0492E8FD7CD6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BD9081-5771-411C-AB92-5B5897003FA3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C00000"/>
              </a:solidFill>
            </a:rPr>
            <a:t>Неподчинение сигналам светофора</a:t>
          </a:r>
          <a:endParaRPr lang="ru-RU" sz="1600" dirty="0">
            <a:solidFill>
              <a:srgbClr val="C00000"/>
            </a:solidFill>
          </a:endParaRPr>
        </a:p>
      </dgm:t>
    </dgm:pt>
    <dgm:pt modelId="{CC58993F-6F83-4AA1-868C-899B348670F6}" type="parTrans" cxnId="{656CC7E2-DC70-4E1A-88BB-2E6711F79998}">
      <dgm:prSet/>
      <dgm:spPr/>
      <dgm:t>
        <a:bodyPr/>
        <a:lstStyle/>
        <a:p>
          <a:endParaRPr lang="ru-RU"/>
        </a:p>
      </dgm:t>
    </dgm:pt>
    <dgm:pt modelId="{26AB9645-09DA-43E8-86DC-04903A6B0E67}" type="sibTrans" cxnId="{656CC7E2-DC70-4E1A-88BB-2E6711F79998}">
      <dgm:prSet/>
      <dgm:spPr/>
      <dgm:t>
        <a:bodyPr/>
        <a:lstStyle/>
        <a:p>
          <a:endParaRPr lang="ru-RU"/>
        </a:p>
      </dgm:t>
    </dgm:pt>
    <dgm:pt modelId="{A9344B0A-35D0-440C-8FA5-BC60AD44EAC6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Игра детей  вблизи проезжей части</a:t>
          </a:r>
          <a:endParaRPr lang="ru-RU" dirty="0">
            <a:solidFill>
              <a:srgbClr val="C00000"/>
            </a:solidFill>
          </a:endParaRPr>
        </a:p>
      </dgm:t>
    </dgm:pt>
    <dgm:pt modelId="{97E84C03-A267-43C9-B970-98A09D8D0DD1}" type="parTrans" cxnId="{45986082-40D9-44B6-B344-B09C974A7FBD}">
      <dgm:prSet/>
      <dgm:spPr/>
      <dgm:t>
        <a:bodyPr/>
        <a:lstStyle/>
        <a:p>
          <a:endParaRPr lang="ru-RU"/>
        </a:p>
      </dgm:t>
    </dgm:pt>
    <dgm:pt modelId="{2CE8A527-DBD6-4AED-8E63-3CB186691C51}" type="sibTrans" cxnId="{45986082-40D9-44B6-B344-B09C974A7FBD}">
      <dgm:prSet/>
      <dgm:spPr/>
      <dgm:t>
        <a:bodyPr/>
        <a:lstStyle/>
        <a:p>
          <a:endParaRPr lang="ru-RU"/>
        </a:p>
      </dgm:t>
    </dgm:pt>
    <dgm:pt modelId="{B05B5733-27F6-47E0-A8D7-2A01E8F87B0E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C00000"/>
              </a:solidFill>
            </a:rPr>
            <a:t>Погодные условия</a:t>
          </a:r>
          <a:endParaRPr lang="ru-RU" sz="1600" dirty="0">
            <a:solidFill>
              <a:srgbClr val="C00000"/>
            </a:solidFill>
          </a:endParaRPr>
        </a:p>
      </dgm:t>
    </dgm:pt>
    <dgm:pt modelId="{8BCDF2F6-B7D2-42D2-8896-6CA009F00B71}" type="parTrans" cxnId="{F06AC531-0AA0-4AFD-A00F-22B8BF23D6E9}">
      <dgm:prSet/>
      <dgm:spPr/>
      <dgm:t>
        <a:bodyPr/>
        <a:lstStyle/>
        <a:p>
          <a:endParaRPr lang="ru-RU"/>
        </a:p>
      </dgm:t>
    </dgm:pt>
    <dgm:pt modelId="{E69C3698-612D-4433-8AD3-05357E380F45}" type="sibTrans" cxnId="{F06AC531-0AA0-4AFD-A00F-22B8BF23D6E9}">
      <dgm:prSet/>
      <dgm:spPr/>
      <dgm:t>
        <a:bodyPr/>
        <a:lstStyle/>
        <a:p>
          <a:endParaRPr lang="ru-RU"/>
        </a:p>
      </dgm:t>
    </dgm:pt>
    <dgm:pt modelId="{A3FB24A8-C237-4AE4-9308-617697536B6B}">
      <dgm:prSet phldrT="[Текст]" custT="1"/>
      <dgm:spPr/>
      <dgm:t>
        <a:bodyPr/>
        <a:lstStyle/>
        <a:p>
          <a:r>
            <a:rPr lang="ru-RU" sz="1600" dirty="0" smtClean="0"/>
            <a:t>Переход  </a:t>
          </a:r>
          <a:r>
            <a:rPr lang="ru-RU" sz="1600" dirty="0" smtClean="0">
              <a:solidFill>
                <a:srgbClr val="C00000"/>
              </a:solidFill>
            </a:rPr>
            <a:t>проезжей части в неустановленном месте</a:t>
          </a:r>
          <a:endParaRPr lang="ru-RU" sz="1600" dirty="0">
            <a:solidFill>
              <a:srgbClr val="C00000"/>
            </a:solidFill>
          </a:endParaRPr>
        </a:p>
      </dgm:t>
    </dgm:pt>
    <dgm:pt modelId="{A2752946-0CEF-44FC-9035-CC092EAC5D58}" type="parTrans" cxnId="{D508DCA3-1740-4C14-9222-47EE18CCC7BF}">
      <dgm:prSet/>
      <dgm:spPr/>
      <dgm:t>
        <a:bodyPr/>
        <a:lstStyle/>
        <a:p>
          <a:endParaRPr lang="ru-RU"/>
        </a:p>
      </dgm:t>
    </dgm:pt>
    <dgm:pt modelId="{D1BDDC45-C192-43BE-B767-4B761DE47C94}" type="sibTrans" cxnId="{D508DCA3-1740-4C14-9222-47EE18CCC7BF}">
      <dgm:prSet/>
      <dgm:spPr/>
      <dgm:t>
        <a:bodyPr/>
        <a:lstStyle/>
        <a:p>
          <a:endParaRPr lang="ru-RU"/>
        </a:p>
      </dgm:t>
    </dgm:pt>
    <dgm:pt modelId="{BA84A1DC-7440-4D25-87F0-BD3275EE9B3A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C00000"/>
              </a:solidFill>
            </a:rPr>
            <a:t>Неожиданный выход на проезжую часть пешехода</a:t>
          </a:r>
          <a:endParaRPr lang="ru-RU" sz="1600" dirty="0">
            <a:solidFill>
              <a:srgbClr val="C00000"/>
            </a:solidFill>
          </a:endParaRPr>
        </a:p>
      </dgm:t>
    </dgm:pt>
    <dgm:pt modelId="{A3313BE9-B416-4681-92DC-1942E46503A0}" type="parTrans" cxnId="{D4855BD1-0359-43B2-92C5-37E1981243BC}">
      <dgm:prSet/>
      <dgm:spPr/>
      <dgm:t>
        <a:bodyPr/>
        <a:lstStyle/>
        <a:p>
          <a:endParaRPr lang="ru-RU"/>
        </a:p>
      </dgm:t>
    </dgm:pt>
    <dgm:pt modelId="{4F40F37B-57D3-4817-A1CB-337C1EBE0100}" type="sibTrans" cxnId="{D4855BD1-0359-43B2-92C5-37E1981243BC}">
      <dgm:prSet/>
      <dgm:spPr/>
      <dgm:t>
        <a:bodyPr/>
        <a:lstStyle/>
        <a:p>
          <a:endParaRPr lang="ru-RU"/>
        </a:p>
      </dgm:t>
    </dgm:pt>
    <dgm:pt modelId="{64F1D6CF-269A-4DE9-A2C4-38AF19529A2F}" type="pres">
      <dgm:prSet presAssocID="{EC2CD291-2D42-4FB5-84CF-0492E8FD7CD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1C0928-2831-4A73-9992-5698A3374908}" type="pres">
      <dgm:prSet presAssocID="{40BD9081-5771-411C-AB92-5B5897003FA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5A27EF-A386-4619-BA51-8801ADE53B0A}" type="pres">
      <dgm:prSet presAssocID="{26AB9645-09DA-43E8-86DC-04903A6B0E67}" presName="sibTrans" presStyleLbl="sibTrans2D1" presStyleIdx="0" presStyleCnt="5"/>
      <dgm:spPr/>
      <dgm:t>
        <a:bodyPr/>
        <a:lstStyle/>
        <a:p>
          <a:endParaRPr lang="ru-RU"/>
        </a:p>
      </dgm:t>
    </dgm:pt>
    <dgm:pt modelId="{FA64579C-8338-4D04-821F-1F0CF8231CE2}" type="pres">
      <dgm:prSet presAssocID="{26AB9645-09DA-43E8-86DC-04903A6B0E67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CB01F58C-923F-4869-B5F8-6FD62C56DBAC}" type="pres">
      <dgm:prSet presAssocID="{A9344B0A-35D0-440C-8FA5-BC60AD44EAC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FF0CE-7A57-46D4-980C-88998DC106D2}" type="pres">
      <dgm:prSet presAssocID="{2CE8A527-DBD6-4AED-8E63-3CB186691C51}" presName="sibTrans" presStyleLbl="sibTrans2D1" presStyleIdx="1" presStyleCnt="5"/>
      <dgm:spPr/>
      <dgm:t>
        <a:bodyPr/>
        <a:lstStyle/>
        <a:p>
          <a:endParaRPr lang="ru-RU"/>
        </a:p>
      </dgm:t>
    </dgm:pt>
    <dgm:pt modelId="{F967AC33-833A-48EA-AB36-E201637783EA}" type="pres">
      <dgm:prSet presAssocID="{2CE8A527-DBD6-4AED-8E63-3CB186691C51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78094900-C3BD-4B33-B802-A207D9D82833}" type="pres">
      <dgm:prSet presAssocID="{B05B5733-27F6-47E0-A8D7-2A01E8F87B0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936988-591F-4D2F-AA61-DA9C100522D8}" type="pres">
      <dgm:prSet presAssocID="{E69C3698-612D-4433-8AD3-05357E380F45}" presName="sibTrans" presStyleLbl="sibTrans2D1" presStyleIdx="2" presStyleCnt="5"/>
      <dgm:spPr/>
      <dgm:t>
        <a:bodyPr/>
        <a:lstStyle/>
        <a:p>
          <a:endParaRPr lang="ru-RU"/>
        </a:p>
      </dgm:t>
    </dgm:pt>
    <dgm:pt modelId="{3503BADE-5D5A-4F58-8D83-31852B87039D}" type="pres">
      <dgm:prSet presAssocID="{E69C3698-612D-4433-8AD3-05357E380F45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9B8466D3-978E-4812-BE82-866FFA00F520}" type="pres">
      <dgm:prSet presAssocID="{A3FB24A8-C237-4AE4-9308-617697536B6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DD10D-EC9B-4D61-A984-46AA169C08B3}" type="pres">
      <dgm:prSet presAssocID="{D1BDDC45-C192-43BE-B767-4B761DE47C94}" presName="sibTrans" presStyleLbl="sibTrans2D1" presStyleIdx="3" presStyleCnt="5"/>
      <dgm:spPr/>
      <dgm:t>
        <a:bodyPr/>
        <a:lstStyle/>
        <a:p>
          <a:endParaRPr lang="ru-RU"/>
        </a:p>
      </dgm:t>
    </dgm:pt>
    <dgm:pt modelId="{F018C3BA-7D7D-4563-8C0A-0D238AEE3F91}" type="pres">
      <dgm:prSet presAssocID="{D1BDDC45-C192-43BE-B767-4B761DE47C94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1E2914BD-9169-4923-9A6B-D8E1BDB19AC8}" type="pres">
      <dgm:prSet presAssocID="{BA84A1DC-7440-4D25-87F0-BD3275EE9B3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9DF84E-EBFB-4AC8-B2AD-CDFD4C428FF0}" type="pres">
      <dgm:prSet presAssocID="{4F40F37B-57D3-4817-A1CB-337C1EBE0100}" presName="sibTrans" presStyleLbl="sibTrans2D1" presStyleIdx="4" presStyleCnt="5"/>
      <dgm:spPr/>
      <dgm:t>
        <a:bodyPr/>
        <a:lstStyle/>
        <a:p>
          <a:endParaRPr lang="ru-RU"/>
        </a:p>
      </dgm:t>
    </dgm:pt>
    <dgm:pt modelId="{3B578E4A-12B2-46F0-B7CA-FB4636125986}" type="pres">
      <dgm:prSet presAssocID="{4F40F37B-57D3-4817-A1CB-337C1EBE0100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7FC30BA9-E55C-4C93-99AE-259767B916F4}" type="presOf" srcId="{40BD9081-5771-411C-AB92-5B5897003FA3}" destId="{1F1C0928-2831-4A73-9992-5698A3374908}" srcOrd="0" destOrd="0" presId="urn:microsoft.com/office/officeart/2005/8/layout/cycle2"/>
    <dgm:cxn modelId="{7EFE8305-D889-482A-ADF4-1B0E3E28B943}" type="presOf" srcId="{A9344B0A-35D0-440C-8FA5-BC60AD44EAC6}" destId="{CB01F58C-923F-4869-B5F8-6FD62C56DBAC}" srcOrd="0" destOrd="0" presId="urn:microsoft.com/office/officeart/2005/8/layout/cycle2"/>
    <dgm:cxn modelId="{7A2E2BB1-E8F5-468F-B915-CF613A0D2230}" type="presOf" srcId="{B05B5733-27F6-47E0-A8D7-2A01E8F87B0E}" destId="{78094900-C3BD-4B33-B802-A207D9D82833}" srcOrd="0" destOrd="0" presId="urn:microsoft.com/office/officeart/2005/8/layout/cycle2"/>
    <dgm:cxn modelId="{DD77F6BB-78B4-4480-BA09-E295C84F6446}" type="presOf" srcId="{A3FB24A8-C237-4AE4-9308-617697536B6B}" destId="{9B8466D3-978E-4812-BE82-866FFA00F520}" srcOrd="0" destOrd="0" presId="urn:microsoft.com/office/officeart/2005/8/layout/cycle2"/>
    <dgm:cxn modelId="{C5B7E1EA-89AC-4724-852E-540C212AE20A}" type="presOf" srcId="{D1BDDC45-C192-43BE-B767-4B761DE47C94}" destId="{C54DD10D-EC9B-4D61-A984-46AA169C08B3}" srcOrd="0" destOrd="0" presId="urn:microsoft.com/office/officeart/2005/8/layout/cycle2"/>
    <dgm:cxn modelId="{6EB7536C-9ED4-4A0B-B254-7A54ADD9A11B}" type="presOf" srcId="{2CE8A527-DBD6-4AED-8E63-3CB186691C51}" destId="{E06FF0CE-7A57-46D4-980C-88998DC106D2}" srcOrd="0" destOrd="0" presId="urn:microsoft.com/office/officeart/2005/8/layout/cycle2"/>
    <dgm:cxn modelId="{E944AD1D-8617-4C65-9A4D-B39B7D53D3DD}" type="presOf" srcId="{EC2CD291-2D42-4FB5-84CF-0492E8FD7CD6}" destId="{64F1D6CF-269A-4DE9-A2C4-38AF19529A2F}" srcOrd="0" destOrd="0" presId="urn:microsoft.com/office/officeart/2005/8/layout/cycle2"/>
    <dgm:cxn modelId="{8683313B-10DC-4581-AD9D-60558F62292C}" type="presOf" srcId="{4F40F37B-57D3-4817-A1CB-337C1EBE0100}" destId="{3B578E4A-12B2-46F0-B7CA-FB4636125986}" srcOrd="1" destOrd="0" presId="urn:microsoft.com/office/officeart/2005/8/layout/cycle2"/>
    <dgm:cxn modelId="{F56D1EB8-BFC6-44B0-BA1C-6711822DB394}" type="presOf" srcId="{26AB9645-09DA-43E8-86DC-04903A6B0E67}" destId="{FA64579C-8338-4D04-821F-1F0CF8231CE2}" srcOrd="1" destOrd="0" presId="urn:microsoft.com/office/officeart/2005/8/layout/cycle2"/>
    <dgm:cxn modelId="{DB5A5ECE-829A-4060-AE89-6E3F32B78C38}" type="presOf" srcId="{BA84A1DC-7440-4D25-87F0-BD3275EE9B3A}" destId="{1E2914BD-9169-4923-9A6B-D8E1BDB19AC8}" srcOrd="0" destOrd="0" presId="urn:microsoft.com/office/officeart/2005/8/layout/cycle2"/>
    <dgm:cxn modelId="{F06AC531-0AA0-4AFD-A00F-22B8BF23D6E9}" srcId="{EC2CD291-2D42-4FB5-84CF-0492E8FD7CD6}" destId="{B05B5733-27F6-47E0-A8D7-2A01E8F87B0E}" srcOrd="2" destOrd="0" parTransId="{8BCDF2F6-B7D2-42D2-8896-6CA009F00B71}" sibTransId="{E69C3698-612D-4433-8AD3-05357E380F45}"/>
    <dgm:cxn modelId="{1C1D2D59-C3D0-43FC-8581-6D6DCCD1034B}" type="presOf" srcId="{E69C3698-612D-4433-8AD3-05357E380F45}" destId="{82936988-591F-4D2F-AA61-DA9C100522D8}" srcOrd="0" destOrd="0" presId="urn:microsoft.com/office/officeart/2005/8/layout/cycle2"/>
    <dgm:cxn modelId="{B0269167-3704-4C84-9B50-4296FFB597BE}" type="presOf" srcId="{D1BDDC45-C192-43BE-B767-4B761DE47C94}" destId="{F018C3BA-7D7D-4563-8C0A-0D238AEE3F91}" srcOrd="1" destOrd="0" presId="urn:microsoft.com/office/officeart/2005/8/layout/cycle2"/>
    <dgm:cxn modelId="{45986082-40D9-44B6-B344-B09C974A7FBD}" srcId="{EC2CD291-2D42-4FB5-84CF-0492E8FD7CD6}" destId="{A9344B0A-35D0-440C-8FA5-BC60AD44EAC6}" srcOrd="1" destOrd="0" parTransId="{97E84C03-A267-43C9-B970-98A09D8D0DD1}" sibTransId="{2CE8A527-DBD6-4AED-8E63-3CB186691C51}"/>
    <dgm:cxn modelId="{656CC7E2-DC70-4E1A-88BB-2E6711F79998}" srcId="{EC2CD291-2D42-4FB5-84CF-0492E8FD7CD6}" destId="{40BD9081-5771-411C-AB92-5B5897003FA3}" srcOrd="0" destOrd="0" parTransId="{CC58993F-6F83-4AA1-868C-899B348670F6}" sibTransId="{26AB9645-09DA-43E8-86DC-04903A6B0E67}"/>
    <dgm:cxn modelId="{6B590DC5-918F-49BD-83FD-D437049C3FDF}" type="presOf" srcId="{E69C3698-612D-4433-8AD3-05357E380F45}" destId="{3503BADE-5D5A-4F58-8D83-31852B87039D}" srcOrd="1" destOrd="0" presId="urn:microsoft.com/office/officeart/2005/8/layout/cycle2"/>
    <dgm:cxn modelId="{25E5A2C9-108C-4C22-A058-5676A40C98B6}" type="presOf" srcId="{2CE8A527-DBD6-4AED-8E63-3CB186691C51}" destId="{F967AC33-833A-48EA-AB36-E201637783EA}" srcOrd="1" destOrd="0" presId="urn:microsoft.com/office/officeart/2005/8/layout/cycle2"/>
    <dgm:cxn modelId="{D4855BD1-0359-43B2-92C5-37E1981243BC}" srcId="{EC2CD291-2D42-4FB5-84CF-0492E8FD7CD6}" destId="{BA84A1DC-7440-4D25-87F0-BD3275EE9B3A}" srcOrd="4" destOrd="0" parTransId="{A3313BE9-B416-4681-92DC-1942E46503A0}" sibTransId="{4F40F37B-57D3-4817-A1CB-337C1EBE0100}"/>
    <dgm:cxn modelId="{D508DCA3-1740-4C14-9222-47EE18CCC7BF}" srcId="{EC2CD291-2D42-4FB5-84CF-0492E8FD7CD6}" destId="{A3FB24A8-C237-4AE4-9308-617697536B6B}" srcOrd="3" destOrd="0" parTransId="{A2752946-0CEF-44FC-9035-CC092EAC5D58}" sibTransId="{D1BDDC45-C192-43BE-B767-4B761DE47C94}"/>
    <dgm:cxn modelId="{B5F06F32-3922-4F24-B6D8-97068F9D9D74}" type="presOf" srcId="{26AB9645-09DA-43E8-86DC-04903A6B0E67}" destId="{CD5A27EF-A386-4619-BA51-8801ADE53B0A}" srcOrd="0" destOrd="0" presId="urn:microsoft.com/office/officeart/2005/8/layout/cycle2"/>
    <dgm:cxn modelId="{C944A8DF-B017-4492-A755-6896603CAB42}" type="presOf" srcId="{4F40F37B-57D3-4817-A1CB-337C1EBE0100}" destId="{419DF84E-EBFB-4AC8-B2AD-CDFD4C428FF0}" srcOrd="0" destOrd="0" presId="urn:microsoft.com/office/officeart/2005/8/layout/cycle2"/>
    <dgm:cxn modelId="{9B6EE72B-8145-4F04-B4B2-050642038E7B}" type="presParOf" srcId="{64F1D6CF-269A-4DE9-A2C4-38AF19529A2F}" destId="{1F1C0928-2831-4A73-9992-5698A3374908}" srcOrd="0" destOrd="0" presId="urn:microsoft.com/office/officeart/2005/8/layout/cycle2"/>
    <dgm:cxn modelId="{AD58FA7A-ECBD-49ED-A516-AC52ABE0493F}" type="presParOf" srcId="{64F1D6CF-269A-4DE9-A2C4-38AF19529A2F}" destId="{CD5A27EF-A386-4619-BA51-8801ADE53B0A}" srcOrd="1" destOrd="0" presId="urn:microsoft.com/office/officeart/2005/8/layout/cycle2"/>
    <dgm:cxn modelId="{557C51ED-39F8-4A5D-98C0-B0DBE54C4B10}" type="presParOf" srcId="{CD5A27EF-A386-4619-BA51-8801ADE53B0A}" destId="{FA64579C-8338-4D04-821F-1F0CF8231CE2}" srcOrd="0" destOrd="0" presId="urn:microsoft.com/office/officeart/2005/8/layout/cycle2"/>
    <dgm:cxn modelId="{09CC4E1C-1F38-4EC7-8967-BE5A2B986D81}" type="presParOf" srcId="{64F1D6CF-269A-4DE9-A2C4-38AF19529A2F}" destId="{CB01F58C-923F-4869-B5F8-6FD62C56DBAC}" srcOrd="2" destOrd="0" presId="urn:microsoft.com/office/officeart/2005/8/layout/cycle2"/>
    <dgm:cxn modelId="{5BCC2D09-FEDA-4AC7-8A12-E83B9507E60C}" type="presParOf" srcId="{64F1D6CF-269A-4DE9-A2C4-38AF19529A2F}" destId="{E06FF0CE-7A57-46D4-980C-88998DC106D2}" srcOrd="3" destOrd="0" presId="urn:microsoft.com/office/officeart/2005/8/layout/cycle2"/>
    <dgm:cxn modelId="{D0516781-0627-4E0E-873D-4B3172C5ADC1}" type="presParOf" srcId="{E06FF0CE-7A57-46D4-980C-88998DC106D2}" destId="{F967AC33-833A-48EA-AB36-E201637783EA}" srcOrd="0" destOrd="0" presId="urn:microsoft.com/office/officeart/2005/8/layout/cycle2"/>
    <dgm:cxn modelId="{632F1706-C1FD-479D-99DA-93552009C3FA}" type="presParOf" srcId="{64F1D6CF-269A-4DE9-A2C4-38AF19529A2F}" destId="{78094900-C3BD-4B33-B802-A207D9D82833}" srcOrd="4" destOrd="0" presId="urn:microsoft.com/office/officeart/2005/8/layout/cycle2"/>
    <dgm:cxn modelId="{53C4C084-0EBD-483E-AD1B-37D8ACC177BD}" type="presParOf" srcId="{64F1D6CF-269A-4DE9-A2C4-38AF19529A2F}" destId="{82936988-591F-4D2F-AA61-DA9C100522D8}" srcOrd="5" destOrd="0" presId="urn:microsoft.com/office/officeart/2005/8/layout/cycle2"/>
    <dgm:cxn modelId="{89323B54-F311-494C-93F6-36F61822FE16}" type="presParOf" srcId="{82936988-591F-4D2F-AA61-DA9C100522D8}" destId="{3503BADE-5D5A-4F58-8D83-31852B87039D}" srcOrd="0" destOrd="0" presId="urn:microsoft.com/office/officeart/2005/8/layout/cycle2"/>
    <dgm:cxn modelId="{4BCFE879-C92D-4E75-B6F2-B0147FBD11D3}" type="presParOf" srcId="{64F1D6CF-269A-4DE9-A2C4-38AF19529A2F}" destId="{9B8466D3-978E-4812-BE82-866FFA00F520}" srcOrd="6" destOrd="0" presId="urn:microsoft.com/office/officeart/2005/8/layout/cycle2"/>
    <dgm:cxn modelId="{A993A3DC-7245-45D7-A79A-BF1D43413992}" type="presParOf" srcId="{64F1D6CF-269A-4DE9-A2C4-38AF19529A2F}" destId="{C54DD10D-EC9B-4D61-A984-46AA169C08B3}" srcOrd="7" destOrd="0" presId="urn:microsoft.com/office/officeart/2005/8/layout/cycle2"/>
    <dgm:cxn modelId="{04E9B344-DD66-45EF-8668-6692E71EEFBD}" type="presParOf" srcId="{C54DD10D-EC9B-4D61-A984-46AA169C08B3}" destId="{F018C3BA-7D7D-4563-8C0A-0D238AEE3F91}" srcOrd="0" destOrd="0" presId="urn:microsoft.com/office/officeart/2005/8/layout/cycle2"/>
    <dgm:cxn modelId="{CC33D6EE-7AF2-4726-8D7C-2818906166D7}" type="presParOf" srcId="{64F1D6CF-269A-4DE9-A2C4-38AF19529A2F}" destId="{1E2914BD-9169-4923-9A6B-D8E1BDB19AC8}" srcOrd="8" destOrd="0" presId="urn:microsoft.com/office/officeart/2005/8/layout/cycle2"/>
    <dgm:cxn modelId="{746E3228-6E35-4227-8197-ED7663B9CBC6}" type="presParOf" srcId="{64F1D6CF-269A-4DE9-A2C4-38AF19529A2F}" destId="{419DF84E-EBFB-4AC8-B2AD-CDFD4C428FF0}" srcOrd="9" destOrd="0" presId="urn:microsoft.com/office/officeart/2005/8/layout/cycle2"/>
    <dgm:cxn modelId="{E8C06B1B-D340-4C4C-AA99-8ADAFA996F80}" type="presParOf" srcId="{419DF84E-EBFB-4AC8-B2AD-CDFD4C428FF0}" destId="{3B578E4A-12B2-46F0-B7CA-FB463612598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1C0928-2831-4A73-9992-5698A3374908}">
      <dsp:nvSpPr>
        <dsp:cNvPr id="0" name=""/>
        <dsp:cNvSpPr/>
      </dsp:nvSpPr>
      <dsp:spPr>
        <a:xfrm>
          <a:off x="3035487" y="2073"/>
          <a:ext cx="1358577" cy="13585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Неподчинение сигналам светофора</a:t>
          </a:r>
          <a:endParaRPr lang="ru-RU" sz="1600" kern="1200" dirty="0">
            <a:solidFill>
              <a:srgbClr val="C00000"/>
            </a:solidFill>
          </a:endParaRPr>
        </a:p>
      </dsp:txBody>
      <dsp:txXfrm>
        <a:off x="3234446" y="201032"/>
        <a:ext cx="960659" cy="960659"/>
      </dsp:txXfrm>
    </dsp:sp>
    <dsp:sp modelId="{CD5A27EF-A386-4619-BA51-8801ADE53B0A}">
      <dsp:nvSpPr>
        <dsp:cNvPr id="0" name=""/>
        <dsp:cNvSpPr/>
      </dsp:nvSpPr>
      <dsp:spPr>
        <a:xfrm rot="2160000">
          <a:off x="4351014" y="1045381"/>
          <a:ext cx="360682" cy="4585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361347" y="1105284"/>
        <a:ext cx="252477" cy="275111"/>
      </dsp:txXfrm>
    </dsp:sp>
    <dsp:sp modelId="{CB01F58C-923F-4869-B5F8-6FD62C56DBAC}">
      <dsp:nvSpPr>
        <dsp:cNvPr id="0" name=""/>
        <dsp:cNvSpPr/>
      </dsp:nvSpPr>
      <dsp:spPr>
        <a:xfrm>
          <a:off x="4685163" y="1200632"/>
          <a:ext cx="1358577" cy="13585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C00000"/>
              </a:solidFill>
            </a:rPr>
            <a:t>Игра детей  вблизи проезжей части</a:t>
          </a:r>
          <a:endParaRPr lang="ru-RU" sz="1500" kern="1200" dirty="0">
            <a:solidFill>
              <a:srgbClr val="C00000"/>
            </a:solidFill>
          </a:endParaRPr>
        </a:p>
      </dsp:txBody>
      <dsp:txXfrm>
        <a:off x="4884122" y="1399591"/>
        <a:ext cx="960659" cy="960659"/>
      </dsp:txXfrm>
    </dsp:sp>
    <dsp:sp modelId="{E06FF0CE-7A57-46D4-980C-88998DC106D2}">
      <dsp:nvSpPr>
        <dsp:cNvPr id="0" name=""/>
        <dsp:cNvSpPr/>
      </dsp:nvSpPr>
      <dsp:spPr>
        <a:xfrm rot="6480000">
          <a:off x="4872204" y="2610608"/>
          <a:ext cx="360682" cy="4585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4943025" y="2650857"/>
        <a:ext cx="252477" cy="275111"/>
      </dsp:txXfrm>
    </dsp:sp>
    <dsp:sp modelId="{78094900-C3BD-4B33-B802-A207D9D82833}">
      <dsp:nvSpPr>
        <dsp:cNvPr id="0" name=""/>
        <dsp:cNvSpPr/>
      </dsp:nvSpPr>
      <dsp:spPr>
        <a:xfrm>
          <a:off x="4055042" y="3139943"/>
          <a:ext cx="1358577" cy="13585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Погодные условия</a:t>
          </a:r>
          <a:endParaRPr lang="ru-RU" sz="1600" kern="1200" dirty="0">
            <a:solidFill>
              <a:srgbClr val="C00000"/>
            </a:solidFill>
          </a:endParaRPr>
        </a:p>
      </dsp:txBody>
      <dsp:txXfrm>
        <a:off x="4254001" y="3338902"/>
        <a:ext cx="960659" cy="960659"/>
      </dsp:txXfrm>
    </dsp:sp>
    <dsp:sp modelId="{82936988-591F-4D2F-AA61-DA9C100522D8}">
      <dsp:nvSpPr>
        <dsp:cNvPr id="0" name=""/>
        <dsp:cNvSpPr/>
      </dsp:nvSpPr>
      <dsp:spPr>
        <a:xfrm rot="10800000">
          <a:off x="3544642" y="3589972"/>
          <a:ext cx="360682" cy="4585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3652847" y="3681676"/>
        <a:ext cx="252477" cy="275111"/>
      </dsp:txXfrm>
    </dsp:sp>
    <dsp:sp modelId="{9B8466D3-978E-4812-BE82-866FFA00F520}">
      <dsp:nvSpPr>
        <dsp:cNvPr id="0" name=""/>
        <dsp:cNvSpPr/>
      </dsp:nvSpPr>
      <dsp:spPr>
        <a:xfrm>
          <a:off x="2015931" y="3139943"/>
          <a:ext cx="1358577" cy="13585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Переход  </a:t>
          </a:r>
          <a:r>
            <a:rPr lang="ru-RU" sz="1600" kern="1200" dirty="0" smtClean="0">
              <a:solidFill>
                <a:srgbClr val="C00000"/>
              </a:solidFill>
            </a:rPr>
            <a:t>проезжей части в неустановленном месте</a:t>
          </a:r>
          <a:endParaRPr lang="ru-RU" sz="1600" kern="1200" dirty="0">
            <a:solidFill>
              <a:srgbClr val="C00000"/>
            </a:solidFill>
          </a:endParaRPr>
        </a:p>
      </dsp:txBody>
      <dsp:txXfrm>
        <a:off x="2214890" y="3338902"/>
        <a:ext cx="960659" cy="960659"/>
      </dsp:txXfrm>
    </dsp:sp>
    <dsp:sp modelId="{C54DD10D-EC9B-4D61-A984-46AA169C08B3}">
      <dsp:nvSpPr>
        <dsp:cNvPr id="0" name=""/>
        <dsp:cNvSpPr/>
      </dsp:nvSpPr>
      <dsp:spPr>
        <a:xfrm rot="15120000">
          <a:off x="2202973" y="2630025"/>
          <a:ext cx="360682" cy="4585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2273794" y="2773184"/>
        <a:ext cx="252477" cy="275111"/>
      </dsp:txXfrm>
    </dsp:sp>
    <dsp:sp modelId="{1E2914BD-9169-4923-9A6B-D8E1BDB19AC8}">
      <dsp:nvSpPr>
        <dsp:cNvPr id="0" name=""/>
        <dsp:cNvSpPr/>
      </dsp:nvSpPr>
      <dsp:spPr>
        <a:xfrm>
          <a:off x="1385811" y="1200632"/>
          <a:ext cx="1358577" cy="13585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Неожиданный выход на проезжую часть пешехода</a:t>
          </a:r>
          <a:endParaRPr lang="ru-RU" sz="1600" kern="1200" dirty="0">
            <a:solidFill>
              <a:srgbClr val="C00000"/>
            </a:solidFill>
          </a:endParaRPr>
        </a:p>
      </dsp:txBody>
      <dsp:txXfrm>
        <a:off x="1584770" y="1399591"/>
        <a:ext cx="960659" cy="960659"/>
      </dsp:txXfrm>
    </dsp:sp>
    <dsp:sp modelId="{419DF84E-EBFB-4AC8-B2AD-CDFD4C428FF0}">
      <dsp:nvSpPr>
        <dsp:cNvPr id="0" name=""/>
        <dsp:cNvSpPr/>
      </dsp:nvSpPr>
      <dsp:spPr>
        <a:xfrm rot="19440000">
          <a:off x="2701338" y="1057381"/>
          <a:ext cx="360682" cy="4585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711671" y="1180886"/>
        <a:ext cx="252477" cy="2751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DB2D03-BBAF-4D96-97A3-E9A513D584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C6338-72C3-4DB1-A378-725F8A130B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296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C6338-72C3-4DB1-A378-725F8A130BA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045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352F7FB-6D31-4BAC-8661-B89359B1564A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62F7F02-421F-498C-AAFD-8854CE882B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76FC34-D53C-406A-A75B-B9A65EA56EC6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4164DC-E886-45BC-9010-C0BF40E5B4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>
              <a:defRPr/>
            </a:pPr>
            <a:fld id="{D17CD4D9-3739-4819-824F-12ECC9B9A82D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pPr>
              <a:defRPr/>
            </a:pPr>
            <a:fld id="{5CC9830E-B34B-4473-867E-9EBC0CF24E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0061D8-26E8-4DFF-87CF-63ED2D0FBDA5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62D72BD-2792-462F-BB86-A15B39A124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4A2707-B044-4D4C-96BB-A3118E8C4C59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B934CEA-9FDA-406F-97EF-BF9EE467DF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fld id="{D57313F2-2E8F-42F3-96F6-8D3BC3C46544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3685F640-EB7C-4218-B13C-D3E033B25F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fld id="{7CB55908-2FC0-4EA9-AE43-7AE92A67D4BF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44DA41AF-3BE6-4E2F-821F-DC09148D43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A680F9-16B9-4C19-B557-D64F9F4ADB46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5D8D794-ABFC-4E69-A89A-0A4FBED1BB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66F3AF-3502-4A0A-B651-0E166D6A15EA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855D923-86DE-4E46-8931-525F8CAEA6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4AE296-D37B-4FD8-9D0A-D39126F0D8B9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6C55151-1C5F-4691-8AC0-50B61BCD58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>
              <a:defRPr/>
            </a:pPr>
            <a:fld id="{5F90EF22-0E6C-4727-BBC3-620EC506E6ED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60E227C0-D1FD-4ED3-AE87-24245DDD5F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C9BCFA8-3F75-478D-B189-299BB4FA5F30}" type="datetimeFigureOut">
              <a:rPr lang="ru-RU" smtClean="0"/>
              <a:pPr>
                <a:defRPr/>
              </a:pPr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D3081EF-1F28-4584-90A6-B20DEDB699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vtika.ru/article/38-dtp---prichiny---posledstvija--sovety" TargetMode="External"/><Relationship Id="rId3" Type="http://schemas.openxmlformats.org/officeDocument/2006/relationships/hyperlink" Target="http://www.consultant.ru/law/" TargetMode="External"/><Relationship Id="rId7" Type="http://schemas.openxmlformats.org/officeDocument/2006/relationships/hyperlink" Target="https://www.maam.ru/detskijsad/-aktualnost-obuchenija-detei-pravilam-dorozhnogo-dvizhenija-i-bezopasnogo-povedenija-na-dorogah.html" TargetMode="External"/><Relationship Id="rId2" Type="http://schemas.openxmlformats.org/officeDocument/2006/relationships/hyperlink" Target="https://automethod.ru/na-doroge/dtp/7-osnovnyx-prichin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nref.ru/000_uchebniki/05300_transport/032_transportnaia_sistema_rossii_starikova_2010/002.htm" TargetMode="External"/><Relationship Id="rId11" Type="http://schemas.openxmlformats.org/officeDocument/2006/relationships/hyperlink" Target="http://www.consultant.ru/document/cons_doc_LAW_34661/" TargetMode="External"/><Relationship Id="rId5" Type="http://schemas.openxmlformats.org/officeDocument/2006/relationships/hyperlink" Target="https://www.driver-helper.ru/dtp/r/smolenskaya_oblast_safonovskij_rajon_safonovo" TargetMode="External"/><Relationship Id="rId10" Type="http://schemas.openxmlformats.org/officeDocument/2006/relationships/hyperlink" Target="https://www.vashamashina.ru/azakon.html" TargetMode="External"/><Relationship Id="rId4" Type="http://schemas.openxmlformats.org/officeDocument/2006/relationships/hyperlink" Target="https://avto-russia.ru/pdd/pdd_rf.html" TargetMode="External"/><Relationship Id="rId9" Type="http://schemas.openxmlformats.org/officeDocument/2006/relationships/hyperlink" Target="https://ruspdd.ru/offer/241-pravila-dorozhnogo-dvizheniya-perechen-osnovnykh-proble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285875"/>
            <a:ext cx="8172476" cy="100011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Безопасность на дорогах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4876" y="4143381"/>
            <a:ext cx="42148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Проект выполнил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ru-RU" dirty="0" smtClean="0"/>
              <a:t>учени</a:t>
            </a:r>
            <a:r>
              <a:rPr lang="ru-RU" dirty="0"/>
              <a:t>к</a:t>
            </a:r>
            <a:r>
              <a:rPr lang="ru-RU" dirty="0" smtClean="0"/>
              <a:t> 9 «В» класса </a:t>
            </a:r>
            <a:br>
              <a:rPr lang="ru-RU" dirty="0" smtClean="0"/>
            </a:br>
            <a:r>
              <a:rPr lang="ru-RU" dirty="0" err="1" smtClean="0"/>
              <a:t>Макин</a:t>
            </a:r>
            <a:r>
              <a:rPr lang="ru-RU" dirty="0" smtClean="0"/>
              <a:t> Г,</a:t>
            </a:r>
          </a:p>
          <a:p>
            <a:pPr algn="r"/>
            <a:r>
              <a:rPr lang="ru-RU" dirty="0" smtClean="0"/>
              <a:t> </a:t>
            </a:r>
            <a:r>
              <a:rPr lang="ru-RU" dirty="0"/>
              <a:t>Р</a:t>
            </a:r>
            <a:r>
              <a:rPr lang="ru-RU" dirty="0" smtClean="0"/>
              <a:t>уководитель: преподаватель ОБЖ </a:t>
            </a:r>
          </a:p>
          <a:p>
            <a:pPr algn="r"/>
            <a:r>
              <a:rPr lang="ru-RU" dirty="0" err="1" smtClean="0"/>
              <a:t>Заволодько</a:t>
            </a:r>
            <a:r>
              <a:rPr lang="ru-RU" dirty="0" smtClean="0"/>
              <a:t> О.В.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0"/>
            <a:ext cx="8929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/>
              <a:t>Муниципальное бюджетное общеобразовательное учреждение Средняя общеобразовательная школа №1. </a:t>
            </a:r>
            <a:endParaRPr lang="ru-RU" sz="20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1" y="2863981"/>
            <a:ext cx="3456383" cy="2725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890670" cy="148651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Анализ ДТП на территории  обслуживания </a:t>
            </a:r>
            <a:b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ГИБДД  МВД России «Советско-Гаванский» за начало 2022 года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2204864"/>
            <a:ext cx="8034366" cy="46531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 </a:t>
            </a:r>
          </a:p>
          <a:p>
            <a:r>
              <a:rPr lang="ru-RU" dirty="0"/>
              <a:t> </a:t>
            </a:r>
            <a:r>
              <a:rPr lang="ru-RU" dirty="0" smtClean="0"/>
              <a:t>За начальный период 2022 года в Хабаровском крае зафиксирован </a:t>
            </a:r>
            <a:r>
              <a:rPr lang="ru-RU" dirty="0"/>
              <a:t>рост числа происшествий с участием несовершеннолетних в возрасте до 16 лет. Всего произошло 19 ДТП </a:t>
            </a:r>
            <a:r>
              <a:rPr lang="ru-RU" dirty="0" smtClean="0"/>
              <a:t>, </a:t>
            </a:r>
            <a:r>
              <a:rPr lang="ru-RU" dirty="0"/>
              <a:t>где 19 детей получили травмы </a:t>
            </a:r>
            <a:r>
              <a:rPr lang="ru-RU" dirty="0" smtClean="0"/>
              <a:t>. </a:t>
            </a:r>
            <a:r>
              <a:rPr lang="ru-RU" dirty="0"/>
              <a:t>Вместе с тем погибших детей не зарегистрировано </a:t>
            </a:r>
            <a:r>
              <a:rPr lang="ru-RU" dirty="0" smtClean="0"/>
              <a:t>. </a:t>
            </a:r>
            <a:r>
              <a:rPr lang="ru-RU" dirty="0"/>
              <a:t>В возрасте от 16 до 18 лет зарегистрировано 4 происшествия </a:t>
            </a:r>
            <a:r>
              <a:rPr lang="ru-RU" dirty="0" smtClean="0"/>
              <a:t>, </a:t>
            </a:r>
            <a:r>
              <a:rPr lang="ru-RU" dirty="0"/>
              <a:t>в которых 4 несовершеннолетних получили ранения различной степени </a:t>
            </a:r>
            <a:r>
              <a:rPr lang="ru-RU" dirty="0" smtClean="0"/>
              <a:t>тяжести, </a:t>
            </a:r>
            <a:r>
              <a:rPr lang="ru-RU" dirty="0"/>
              <a:t>погибших не допущено 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6632"/>
            <a:ext cx="80724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Исследование знаний правил дорожного движения учащимися</a:t>
            </a:r>
            <a:r>
              <a:rPr lang="ru-RU" sz="3200" b="1" dirty="0" smtClean="0">
                <a:solidFill>
                  <a:schemeClr val="tx2"/>
                </a:solidFill>
              </a:rPr>
              <a:t>.</a:t>
            </a:r>
          </a:p>
          <a:p>
            <a:pPr algn="ctr"/>
            <a:endParaRPr lang="ru-RU" sz="32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(анкета)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/>
            </a:r>
            <a:br>
              <a:rPr lang="ru-RU" sz="3200" b="1" dirty="0" smtClean="0">
                <a:solidFill>
                  <a:schemeClr val="tx2"/>
                </a:solidFill>
              </a:rPr>
            </a:b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57158" y="1814562"/>
            <a:ext cx="828680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Часто ли вы нарушаете ПДД?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Встречаются ли трудности на пути из школы домой (из дома в школу)?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Где и как нужно переходить улицу?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Что должен сделать пешеход, прежде чем сойти с тротуара?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Как узнать,  куда повернёт автомобиль – направо или налево?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Знаете ли вы ПДД для детей?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Анализ анкеты учащихся 2 «А»класс МБОУ СШ№ 1</a:t>
            </a:r>
            <a:endParaRPr lang="ru-RU" sz="3600" dirty="0">
              <a:solidFill>
                <a:srgbClr val="FF0000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Анализ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1149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Все учащиеся 2 «А» класса(25 человек) хотя бы раз, но нарушали правила дорожного движения</a:t>
            </a:r>
          </a:p>
          <a:p>
            <a:r>
              <a:rPr lang="ru-RU" dirty="0" smtClean="0"/>
              <a:t>Три ребенка испытывают затруднения по пути в школу и обратно.</a:t>
            </a:r>
          </a:p>
          <a:p>
            <a:r>
              <a:rPr lang="ru-RU" dirty="0" smtClean="0"/>
              <a:t>Все знают где и как надо переходить дорогу.</a:t>
            </a:r>
          </a:p>
          <a:p>
            <a:pPr lvl="0"/>
            <a:r>
              <a:rPr lang="ru-RU" dirty="0" smtClean="0"/>
              <a:t>Семь человек не знают, </a:t>
            </a:r>
            <a:r>
              <a:rPr lang="ru-RU" sz="3200" dirty="0" smtClean="0">
                <a:cs typeface="Times New Roman" pitchFamily="18" charset="0"/>
              </a:rPr>
              <a:t>ч</a:t>
            </a:r>
            <a:r>
              <a:rPr lang="ru-RU" sz="3200" dirty="0" smtClean="0">
                <a:ea typeface="Times New Roman" pitchFamily="18" charset="0"/>
                <a:cs typeface="Times New Roman" pitchFamily="18" charset="0"/>
              </a:rPr>
              <a:t>то должен сделать пешеход, прежде чем сойти с тротуара?</a:t>
            </a:r>
          </a:p>
          <a:p>
            <a:pPr lvl="0"/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11 из 25 не знают как определить куда повернет автомобиль.</a:t>
            </a:r>
          </a:p>
          <a:p>
            <a:pPr lvl="0"/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Но все указали, что знают ПДД для детей.</a:t>
            </a:r>
          </a:p>
          <a:p>
            <a:pPr lvl="0"/>
            <a:endParaRPr lang="ru-RU" sz="3200" dirty="0" smtClean="0">
              <a:ea typeface="Calibri" pitchFamily="34" charset="0"/>
              <a:cs typeface="Times New Roman" pitchFamily="18" charset="0"/>
            </a:endParaRPr>
          </a:p>
          <a:p>
            <a:pPr lvl="0"/>
            <a:endParaRPr lang="ru-RU" sz="3200" dirty="0" smtClean="0">
              <a:ea typeface="Calibri" pitchFamily="34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350217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Чтобы до минимума сократить число ДТП и травмами среди пешеходов – школьников необходимо выполнять следующие правила безопасности поведения на дорогах</a:t>
            </a:r>
            <a:r>
              <a:rPr lang="en-US" sz="24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:</a:t>
            </a:r>
            <a:endParaRPr lang="ru-RU" sz="24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14282" y="3429000"/>
            <a:ext cx="8443914" cy="25900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-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Нужно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быть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собранным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внимательным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-Прежде чем перейти дорогу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необходимо внимательно осмотреть проезжую часть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-Оценивать степень безопасности до выхода на дорогу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-Не отвлекаться при переходе через дорогу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-Быть предельно внимательным  на дороге в условиях неблагоприятной погоды и плохой видимости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3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924800" cy="41805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Выводы: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571612"/>
            <a:ext cx="7962928" cy="4143388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Для того, чтобы снизить количество дорожно-транспортного травматизма, необходимо не только повысить уровень знаний, но изменить отношение к существующим правилам, выработать устойчивые положительные привычки у детей и взрослых.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Необходимо проводить в школах мероприятия по ознакомлению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учащихся с правилами дорожного движения.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7424766" cy="72547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Интернет-ресурсы:</a:t>
            </a:r>
            <a:endParaRPr lang="ru-RU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900" dirty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2"/>
              </a:rPr>
              <a:t>https://</a:t>
            </a:r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2"/>
              </a:rPr>
              <a:t>automethod.ru/na-doroge/dtp/7-osnovnyx-prichin.html</a:t>
            </a:r>
            <a:r>
              <a:rPr lang="ru-RU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3"/>
              </a:rPr>
              <a:t>http</a:t>
            </a:r>
            <a:r>
              <a:rPr lang="en-US" sz="1900" dirty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3"/>
              </a:rPr>
              <a:t>://www.consultant.ru/law</a:t>
            </a:r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3"/>
              </a:rPr>
              <a:t>/</a:t>
            </a:r>
            <a:endParaRPr lang="ru-RU" sz="1900" dirty="0" smtClean="0">
              <a:ln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  <a:p>
            <a:r>
              <a:rPr lang="en-US" sz="1900" dirty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4"/>
              </a:rPr>
              <a:t>https://</a:t>
            </a:r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4"/>
              </a:rPr>
              <a:t>avto-russia.ru/pdd/pdd_rf.html</a:t>
            </a:r>
            <a:endParaRPr lang="ru-RU" sz="1900" dirty="0" smtClean="0">
              <a:ln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  <a:p>
            <a:r>
              <a:rPr lang="en-US" sz="1900" dirty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5"/>
              </a:rPr>
              <a:t>https://</a:t>
            </a:r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5"/>
              </a:rPr>
              <a:t>www.driver-helper.ru/dtp/r/smolenskaya_oblast_safonovskij_rajon_safonovo</a:t>
            </a:r>
            <a:endParaRPr lang="ru-RU" sz="1900" dirty="0" smtClean="0">
              <a:ln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  <a:p>
            <a:r>
              <a:rPr lang="en-US" sz="1900" dirty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6"/>
              </a:rPr>
              <a:t>https://</a:t>
            </a:r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6"/>
              </a:rPr>
              <a:t>sinref.ru/000_uchebniki/05300_transport/032_transportnaia_sistema_rossii_starikova_2010/002.htm</a:t>
            </a:r>
            <a:endParaRPr lang="ru-RU" sz="1900" dirty="0" smtClean="0">
              <a:ln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  <a:p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7"/>
              </a:rPr>
              <a:t>https://www.maam.ru/detskijsad/-aktualnost-obuchenija-detei-pravilam-dorozhnogo-dvizhenija-i-bezopasnogo-povedenija-na-dorogah.html</a:t>
            </a:r>
            <a:endParaRPr lang="ru-RU" sz="1900" dirty="0" smtClean="0">
              <a:ln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  <a:p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8"/>
              </a:rPr>
              <a:t>http://www.avtika.ru/article/38-dtp---prichiny---posledstvija--sovety</a:t>
            </a:r>
            <a:endParaRPr lang="ru-RU" sz="1900" dirty="0" smtClean="0">
              <a:ln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  <a:p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9"/>
              </a:rPr>
              <a:t>https://ruspdd.ru/offer/241-pravila-dorozhnogo-dvizheniya-perechen-osnovnykh-problem/</a:t>
            </a:r>
            <a:endParaRPr lang="ru-RU" sz="1900" dirty="0" smtClean="0">
              <a:ln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  <a:p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10"/>
              </a:rPr>
              <a:t>https://www.vashamashina.ru/azakon.html</a:t>
            </a:r>
            <a:endParaRPr lang="ru-RU" sz="1900" dirty="0" smtClean="0">
              <a:ln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  <a:p>
            <a:r>
              <a:rPr lang="en-US" sz="19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  <a:hlinkClick r:id="rId11"/>
              </a:rPr>
              <a:t>http://www.consultant.ru/document/cons_doc_LAW_34661/</a:t>
            </a:r>
            <a:endParaRPr lang="ru-RU" sz="1900" dirty="0" smtClean="0">
              <a:ln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60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78581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Цель проекта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484784"/>
            <a:ext cx="7859216" cy="4209331"/>
          </a:xfrm>
        </p:spPr>
        <p:txBody>
          <a:bodyPr>
            <a:normAutofit/>
          </a:bodyPr>
          <a:lstStyle/>
          <a:p>
            <a:pPr algn="just" fontAlgn="base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Изучение правил поведения участников дорожного движения: пешеходов (младших школьников).</a:t>
            </a:r>
            <a:endPara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38" y="2714620"/>
            <a:ext cx="2928958" cy="3417117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38" y="2643182"/>
            <a:ext cx="2707024" cy="3434362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165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115328" cy="1028744"/>
          </a:xfrm>
        </p:spPr>
        <p:txBody>
          <a:bodyPr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Задачи исследования: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Изучить литературу по данной теме.</a:t>
            </a:r>
          </a:p>
          <a:p>
            <a:pPr lvl="0"/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Исследовать  информацию   ГИБДД  «</a:t>
            </a:r>
            <a:r>
              <a:rPr lang="ru-RU" sz="2100" b="1" dirty="0" smtClean="0">
                <a:latin typeface="Arial" pitchFamily="34" charset="0"/>
                <a:cs typeface="Arial" pitchFamily="34" charset="0"/>
              </a:rPr>
              <a:t>Советско-Гаванский</a:t>
            </a:r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» МВД России.</a:t>
            </a:r>
          </a:p>
          <a:p>
            <a:pPr lvl="0"/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Проанализировать причины дорожно-транспортных происшествий с участием детей.</a:t>
            </a:r>
          </a:p>
          <a:p>
            <a:pPr lvl="0"/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Проанализировать анкеты детей 2 «А» класса о знании правил ПДД.</a:t>
            </a:r>
          </a:p>
          <a:p>
            <a:pPr lvl="0"/>
            <a:r>
              <a:rPr lang="ru-RU" sz="2100" b="1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дежда со светоотражающими вставками.</a:t>
            </a:r>
          </a:p>
          <a:p>
            <a:pPr lvl="0"/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Указать пути решения данной проблемы.</a:t>
            </a:r>
          </a:p>
          <a:p>
            <a:pPr lvl="0">
              <a:buNone/>
            </a:pPr>
            <a:r>
              <a:rPr lang="ru-RU" sz="2100" b="1" dirty="0" smtClean="0">
                <a:latin typeface="Arial" pitchFamily="34" charset="0"/>
                <a:cs typeface="Arial" pitchFamily="34" charset="0"/>
              </a:rPr>
              <a:t>    Создать памятку, содержащую правила поведения участников дорожного движения.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000250"/>
            <a:ext cx="8501063" cy="4168775"/>
          </a:xfrm>
        </p:spPr>
        <p:txBody>
          <a:bodyPr/>
          <a:lstStyle/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Гипотеза</a:t>
            </a:r>
            <a:r>
              <a:rPr lang="ru-RU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если строго следовать правилам дорожного движения, то значительно снизится детская аварийность.</a:t>
            </a:r>
          </a:p>
          <a:p>
            <a:pPr marL="0" indent="0">
              <a:buNone/>
            </a:pPr>
            <a:endParaRPr lang="ru-RU" b="1" dirty="0" smtClean="0">
              <a:solidFill>
                <a:schemeClr val="tx2"/>
              </a:solidFill>
            </a:endParaRPr>
          </a:p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-138499"/>
            <a:ext cx="850283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Актуальность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исследования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современном этапе развития общества вопросы безопасности дорожного движения остаются чрезвычайно проблемными. С увеличением выпуска автомобилей в нашей стране, возрастанием интенсивности движения на дорогах повышается ответственность всех участников дорожного движения: водителей, пешеходов, пассажиров.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загружен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286248" y="2928934"/>
            <a:ext cx="4546240" cy="3214710"/>
          </a:xfrm>
          <a:prstGeom prst="rect">
            <a:avLst/>
          </a:prstGeom>
          <a:noFill/>
        </p:spPr>
      </p:pic>
      <p:pic>
        <p:nvPicPr>
          <p:cNvPr id="8" name="Picture 2" descr="C:\Documents and Settings\Владелец\Мои документы\Загрузки\обж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928934"/>
            <a:ext cx="3739571" cy="32861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429684" cy="107157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Нормативно-правовые документы по безопасности дорожного движения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1907704" cy="3284985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573016"/>
            <a:ext cx="1938614" cy="33138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19" y="3573016"/>
            <a:ext cx="1805802" cy="32929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1520" y="1571612"/>
            <a:ext cx="85353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latin typeface="Arial" pitchFamily="34" charset="0"/>
                <a:cs typeface="Arial" pitchFamily="34" charset="0"/>
              </a:rPr>
              <a:t>1.Конституция РФ, принята 12.12.1993г.</a:t>
            </a:r>
          </a:p>
          <a:p>
            <a:pPr lvl="0"/>
            <a:r>
              <a:rPr lang="ru-RU" b="1" dirty="0" smtClean="0">
                <a:latin typeface="Arial" pitchFamily="34" charset="0"/>
                <a:cs typeface="Arial" pitchFamily="34" charset="0"/>
              </a:rPr>
              <a:t>2.Федеральный закон «О безопасности дорожного движения»,1995г.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1995 года (в ред. Федерального закона от 02.03.99 N 41-ФЗ)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b="1" dirty="0" smtClean="0">
                <a:latin typeface="Arial" pitchFamily="34" charset="0"/>
                <a:cs typeface="Arial" pitchFamily="34" charset="0"/>
              </a:rPr>
              <a:t>3. Федеральный закон от 7 февраля 2011 г. N 3-ФЗ "О полиции". </a:t>
            </a:r>
          </a:p>
          <a:p>
            <a:pPr lvl="0" eaLnBrk="0" hangingPunct="0"/>
            <a:r>
              <a:rPr lang="ru-RU" b="1" dirty="0" smtClean="0">
                <a:latin typeface="Arial" pitchFamily="34" charset="0"/>
                <a:cs typeface="Arial" pitchFamily="34" charset="0"/>
              </a:rPr>
              <a:t>4.Кодекс об административных правонарушениях РФ</a:t>
            </a:r>
          </a:p>
          <a:p>
            <a:pPr lvl="0" eaLnBrk="0" hangingPunct="0"/>
            <a:r>
              <a:rPr lang="ru-RU" b="1" dirty="0" smtClean="0">
                <a:latin typeface="Arial" pitchFamily="34" charset="0"/>
                <a:cs typeface="Arial" pitchFamily="34" charset="0"/>
              </a:rPr>
              <a:t>5.Уголовный кодекс РФ</a:t>
            </a:r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1" y="3588770"/>
            <a:ext cx="1656182" cy="333507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3" y="3588770"/>
            <a:ext cx="1835695" cy="333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31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043890" cy="121442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Дорожно-транспортные происшествия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28596" y="1571612"/>
            <a:ext cx="7467600" cy="4659438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Это события</a:t>
            </a:r>
            <a:r>
              <a:rPr lang="en-U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которые возникают в процессе движения по дороге транспортного средства и с его участием</a:t>
            </a:r>
            <a:r>
              <a:rPr lang="en-U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при котором могут погибнут или получить повреждения люди</a:t>
            </a:r>
            <a:r>
              <a:rPr lang="en-U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а так же транспортные средства</a:t>
            </a:r>
            <a:r>
              <a:rPr lang="en-U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сооружения</a:t>
            </a:r>
            <a:r>
              <a:rPr lang="en-U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грузы,</a:t>
            </a:r>
            <a:r>
              <a:rPr lang="en-U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либо причинен иной материальный ущерб.</a:t>
            </a:r>
            <a:endParaRPr lang="ru-RU" sz="1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http://doraeroproekt.ru/wp-content/uploads/2014/01/avtodoroga-Bavly-Kumerta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3000372"/>
            <a:ext cx="3348376" cy="35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водители в Томск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429000"/>
            <a:ext cx="4490864" cy="2822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</a:rPr>
              <a:t>Основные причины ДТП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285860"/>
            <a:ext cx="8266014" cy="521497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85613901"/>
              </p:ext>
            </p:extLst>
          </p:nvPr>
        </p:nvGraphicFramePr>
        <p:xfrm>
          <a:off x="1000100" y="1928802"/>
          <a:ext cx="7429552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401080" cy="91159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Последствия ДТП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643050"/>
            <a:ext cx="8143932" cy="2010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зависимости от тяжести последствий все ДТП принято классифицировать на три вида:</a:t>
            </a:r>
          </a:p>
          <a:p>
            <a:r>
              <a:rPr lang="ru-RU" sz="2400" dirty="0"/>
              <a:t>– со смертельным исходом;</a:t>
            </a:r>
          </a:p>
          <a:p>
            <a:r>
              <a:rPr lang="ru-RU" sz="2400" dirty="0"/>
              <a:t>– с телесными повреждениями;</a:t>
            </a:r>
          </a:p>
          <a:p>
            <a:r>
              <a:rPr lang="ru-RU" sz="2400" dirty="0"/>
              <a:t>– с нанесением материального ущерба</a:t>
            </a:r>
            <a:r>
              <a:rPr lang="ru-RU" dirty="0"/>
              <a:t>.</a:t>
            </a:r>
          </a:p>
        </p:txBody>
      </p:sp>
      <p:pic>
        <p:nvPicPr>
          <p:cNvPr id="5" name="Picture 6" descr="maxresdefau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14480" y="3714752"/>
            <a:ext cx="5206579" cy="29289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Статистика </a:t>
            </a:r>
            <a:r>
              <a:rPr lang="ru-RU" dirty="0" err="1" smtClean="0"/>
              <a:t>дтп</a:t>
            </a:r>
            <a:r>
              <a:rPr lang="ru-RU" dirty="0" smtClean="0"/>
              <a:t> по России.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33781" y="1600200"/>
            <a:ext cx="7711388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58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2656</TotalTime>
  <Words>477</Words>
  <Application>Microsoft Office PowerPoint</Application>
  <PresentationFormat>Экран (4:3)</PresentationFormat>
  <Paragraphs>93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Times New Roman</vt:lpstr>
      <vt:lpstr>Tw Cen MT</vt:lpstr>
      <vt:lpstr>Wingdings</vt:lpstr>
      <vt:lpstr>Wingdings 2</vt:lpstr>
      <vt:lpstr>Обычная</vt:lpstr>
      <vt:lpstr>Безопасность на дорогах</vt:lpstr>
      <vt:lpstr>Цель проекта:</vt:lpstr>
      <vt:lpstr>Задачи исследования:</vt:lpstr>
      <vt:lpstr>Презентация PowerPoint</vt:lpstr>
      <vt:lpstr>Нормативно-правовые документы по безопасности дорожного движения</vt:lpstr>
      <vt:lpstr>Дорожно-транспортные происшествия</vt:lpstr>
      <vt:lpstr>Основные причины ДТП :</vt:lpstr>
      <vt:lpstr>Последствия ДТП</vt:lpstr>
      <vt:lpstr>Статистика дтп по России.</vt:lpstr>
      <vt:lpstr>      Анализ ДТП на территории  обслуживания  ГИБДД  МВД России «Советско-Гаванский» за начало 2022 года</vt:lpstr>
      <vt:lpstr> </vt:lpstr>
      <vt:lpstr>Анализ анкеты учащихся 2 «А»класс МБОУ СШ№ 1</vt:lpstr>
      <vt:lpstr>Анализ</vt:lpstr>
      <vt:lpstr>Чтобы до минимума сократить число ДТП и травмами среди пешеходов – школьников необходимо выполнять следующие правила безопасности поведения на дорогах:</vt:lpstr>
      <vt:lpstr>Выводы:</vt:lpstr>
      <vt:lpstr>Интернет-ресурсы:</vt:lpstr>
    </vt:vector>
  </TitlesOfParts>
  <Company>Sentrepropagande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Pavlik</dc:creator>
  <cp:lastModifiedBy>Пользователь</cp:lastModifiedBy>
  <cp:revision>292</cp:revision>
  <dcterms:created xsi:type="dcterms:W3CDTF">2009-01-26T07:43:44Z</dcterms:created>
  <dcterms:modified xsi:type="dcterms:W3CDTF">2022-05-17T06:29:00Z</dcterms:modified>
</cp:coreProperties>
</file>