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7" r:id="rId4"/>
    <p:sldId id="262" r:id="rId5"/>
    <p:sldId id="263" r:id="rId6"/>
    <p:sldId id="269" r:id="rId7"/>
    <p:sldId id="282" r:id="rId8"/>
    <p:sldId id="283" r:id="rId9"/>
    <p:sldId id="284" r:id="rId10"/>
    <p:sldId id="285" r:id="rId11"/>
    <p:sldId id="266" r:id="rId12"/>
    <p:sldId id="288" r:id="rId13"/>
    <p:sldId id="289" r:id="rId14"/>
    <p:sldId id="268" r:id="rId15"/>
    <p:sldId id="294" r:id="rId16"/>
    <p:sldId id="295" r:id="rId17"/>
    <p:sldId id="290" r:id="rId18"/>
    <p:sldId id="265" r:id="rId19"/>
    <p:sldId id="281" r:id="rId20"/>
    <p:sldId id="292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91" r:id="rId31"/>
    <p:sldId id="293" r:id="rId32"/>
    <p:sldId id="286" r:id="rId33"/>
    <p:sldId id="287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4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0C78DD-00EA-4118-97BD-E17CF868820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CE1072-E7F4-4B5C-AA79-6AC50CEEF673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3600" dirty="0" smtClean="0"/>
            <a:t>Личностные результаты </a:t>
          </a:r>
        </a:p>
        <a:p>
          <a:pPr>
            <a:spcAft>
              <a:spcPts val="0"/>
            </a:spcAft>
          </a:pPr>
          <a:r>
            <a:rPr lang="ru-RU" sz="2800" dirty="0" smtClean="0"/>
            <a:t>(ценности и мотивы)</a:t>
          </a:r>
          <a:endParaRPr lang="ru-RU" sz="2800" dirty="0"/>
        </a:p>
      </dgm:t>
    </dgm:pt>
    <dgm:pt modelId="{7237F2B0-5F4E-4A3B-AB47-23F022097298}" type="parTrans" cxnId="{DF4EAE87-869E-4479-8C6C-7866305448D6}">
      <dgm:prSet/>
      <dgm:spPr/>
      <dgm:t>
        <a:bodyPr/>
        <a:lstStyle/>
        <a:p>
          <a:endParaRPr lang="ru-RU"/>
        </a:p>
      </dgm:t>
    </dgm:pt>
    <dgm:pt modelId="{32E628AA-4DE2-4EF8-93F7-D45D38E6CA4D}" type="sibTrans" cxnId="{DF4EAE87-869E-4479-8C6C-7866305448D6}">
      <dgm:prSet/>
      <dgm:spPr/>
      <dgm:t>
        <a:bodyPr/>
        <a:lstStyle/>
        <a:p>
          <a:endParaRPr lang="ru-RU"/>
        </a:p>
      </dgm:t>
    </dgm:pt>
    <dgm:pt modelId="{3E15F6D5-04D6-42B5-BDEF-D0EF36F670E6}">
      <dgm:prSet phldrT="[Текст]"/>
      <dgm:spPr/>
      <dgm:t>
        <a:bodyPr/>
        <a:lstStyle/>
        <a:p>
          <a:r>
            <a:rPr lang="ru-RU" dirty="0" smtClean="0"/>
            <a:t>Ориентация на формирование системы ценностей и мотивов</a:t>
          </a:r>
          <a:endParaRPr lang="ru-RU" dirty="0"/>
        </a:p>
      </dgm:t>
    </dgm:pt>
    <dgm:pt modelId="{CC4AB631-AB46-4CAE-BACE-3FEBC5C0A774}" type="parTrans" cxnId="{A4F07528-53DB-4160-9FFC-DC92BA30B664}">
      <dgm:prSet/>
      <dgm:spPr/>
      <dgm:t>
        <a:bodyPr/>
        <a:lstStyle/>
        <a:p>
          <a:endParaRPr lang="ru-RU"/>
        </a:p>
      </dgm:t>
    </dgm:pt>
    <dgm:pt modelId="{A1C2BA57-15BE-4C8E-96C5-9E1581C589D0}" type="sibTrans" cxnId="{A4F07528-53DB-4160-9FFC-DC92BA30B664}">
      <dgm:prSet/>
      <dgm:spPr/>
      <dgm:t>
        <a:bodyPr/>
        <a:lstStyle/>
        <a:p>
          <a:endParaRPr lang="ru-RU"/>
        </a:p>
      </dgm:t>
    </dgm:pt>
    <dgm:pt modelId="{D24F791A-3A03-429F-9B40-4FB95734D361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3200" dirty="0" err="1" smtClean="0"/>
            <a:t>Метапредметные</a:t>
          </a:r>
          <a:r>
            <a:rPr lang="ru-RU" sz="3200" dirty="0" smtClean="0"/>
            <a:t> результаты </a:t>
          </a:r>
        </a:p>
        <a:p>
          <a:pPr>
            <a:spcAft>
              <a:spcPts val="0"/>
            </a:spcAft>
          </a:pPr>
          <a:r>
            <a:rPr lang="ru-RU" sz="3200" dirty="0" smtClean="0"/>
            <a:t>(</a:t>
          </a:r>
          <a:r>
            <a:rPr lang="en-US" sz="3200" dirty="0" smtClean="0"/>
            <a:t>«soft skills»)</a:t>
          </a:r>
          <a:endParaRPr lang="ru-RU" sz="3200" dirty="0"/>
        </a:p>
      </dgm:t>
    </dgm:pt>
    <dgm:pt modelId="{096977EE-4E4E-4686-A92E-AB3509F59848}" type="parTrans" cxnId="{EC840FAC-3572-4BE8-9640-79832F84CA87}">
      <dgm:prSet/>
      <dgm:spPr/>
      <dgm:t>
        <a:bodyPr/>
        <a:lstStyle/>
        <a:p>
          <a:endParaRPr lang="ru-RU"/>
        </a:p>
      </dgm:t>
    </dgm:pt>
    <dgm:pt modelId="{CD24377B-E274-4705-81EE-FE1EC67BBF4D}" type="sibTrans" cxnId="{EC840FAC-3572-4BE8-9640-79832F84CA87}">
      <dgm:prSet/>
      <dgm:spPr/>
      <dgm:t>
        <a:bodyPr/>
        <a:lstStyle/>
        <a:p>
          <a:endParaRPr lang="ru-RU"/>
        </a:p>
      </dgm:t>
    </dgm:pt>
    <dgm:pt modelId="{EF83B01B-B2B0-418F-8F5C-CFCCB8ABEDFC}">
      <dgm:prSet phldrT="[Текст]"/>
      <dgm:spPr/>
      <dgm:t>
        <a:bodyPr/>
        <a:lstStyle/>
        <a:p>
          <a:r>
            <a:rPr lang="ru-RU" dirty="0" smtClean="0"/>
            <a:t>Три группы УУД: познавательные, коммуникативные и регулятивные действия</a:t>
          </a:r>
          <a:endParaRPr lang="ru-RU" dirty="0"/>
        </a:p>
      </dgm:t>
    </dgm:pt>
    <dgm:pt modelId="{04905352-3F6B-4719-9C10-58884713A7FA}" type="parTrans" cxnId="{23973187-3733-44F9-A472-33E5AF7D7F14}">
      <dgm:prSet/>
      <dgm:spPr/>
      <dgm:t>
        <a:bodyPr/>
        <a:lstStyle/>
        <a:p>
          <a:endParaRPr lang="ru-RU"/>
        </a:p>
      </dgm:t>
    </dgm:pt>
    <dgm:pt modelId="{A8CD3B1F-3D0E-4ED8-BCA1-45FE397A7D6B}" type="sibTrans" cxnId="{23973187-3733-44F9-A472-33E5AF7D7F14}">
      <dgm:prSet/>
      <dgm:spPr/>
      <dgm:t>
        <a:bodyPr/>
        <a:lstStyle/>
        <a:p>
          <a:endParaRPr lang="ru-RU"/>
        </a:p>
      </dgm:t>
    </dgm:pt>
    <dgm:pt modelId="{28AD20B9-C1A2-4E6F-A3EE-B5B8AFF92C44}">
      <dgm:prSet phldrT="[Текст]" custT="1"/>
      <dgm:spPr/>
      <dgm:t>
        <a:bodyPr/>
        <a:lstStyle/>
        <a:p>
          <a:r>
            <a:rPr lang="ru-RU" sz="3600" dirty="0" smtClean="0"/>
            <a:t>Предметные результаты</a:t>
          </a:r>
          <a:endParaRPr lang="ru-RU" sz="3600" dirty="0"/>
        </a:p>
      </dgm:t>
    </dgm:pt>
    <dgm:pt modelId="{89A13787-9A5E-4C63-91FA-B751FDB50D48}" type="parTrans" cxnId="{7ECED888-E538-424D-9E7A-2CBBC6BE5310}">
      <dgm:prSet/>
      <dgm:spPr/>
      <dgm:t>
        <a:bodyPr/>
        <a:lstStyle/>
        <a:p>
          <a:endParaRPr lang="ru-RU"/>
        </a:p>
      </dgm:t>
    </dgm:pt>
    <dgm:pt modelId="{3C2DF536-CBE6-4735-A73F-AA9244076210}" type="sibTrans" cxnId="{7ECED888-E538-424D-9E7A-2CBBC6BE5310}">
      <dgm:prSet/>
      <dgm:spPr/>
      <dgm:t>
        <a:bodyPr/>
        <a:lstStyle/>
        <a:p>
          <a:endParaRPr lang="ru-RU"/>
        </a:p>
      </dgm:t>
    </dgm:pt>
    <dgm:pt modelId="{316F37DD-7B5E-4E32-B3A7-5CF963538DBC}">
      <dgm:prSet phldrT="[Текст]"/>
      <dgm:spPr/>
      <dgm:t>
        <a:bodyPr/>
        <a:lstStyle/>
        <a:p>
          <a:r>
            <a:rPr lang="ru-RU" dirty="0" smtClean="0"/>
            <a:t>Конкретизация и систематизация предметных результатов</a:t>
          </a:r>
          <a:endParaRPr lang="ru-RU" dirty="0"/>
        </a:p>
      </dgm:t>
    </dgm:pt>
    <dgm:pt modelId="{D9C74CE3-7016-4D6D-8AC5-D8041B4778F6}" type="parTrans" cxnId="{81222BEB-770A-4D34-8AD8-AB7184F3A0DA}">
      <dgm:prSet/>
      <dgm:spPr/>
      <dgm:t>
        <a:bodyPr/>
        <a:lstStyle/>
        <a:p>
          <a:endParaRPr lang="ru-RU"/>
        </a:p>
      </dgm:t>
    </dgm:pt>
    <dgm:pt modelId="{60D51B57-8109-47BC-B459-B7CA89D2524B}" type="sibTrans" cxnId="{81222BEB-770A-4D34-8AD8-AB7184F3A0DA}">
      <dgm:prSet/>
      <dgm:spPr/>
      <dgm:t>
        <a:bodyPr/>
        <a:lstStyle/>
        <a:p>
          <a:endParaRPr lang="ru-RU"/>
        </a:p>
      </dgm:t>
    </dgm:pt>
    <dgm:pt modelId="{1ADBB3DD-A58E-4FEB-BA5D-FC26226729AF}" type="pres">
      <dgm:prSet presAssocID="{DA0C78DD-00EA-4118-97BD-E17CF86882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DA774A-8CBD-492C-BC79-8384331C4E82}" type="pres">
      <dgm:prSet presAssocID="{A3CE1072-E7F4-4B5C-AA79-6AC50CEEF673}" presName="linNode" presStyleCnt="0"/>
      <dgm:spPr/>
    </dgm:pt>
    <dgm:pt modelId="{68F5CC6A-D794-4B82-9B91-920001606CE5}" type="pres">
      <dgm:prSet presAssocID="{A3CE1072-E7F4-4B5C-AA79-6AC50CEEF673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DF5F5-3083-43FF-87D0-8F8DA817764E}" type="pres">
      <dgm:prSet presAssocID="{A3CE1072-E7F4-4B5C-AA79-6AC50CEEF673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F5147-17BE-44BF-9125-718D99291DA2}" type="pres">
      <dgm:prSet presAssocID="{32E628AA-4DE2-4EF8-93F7-D45D38E6CA4D}" presName="sp" presStyleCnt="0"/>
      <dgm:spPr/>
    </dgm:pt>
    <dgm:pt modelId="{F363ADFC-598A-44C1-8EC2-5927044DC39B}" type="pres">
      <dgm:prSet presAssocID="{D24F791A-3A03-429F-9B40-4FB95734D361}" presName="linNode" presStyleCnt="0"/>
      <dgm:spPr/>
    </dgm:pt>
    <dgm:pt modelId="{02791783-71ED-4BEA-BB22-F06BE1266D23}" type="pres">
      <dgm:prSet presAssocID="{D24F791A-3A03-429F-9B40-4FB95734D361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DA666-4953-46E0-BD0C-F27747C89DCF}" type="pres">
      <dgm:prSet presAssocID="{D24F791A-3A03-429F-9B40-4FB95734D361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73A4B8-F434-4E94-AC53-8C86D2981BDC}" type="pres">
      <dgm:prSet presAssocID="{CD24377B-E274-4705-81EE-FE1EC67BBF4D}" presName="sp" presStyleCnt="0"/>
      <dgm:spPr/>
    </dgm:pt>
    <dgm:pt modelId="{656DF42A-3619-4776-95CD-C81972A5990B}" type="pres">
      <dgm:prSet presAssocID="{28AD20B9-C1A2-4E6F-A3EE-B5B8AFF92C44}" presName="linNode" presStyleCnt="0"/>
      <dgm:spPr/>
    </dgm:pt>
    <dgm:pt modelId="{E24AAF96-53C1-4F89-8230-43784A2049C9}" type="pres">
      <dgm:prSet presAssocID="{28AD20B9-C1A2-4E6F-A3EE-B5B8AFF92C4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7B286-95F3-47D4-B48E-A1FA6C78250A}" type="pres">
      <dgm:prSet presAssocID="{28AD20B9-C1A2-4E6F-A3EE-B5B8AFF92C4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B3EAB8-50C4-4E8B-8EE4-77A7A9DA3366}" type="presOf" srcId="{A3CE1072-E7F4-4B5C-AA79-6AC50CEEF673}" destId="{68F5CC6A-D794-4B82-9B91-920001606CE5}" srcOrd="0" destOrd="0" presId="urn:microsoft.com/office/officeart/2005/8/layout/vList5"/>
    <dgm:cxn modelId="{4467FFD7-CCFD-495B-A268-22271D5CA36F}" type="presOf" srcId="{EF83B01B-B2B0-418F-8F5C-CFCCB8ABEDFC}" destId="{853DA666-4953-46E0-BD0C-F27747C89DCF}" srcOrd="0" destOrd="0" presId="urn:microsoft.com/office/officeart/2005/8/layout/vList5"/>
    <dgm:cxn modelId="{29CD0148-18FF-49F8-B176-19E7AB17B4A3}" type="presOf" srcId="{DA0C78DD-00EA-4118-97BD-E17CF868820E}" destId="{1ADBB3DD-A58E-4FEB-BA5D-FC26226729AF}" srcOrd="0" destOrd="0" presId="urn:microsoft.com/office/officeart/2005/8/layout/vList5"/>
    <dgm:cxn modelId="{A4F07528-53DB-4160-9FFC-DC92BA30B664}" srcId="{A3CE1072-E7F4-4B5C-AA79-6AC50CEEF673}" destId="{3E15F6D5-04D6-42B5-BDEF-D0EF36F670E6}" srcOrd="0" destOrd="0" parTransId="{CC4AB631-AB46-4CAE-BACE-3FEBC5C0A774}" sibTransId="{A1C2BA57-15BE-4C8E-96C5-9E1581C589D0}"/>
    <dgm:cxn modelId="{95E16ADC-0A4F-419D-B4A7-980596F1CAAD}" type="presOf" srcId="{28AD20B9-C1A2-4E6F-A3EE-B5B8AFF92C44}" destId="{E24AAF96-53C1-4F89-8230-43784A2049C9}" srcOrd="0" destOrd="0" presId="urn:microsoft.com/office/officeart/2005/8/layout/vList5"/>
    <dgm:cxn modelId="{23973187-3733-44F9-A472-33E5AF7D7F14}" srcId="{D24F791A-3A03-429F-9B40-4FB95734D361}" destId="{EF83B01B-B2B0-418F-8F5C-CFCCB8ABEDFC}" srcOrd="0" destOrd="0" parTransId="{04905352-3F6B-4719-9C10-58884713A7FA}" sibTransId="{A8CD3B1F-3D0E-4ED8-BCA1-45FE397A7D6B}"/>
    <dgm:cxn modelId="{6EF86DFF-0719-42A6-8CC3-063B9EC82C71}" type="presOf" srcId="{3E15F6D5-04D6-42B5-BDEF-D0EF36F670E6}" destId="{8E9DF5F5-3083-43FF-87D0-8F8DA817764E}" srcOrd="0" destOrd="0" presId="urn:microsoft.com/office/officeart/2005/8/layout/vList5"/>
    <dgm:cxn modelId="{81222BEB-770A-4D34-8AD8-AB7184F3A0DA}" srcId="{28AD20B9-C1A2-4E6F-A3EE-B5B8AFF92C44}" destId="{316F37DD-7B5E-4E32-B3A7-5CF963538DBC}" srcOrd="0" destOrd="0" parTransId="{D9C74CE3-7016-4D6D-8AC5-D8041B4778F6}" sibTransId="{60D51B57-8109-47BC-B459-B7CA89D2524B}"/>
    <dgm:cxn modelId="{EC840FAC-3572-4BE8-9640-79832F84CA87}" srcId="{DA0C78DD-00EA-4118-97BD-E17CF868820E}" destId="{D24F791A-3A03-429F-9B40-4FB95734D361}" srcOrd="1" destOrd="0" parTransId="{096977EE-4E4E-4686-A92E-AB3509F59848}" sibTransId="{CD24377B-E274-4705-81EE-FE1EC67BBF4D}"/>
    <dgm:cxn modelId="{CFB4A25B-7153-49B1-8AD8-2AE8F0A9378A}" type="presOf" srcId="{316F37DD-7B5E-4E32-B3A7-5CF963538DBC}" destId="{08D7B286-95F3-47D4-B48E-A1FA6C78250A}" srcOrd="0" destOrd="0" presId="urn:microsoft.com/office/officeart/2005/8/layout/vList5"/>
    <dgm:cxn modelId="{DF4EAE87-869E-4479-8C6C-7866305448D6}" srcId="{DA0C78DD-00EA-4118-97BD-E17CF868820E}" destId="{A3CE1072-E7F4-4B5C-AA79-6AC50CEEF673}" srcOrd="0" destOrd="0" parTransId="{7237F2B0-5F4E-4A3B-AB47-23F022097298}" sibTransId="{32E628AA-4DE2-4EF8-93F7-D45D38E6CA4D}"/>
    <dgm:cxn modelId="{7ECED888-E538-424D-9E7A-2CBBC6BE5310}" srcId="{DA0C78DD-00EA-4118-97BD-E17CF868820E}" destId="{28AD20B9-C1A2-4E6F-A3EE-B5B8AFF92C44}" srcOrd="2" destOrd="0" parTransId="{89A13787-9A5E-4C63-91FA-B751FDB50D48}" sibTransId="{3C2DF536-CBE6-4735-A73F-AA9244076210}"/>
    <dgm:cxn modelId="{7843E16B-BE48-4753-B6D5-7D250888408E}" type="presOf" srcId="{D24F791A-3A03-429F-9B40-4FB95734D361}" destId="{02791783-71ED-4BEA-BB22-F06BE1266D23}" srcOrd="0" destOrd="0" presId="urn:microsoft.com/office/officeart/2005/8/layout/vList5"/>
    <dgm:cxn modelId="{18D608BA-438C-480E-BE49-CCD9BD18D200}" type="presParOf" srcId="{1ADBB3DD-A58E-4FEB-BA5D-FC26226729AF}" destId="{D0DA774A-8CBD-492C-BC79-8384331C4E82}" srcOrd="0" destOrd="0" presId="urn:microsoft.com/office/officeart/2005/8/layout/vList5"/>
    <dgm:cxn modelId="{6C8EE0D8-2ECA-415A-A8B7-7A621E3BC0BC}" type="presParOf" srcId="{D0DA774A-8CBD-492C-BC79-8384331C4E82}" destId="{68F5CC6A-D794-4B82-9B91-920001606CE5}" srcOrd="0" destOrd="0" presId="urn:microsoft.com/office/officeart/2005/8/layout/vList5"/>
    <dgm:cxn modelId="{6BB40955-FFD9-4B2D-B4F2-60EED4EABA57}" type="presParOf" srcId="{D0DA774A-8CBD-492C-BC79-8384331C4E82}" destId="{8E9DF5F5-3083-43FF-87D0-8F8DA817764E}" srcOrd="1" destOrd="0" presId="urn:microsoft.com/office/officeart/2005/8/layout/vList5"/>
    <dgm:cxn modelId="{14D750D4-040C-4D12-BFB1-EA90A4BC2FF2}" type="presParOf" srcId="{1ADBB3DD-A58E-4FEB-BA5D-FC26226729AF}" destId="{CF5F5147-17BE-44BF-9125-718D99291DA2}" srcOrd="1" destOrd="0" presId="urn:microsoft.com/office/officeart/2005/8/layout/vList5"/>
    <dgm:cxn modelId="{9A734ACB-3976-4D32-8D03-D44A3677934A}" type="presParOf" srcId="{1ADBB3DD-A58E-4FEB-BA5D-FC26226729AF}" destId="{F363ADFC-598A-44C1-8EC2-5927044DC39B}" srcOrd="2" destOrd="0" presId="urn:microsoft.com/office/officeart/2005/8/layout/vList5"/>
    <dgm:cxn modelId="{8A9EA63D-412C-4D22-8B68-E89DC6BEB9AA}" type="presParOf" srcId="{F363ADFC-598A-44C1-8EC2-5927044DC39B}" destId="{02791783-71ED-4BEA-BB22-F06BE1266D23}" srcOrd="0" destOrd="0" presId="urn:microsoft.com/office/officeart/2005/8/layout/vList5"/>
    <dgm:cxn modelId="{51973DE2-9F3B-4C79-A6F9-28CA8C79DAA2}" type="presParOf" srcId="{F363ADFC-598A-44C1-8EC2-5927044DC39B}" destId="{853DA666-4953-46E0-BD0C-F27747C89DCF}" srcOrd="1" destOrd="0" presId="urn:microsoft.com/office/officeart/2005/8/layout/vList5"/>
    <dgm:cxn modelId="{8C13F482-0B44-4739-A240-1BCBD1D8FBD4}" type="presParOf" srcId="{1ADBB3DD-A58E-4FEB-BA5D-FC26226729AF}" destId="{BD73A4B8-F434-4E94-AC53-8C86D2981BDC}" srcOrd="3" destOrd="0" presId="urn:microsoft.com/office/officeart/2005/8/layout/vList5"/>
    <dgm:cxn modelId="{7989B011-D0E3-4BD5-82BE-E604DD76DB32}" type="presParOf" srcId="{1ADBB3DD-A58E-4FEB-BA5D-FC26226729AF}" destId="{656DF42A-3619-4776-95CD-C81972A5990B}" srcOrd="4" destOrd="0" presId="urn:microsoft.com/office/officeart/2005/8/layout/vList5"/>
    <dgm:cxn modelId="{94EA60D1-4E11-48AB-BBC7-5FFEA31287BF}" type="presParOf" srcId="{656DF42A-3619-4776-95CD-C81972A5990B}" destId="{E24AAF96-53C1-4F89-8230-43784A2049C9}" srcOrd="0" destOrd="0" presId="urn:microsoft.com/office/officeart/2005/8/layout/vList5"/>
    <dgm:cxn modelId="{FEDC0A13-9010-45A8-BB27-2D6AE9872EEC}" type="presParOf" srcId="{656DF42A-3619-4776-95CD-C81972A5990B}" destId="{08D7B286-95F3-47D4-B48E-A1FA6C78250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9DF5F5-3083-43FF-87D0-8F8DA817764E}">
      <dsp:nvSpPr>
        <dsp:cNvPr id="0" name=""/>
        <dsp:cNvSpPr/>
      </dsp:nvSpPr>
      <dsp:spPr>
        <a:xfrm rot="5400000">
          <a:off x="6535376" y="-2593622"/>
          <a:ext cx="1230463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Ориентация на формирование системы ценностей и мотивов</a:t>
          </a:r>
          <a:endParaRPr lang="ru-RU" sz="2600" kern="1200" dirty="0"/>
        </a:p>
      </dsp:txBody>
      <dsp:txXfrm rot="-5400000">
        <a:off x="3785616" y="216204"/>
        <a:ext cx="6669918" cy="1110331"/>
      </dsp:txXfrm>
    </dsp:sp>
    <dsp:sp modelId="{68F5CC6A-D794-4B82-9B91-920001606CE5}">
      <dsp:nvSpPr>
        <dsp:cNvPr id="0" name=""/>
        <dsp:cNvSpPr/>
      </dsp:nvSpPr>
      <dsp:spPr>
        <a:xfrm>
          <a:off x="0" y="2330"/>
          <a:ext cx="3785616" cy="15380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kern="1200" dirty="0" smtClean="0"/>
            <a:t>Личностные результаты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 smtClean="0"/>
            <a:t>(ценности и мотивы)</a:t>
          </a:r>
          <a:endParaRPr lang="ru-RU" sz="2800" kern="1200" dirty="0"/>
        </a:p>
      </dsp:txBody>
      <dsp:txXfrm>
        <a:off x="75083" y="77413"/>
        <a:ext cx="3635450" cy="1387913"/>
      </dsp:txXfrm>
    </dsp:sp>
    <dsp:sp modelId="{853DA666-4953-46E0-BD0C-F27747C89DCF}">
      <dsp:nvSpPr>
        <dsp:cNvPr id="0" name=""/>
        <dsp:cNvSpPr/>
      </dsp:nvSpPr>
      <dsp:spPr>
        <a:xfrm rot="5400000">
          <a:off x="6535376" y="-978639"/>
          <a:ext cx="1230463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Три группы УУД: познавательные, коммуникативные и регулятивные действия</a:t>
          </a:r>
          <a:endParaRPr lang="ru-RU" sz="2600" kern="1200" dirty="0"/>
        </a:p>
      </dsp:txBody>
      <dsp:txXfrm rot="-5400000">
        <a:off x="3785616" y="1831187"/>
        <a:ext cx="6669918" cy="1110331"/>
      </dsp:txXfrm>
    </dsp:sp>
    <dsp:sp modelId="{02791783-71ED-4BEA-BB22-F06BE1266D23}">
      <dsp:nvSpPr>
        <dsp:cNvPr id="0" name=""/>
        <dsp:cNvSpPr/>
      </dsp:nvSpPr>
      <dsp:spPr>
        <a:xfrm>
          <a:off x="0" y="1617313"/>
          <a:ext cx="3785616" cy="15380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err="1" smtClean="0"/>
            <a:t>Метапредметные</a:t>
          </a:r>
          <a:r>
            <a:rPr lang="ru-RU" sz="3200" kern="1200" dirty="0" smtClean="0"/>
            <a:t> результаты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/>
            <a:t>(</a:t>
          </a:r>
          <a:r>
            <a:rPr lang="en-US" sz="3200" kern="1200" dirty="0" smtClean="0"/>
            <a:t>«soft skills»)</a:t>
          </a:r>
          <a:endParaRPr lang="ru-RU" sz="3200" kern="1200" dirty="0"/>
        </a:p>
      </dsp:txBody>
      <dsp:txXfrm>
        <a:off x="75083" y="1692396"/>
        <a:ext cx="3635450" cy="1387913"/>
      </dsp:txXfrm>
    </dsp:sp>
    <dsp:sp modelId="{08D7B286-95F3-47D4-B48E-A1FA6C78250A}">
      <dsp:nvSpPr>
        <dsp:cNvPr id="0" name=""/>
        <dsp:cNvSpPr/>
      </dsp:nvSpPr>
      <dsp:spPr>
        <a:xfrm rot="5400000">
          <a:off x="6535376" y="636344"/>
          <a:ext cx="1230463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Конкретизация и систематизация предметных результатов</a:t>
          </a:r>
          <a:endParaRPr lang="ru-RU" sz="2600" kern="1200" dirty="0"/>
        </a:p>
      </dsp:txBody>
      <dsp:txXfrm rot="-5400000">
        <a:off x="3785616" y="3446170"/>
        <a:ext cx="6669918" cy="1110331"/>
      </dsp:txXfrm>
    </dsp:sp>
    <dsp:sp modelId="{E24AAF96-53C1-4F89-8230-43784A2049C9}">
      <dsp:nvSpPr>
        <dsp:cNvPr id="0" name=""/>
        <dsp:cNvSpPr/>
      </dsp:nvSpPr>
      <dsp:spPr>
        <a:xfrm>
          <a:off x="0" y="3232296"/>
          <a:ext cx="3785616" cy="15380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Предметные результаты</a:t>
          </a:r>
          <a:endParaRPr lang="ru-RU" sz="3600" kern="1200" dirty="0"/>
        </a:p>
      </dsp:txBody>
      <dsp:txXfrm>
        <a:off x="75083" y="3307379"/>
        <a:ext cx="3635450" cy="13879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59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78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0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30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89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100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67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56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330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671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540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195FD-39F8-4BE3-9693-1B48087BFA21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85CEB-7C55-4EFB-B3F8-223B1DD15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39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955309"/>
            <a:ext cx="9144000" cy="1198806"/>
          </a:xfrm>
        </p:spPr>
        <p:txBody>
          <a:bodyPr>
            <a:normAutofit fontScale="90000"/>
          </a:bodyPr>
          <a:lstStyle/>
          <a:p>
            <a:r>
              <a:rPr lang="ru-RU" sz="9600" dirty="0" smtClean="0"/>
              <a:t>ФГОС 2022 г.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56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Сравните два текста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1825625"/>
            <a:ext cx="51816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600" dirty="0"/>
              <a:t>Время быстро летит! 3 года назад я отправился через Южный Тихий океан в свой одиночный поход на весельной лодке "АКРОС" от берегов Новой Зеландии к мысу Горн. Рассчитывал пройти маршрут за 3</a:t>
            </a:r>
            <a:r>
              <a:rPr lang="ru-RU" sz="4600" dirty="0" smtClean="0"/>
              <a:t> </a:t>
            </a:r>
            <a:r>
              <a:rPr lang="ru-RU" sz="4600" dirty="0"/>
              <a:t>летних месяца, а в итоге ушло 154 дня</a:t>
            </a:r>
            <a:r>
              <a:rPr lang="ru-RU" sz="4600" dirty="0" smtClean="0"/>
              <a:t>... </a:t>
            </a:r>
          </a:p>
          <a:p>
            <a:pPr marL="0" indent="0">
              <a:buNone/>
            </a:pPr>
            <a:r>
              <a:rPr lang="ru-RU" sz="4600" dirty="0" smtClean="0"/>
              <a:t>(Электронный ресурс. 6.12.2021) </a:t>
            </a:r>
            <a:r>
              <a:rPr lang="en-US" sz="4600" dirty="0" smtClean="0"/>
              <a:t>https</a:t>
            </a:r>
            <a:r>
              <a:rPr lang="en-US" sz="4600" dirty="0"/>
              <a:t>://www.facebook.com/FKonyukhov</a:t>
            </a:r>
            <a:endParaRPr lang="ru-RU" sz="46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5100" dirty="0"/>
              <a:t>6 декабря 2018, в 20:08 по новозеландскому времени, Фёдор Конюхов пересек стартовую </a:t>
            </a:r>
            <a:r>
              <a:rPr lang="ru-RU" sz="5100" dirty="0" smtClean="0"/>
              <a:t>линию </a:t>
            </a:r>
            <a:r>
              <a:rPr lang="ru-RU" sz="5100" dirty="0"/>
              <a:t>и отправился в одиночное плавание на весельной лодке «АКРОС» от Новой Зеландии (Южный остров, порт </a:t>
            </a:r>
            <a:r>
              <a:rPr lang="ru-RU" sz="5100" dirty="0" err="1"/>
              <a:t>Чалмерс</a:t>
            </a:r>
            <a:r>
              <a:rPr lang="ru-RU" sz="5100" dirty="0"/>
              <a:t>) к мысу </a:t>
            </a:r>
            <a:r>
              <a:rPr lang="ru-RU" sz="5100" dirty="0" smtClean="0"/>
              <a:t>Горн.</a:t>
            </a:r>
            <a:endParaRPr lang="ru-RU" sz="51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18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37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/>
              <a:t>Формулировки </a:t>
            </a:r>
            <a:r>
              <a:rPr lang="ru-RU" sz="6700" dirty="0" err="1" smtClean="0"/>
              <a:t>метапредметных</a:t>
            </a:r>
            <a:r>
              <a:rPr lang="ru-RU" sz="6700" dirty="0" smtClean="0"/>
              <a:t> результатов</a:t>
            </a:r>
            <a:r>
              <a:rPr lang="ru-RU" sz="6700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139043"/>
            <a:ext cx="5181600" cy="4037920"/>
          </a:xfrm>
        </p:spPr>
        <p:txBody>
          <a:bodyPr/>
          <a:lstStyle/>
          <a:p>
            <a:r>
              <a:rPr lang="ru-RU" sz="4400" dirty="0" smtClean="0"/>
              <a:t>«</a:t>
            </a:r>
            <a:r>
              <a:rPr lang="ru-RU" sz="4400" dirty="0"/>
              <a:t>находить»</a:t>
            </a:r>
          </a:p>
          <a:p>
            <a:r>
              <a:rPr lang="ru-RU" sz="4400" dirty="0"/>
              <a:t>«выявлять»</a:t>
            </a:r>
          </a:p>
          <a:p>
            <a:r>
              <a:rPr lang="ru-RU" sz="4400" dirty="0"/>
              <a:t>«устанавливать»</a:t>
            </a:r>
          </a:p>
          <a:p>
            <a:r>
              <a:rPr lang="ru-RU" sz="4400" dirty="0"/>
              <a:t>«</a:t>
            </a:r>
            <a:r>
              <a:rPr lang="ru-RU" sz="4400" dirty="0" smtClean="0"/>
              <a:t>выбирать»</a:t>
            </a: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71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/>
              <a:t>Детализация требований </a:t>
            </a:r>
            <a:r>
              <a:rPr lang="ru-RU" sz="6000" dirty="0" smtClean="0"/>
              <a:t>          к </a:t>
            </a:r>
            <a:r>
              <a:rPr lang="ru-RU" sz="6000" dirty="0"/>
              <a:t>результатам </a:t>
            </a:r>
            <a:r>
              <a:rPr lang="ru-RU" sz="6000" dirty="0" err="1"/>
              <a:t>метапредметным</a:t>
            </a:r>
            <a:r>
              <a:rPr lang="ru-RU" sz="6000" dirty="0"/>
              <a:t>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Обновленный ФГОС: </a:t>
            </a:r>
            <a:endParaRPr lang="ru-RU" sz="4000" dirty="0" smtClean="0"/>
          </a:p>
          <a:p>
            <a:pPr marL="514350" indent="-514350">
              <a:buAutoNum type="arabicPeriod"/>
            </a:pPr>
            <a:r>
              <a:rPr lang="ru-RU" sz="4000" dirty="0" smtClean="0"/>
              <a:t>Овладение </a:t>
            </a:r>
            <a:r>
              <a:rPr lang="ru-RU" sz="4000" dirty="0"/>
              <a:t>универсальными учебными </a:t>
            </a:r>
            <a:r>
              <a:rPr lang="ru-RU" sz="4000" b="1" dirty="0"/>
              <a:t>познавательными действиями </a:t>
            </a:r>
            <a:endParaRPr lang="ru-RU" sz="4000" b="1" dirty="0" smtClean="0"/>
          </a:p>
          <a:p>
            <a:pPr marL="0" indent="0">
              <a:buNone/>
            </a:pPr>
            <a:r>
              <a:rPr lang="ru-RU" sz="4000" dirty="0" smtClean="0"/>
              <a:t>1.1</a:t>
            </a:r>
            <a:r>
              <a:rPr lang="ru-RU" sz="4000" dirty="0"/>
              <a:t>. Базовые логические действия </a:t>
            </a:r>
            <a:r>
              <a:rPr lang="ru-RU" sz="4000" dirty="0" smtClean="0"/>
              <a:t>( 8) </a:t>
            </a:r>
          </a:p>
          <a:p>
            <a:pPr marL="0" indent="0">
              <a:buNone/>
            </a:pPr>
            <a:r>
              <a:rPr lang="ru-RU" sz="4000" dirty="0" smtClean="0"/>
              <a:t>1.2</a:t>
            </a:r>
            <a:r>
              <a:rPr lang="ru-RU" sz="4000" dirty="0"/>
              <a:t>. Базовые исследовательские действия </a:t>
            </a:r>
            <a:r>
              <a:rPr lang="ru-RU" sz="4000" dirty="0" smtClean="0"/>
              <a:t>(7) </a:t>
            </a:r>
          </a:p>
          <a:p>
            <a:pPr marL="0" indent="0">
              <a:buNone/>
            </a:pPr>
            <a:r>
              <a:rPr lang="ru-RU" sz="4000" dirty="0" smtClean="0"/>
              <a:t>1.3</a:t>
            </a:r>
            <a:r>
              <a:rPr lang="ru-RU" sz="4000" dirty="0"/>
              <a:t>. Работа с информацией </a:t>
            </a:r>
            <a:r>
              <a:rPr lang="ru-RU" sz="4000" dirty="0" smtClean="0"/>
              <a:t>(6)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6991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35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47007"/>
            <a:ext cx="10515600" cy="56299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/>
              <a:t>2. Овладение универсальными учебными </a:t>
            </a:r>
            <a:r>
              <a:rPr lang="ru-RU" sz="3600" b="1" dirty="0"/>
              <a:t>коммуникативными</a:t>
            </a:r>
            <a:r>
              <a:rPr lang="ru-RU" sz="3600" dirty="0"/>
              <a:t> </a:t>
            </a:r>
            <a:r>
              <a:rPr lang="ru-RU" sz="3600" dirty="0" smtClean="0"/>
              <a:t>действиями: </a:t>
            </a:r>
          </a:p>
          <a:p>
            <a:pPr marL="0" indent="0">
              <a:buNone/>
            </a:pPr>
            <a:r>
              <a:rPr lang="ru-RU" sz="3600" dirty="0" smtClean="0"/>
              <a:t>2.1</a:t>
            </a:r>
            <a:r>
              <a:rPr lang="ru-RU" sz="3600" dirty="0"/>
              <a:t>. Общение </a:t>
            </a:r>
            <a:r>
              <a:rPr lang="ru-RU" sz="3600" dirty="0" smtClean="0"/>
              <a:t>(8) </a:t>
            </a:r>
          </a:p>
          <a:p>
            <a:pPr marL="0" indent="0">
              <a:buNone/>
            </a:pPr>
            <a:r>
              <a:rPr lang="ru-RU" sz="3600" dirty="0" smtClean="0"/>
              <a:t>2.2</a:t>
            </a:r>
            <a:r>
              <a:rPr lang="ru-RU" sz="3600" dirty="0"/>
              <a:t>. Совместная деятельность </a:t>
            </a:r>
            <a:r>
              <a:rPr lang="ru-RU" sz="3600" dirty="0" smtClean="0"/>
              <a:t>(7) </a:t>
            </a:r>
          </a:p>
          <a:p>
            <a:pPr marL="0" indent="0">
              <a:buNone/>
            </a:pPr>
            <a:r>
              <a:rPr lang="ru-RU" sz="3600" dirty="0" smtClean="0"/>
              <a:t>3</a:t>
            </a:r>
            <a:r>
              <a:rPr lang="ru-RU" sz="3600" dirty="0"/>
              <a:t>. Овладение универсальными </a:t>
            </a:r>
            <a:r>
              <a:rPr lang="ru-RU" sz="3600" b="1" dirty="0"/>
              <a:t>регулятивными </a:t>
            </a:r>
            <a:r>
              <a:rPr lang="ru-RU" sz="3600" dirty="0" smtClean="0"/>
              <a:t>действиями: </a:t>
            </a:r>
          </a:p>
          <a:p>
            <a:pPr marL="0" indent="0">
              <a:buNone/>
            </a:pPr>
            <a:r>
              <a:rPr lang="ru-RU" sz="3600" dirty="0" smtClean="0"/>
              <a:t>3.1</a:t>
            </a:r>
            <a:r>
              <a:rPr lang="ru-RU" sz="3600" dirty="0"/>
              <a:t>. Самоорганизация </a:t>
            </a:r>
            <a:r>
              <a:rPr lang="ru-RU" sz="3600" dirty="0" smtClean="0"/>
              <a:t>(5) </a:t>
            </a:r>
          </a:p>
          <a:p>
            <a:pPr marL="0" indent="0">
              <a:buNone/>
            </a:pPr>
            <a:r>
              <a:rPr lang="ru-RU" sz="3600" dirty="0" smtClean="0"/>
              <a:t>3.2</a:t>
            </a:r>
            <a:r>
              <a:rPr lang="ru-RU" sz="3600" dirty="0"/>
              <a:t>. Самоконтроль </a:t>
            </a:r>
            <a:r>
              <a:rPr lang="ru-RU" sz="3600" dirty="0" smtClean="0"/>
              <a:t>(3</a:t>
            </a:r>
            <a:r>
              <a:rPr lang="ru-RU" sz="3600" dirty="0"/>
              <a:t>)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3.3. Эмоциональный интеллект (4)</a:t>
            </a:r>
          </a:p>
          <a:p>
            <a:pPr marL="0" indent="0">
              <a:buNone/>
            </a:pPr>
            <a:r>
              <a:rPr lang="ru-RU" sz="3600" dirty="0" smtClean="0"/>
              <a:t>3.4. Принятие себя и других (5)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5526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33096"/>
          </a:xfrm>
        </p:spPr>
        <p:txBody>
          <a:bodyPr>
            <a:noAutofit/>
          </a:bodyPr>
          <a:lstStyle/>
          <a:p>
            <a:pPr algn="ctr"/>
            <a:r>
              <a:rPr lang="ru-RU" sz="6000" dirty="0"/>
              <a:t>Формулировки предметных результатов: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098221"/>
            <a:ext cx="5181600" cy="4078742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/>
              <a:t>«</a:t>
            </a:r>
            <a:r>
              <a:rPr lang="ru-RU" sz="4400" dirty="0"/>
              <a:t>осознавать</a:t>
            </a:r>
            <a:r>
              <a:rPr lang="ru-RU" sz="4400" dirty="0" smtClean="0"/>
              <a:t>»</a:t>
            </a:r>
          </a:p>
          <a:p>
            <a:r>
              <a:rPr lang="ru-RU" sz="4400" dirty="0" smtClean="0"/>
              <a:t>«</a:t>
            </a:r>
            <a:r>
              <a:rPr lang="ru-RU" sz="4400" dirty="0"/>
              <a:t>понимать</a:t>
            </a:r>
            <a:r>
              <a:rPr lang="ru-RU" sz="4400" dirty="0" smtClean="0"/>
              <a:t>»</a:t>
            </a:r>
          </a:p>
          <a:p>
            <a:r>
              <a:rPr lang="ru-RU" sz="4400" dirty="0" smtClean="0"/>
              <a:t>«</a:t>
            </a:r>
            <a:r>
              <a:rPr lang="ru-RU" sz="4400" dirty="0"/>
              <a:t>владеть</a:t>
            </a:r>
            <a:r>
              <a:rPr lang="ru-RU" sz="4400" dirty="0" smtClean="0"/>
              <a:t>»</a:t>
            </a:r>
          </a:p>
          <a:p>
            <a:r>
              <a:rPr lang="ru-RU" sz="4400" dirty="0" smtClean="0"/>
              <a:t>«</a:t>
            </a:r>
            <a:r>
              <a:rPr lang="ru-RU" sz="4400" dirty="0"/>
              <a:t>использовать</a:t>
            </a:r>
            <a:r>
              <a:rPr lang="ru-RU" sz="4400" dirty="0" smtClean="0"/>
              <a:t>»</a:t>
            </a:r>
          </a:p>
          <a:p>
            <a:r>
              <a:rPr lang="ru-RU" sz="4400" dirty="0" smtClean="0"/>
              <a:t>«приобретать опыт»</a:t>
            </a: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33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Раздели предложенные слова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/>
              <a:t>на </a:t>
            </a:r>
            <a:r>
              <a:rPr lang="ru-RU" sz="4000" dirty="0"/>
              <a:t>две группы по существенному (главному) признаку. Запиши сначала этот признак, а потом запиши номера слов в нужную группу. </a:t>
            </a:r>
          </a:p>
          <a:p>
            <a:pPr marL="0" indent="0">
              <a:buNone/>
            </a:pPr>
            <a:r>
              <a:rPr lang="ru-RU" sz="4000" dirty="0"/>
              <a:t>1) вода, 2) провод, 3) водичка, 4) наводнение, 5) водитель, 6) водолаз, 7)водица, 8) проводница, 9) подвода, 10) путеводитель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394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Существенный </a:t>
            </a:r>
            <a:r>
              <a:rPr lang="ru-RU" sz="6000" dirty="0"/>
              <a:t>признак: </a:t>
            </a:r>
            <a:r>
              <a:rPr lang="ru-RU" sz="6000" dirty="0" smtClean="0"/>
              <a:t>________ </a:t>
            </a:r>
            <a:r>
              <a:rPr lang="ru-RU" sz="6000" dirty="0"/>
              <a:t/>
            </a:r>
            <a:br>
              <a:rPr lang="ru-RU" sz="6000" dirty="0"/>
            </a:b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Группировка </a:t>
            </a:r>
            <a:r>
              <a:rPr lang="ru-RU" dirty="0"/>
              <a:t>по существенному (главному) признаку:</a:t>
            </a:r>
          </a:p>
          <a:p>
            <a:r>
              <a:rPr lang="ru-RU" dirty="0"/>
              <a:t>Номера слов первой группы: _______________________________ </a:t>
            </a:r>
          </a:p>
          <a:p>
            <a:r>
              <a:rPr lang="ru-RU" dirty="0"/>
              <a:t>Номера слов второй группы: _______________________________ </a:t>
            </a:r>
          </a:p>
          <a:p>
            <a:pPr marL="0" indent="0">
              <a:buNone/>
            </a:pPr>
            <a:r>
              <a:rPr lang="ru-RU" dirty="0"/>
              <a:t>Теперь запиши несущественный (не главный, второстепенный) признак, по которому можно распределить эти слова на две группы. </a:t>
            </a:r>
          </a:p>
          <a:p>
            <a:r>
              <a:rPr lang="ru-RU" dirty="0"/>
              <a:t>Несущественный (неглавный) признак </a:t>
            </a:r>
            <a:r>
              <a:rPr lang="ru-RU"/>
              <a:t>____________________ </a:t>
            </a:r>
            <a:endParaRPr lang="ru-RU" dirty="0"/>
          </a:p>
          <a:p>
            <a:r>
              <a:rPr lang="ru-RU" dirty="0"/>
              <a:t>Группировка по несущественному признаку:</a:t>
            </a:r>
          </a:p>
          <a:p>
            <a:r>
              <a:rPr lang="ru-RU" dirty="0"/>
              <a:t>Номера слов первой группы: _______________________________ </a:t>
            </a:r>
          </a:p>
          <a:p>
            <a:r>
              <a:rPr lang="ru-RU" dirty="0"/>
              <a:t>Номера слов второй группы: _______________________________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6495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Проектная деятельность в обновлённых ФГОС</a:t>
            </a:r>
            <a:endParaRPr lang="ru-RU" sz="6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Оцениваемая форма учебной деятельности</a:t>
            </a:r>
          </a:p>
          <a:p>
            <a:r>
              <a:rPr lang="ru-RU" sz="3600" dirty="0" smtClean="0"/>
              <a:t>Составная часть требований к предметным результатам</a:t>
            </a:r>
          </a:p>
          <a:p>
            <a:r>
              <a:rPr lang="ru-RU" sz="3600" dirty="0" smtClean="0"/>
              <a:t>Основная форма учебной деятельности, развивающая УУД</a:t>
            </a:r>
          </a:p>
          <a:p>
            <a:r>
              <a:rPr lang="ru-RU" sz="3600" dirty="0" smtClean="0"/>
              <a:t>Одно из требований к </a:t>
            </a:r>
            <a:r>
              <a:rPr lang="ru-RU" sz="3600" dirty="0" err="1" smtClean="0"/>
              <a:t>метапредметным</a:t>
            </a:r>
            <a:r>
              <a:rPr lang="ru-RU" sz="3600" dirty="0" smtClean="0"/>
              <a:t> результатам</a:t>
            </a:r>
          </a:p>
          <a:p>
            <a:r>
              <a:rPr lang="ru-RU" sz="3600" dirty="0" smtClean="0"/>
              <a:t>Часть программы формирования УУД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225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/>
              <a:t>Ключевая педагогическая </a:t>
            </a:r>
            <a:r>
              <a:rPr lang="ru-RU" sz="6000" dirty="0" smtClean="0"/>
              <a:t>задача  ̶ </a:t>
            </a:r>
            <a:endParaRPr lang="ru-RU" sz="6000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3600" dirty="0">
                <a:solidFill>
                  <a:prstClr val="black"/>
                </a:solidFill>
              </a:rPr>
              <a:t>Искать способы постепенного перевода учебного процесса с уровня педагогического воздействия на учащихся на уровень личностного взаимодействия с ним.</a:t>
            </a:r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создание условий, инициирующих действие </a:t>
            </a:r>
            <a:r>
              <a:rPr lang="ru-RU" sz="4000" dirty="0" smtClean="0"/>
              <a:t>обучающегося – субъекта </a:t>
            </a:r>
            <a:r>
              <a:rPr lang="ru-RU" sz="4000" dirty="0"/>
              <a:t>образовательного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385392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В позиции субъекта учения</a:t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выделяют три составляющие:</a:t>
            </a:r>
          </a:p>
          <a:p>
            <a:r>
              <a:rPr lang="ru-RU" sz="4400" dirty="0" smtClean="0"/>
              <a:t>Когнитивную</a:t>
            </a:r>
          </a:p>
          <a:p>
            <a:r>
              <a:rPr lang="ru-RU" sz="4400" dirty="0" smtClean="0"/>
              <a:t>Регуляторную</a:t>
            </a:r>
          </a:p>
          <a:p>
            <a:r>
              <a:rPr lang="ru-RU" sz="4400" dirty="0" smtClean="0"/>
              <a:t>Личностно-смысловую</a:t>
            </a:r>
            <a:endParaRPr lang="ru-RU" sz="4400" dirty="0"/>
          </a:p>
        </p:txBody>
      </p:sp>
      <p:pic>
        <p:nvPicPr>
          <p:cNvPr id="5" name="Объект 4" descr="Калининградский Роспотребнадзор открыл горячую линию для ...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493" y="1825625"/>
            <a:ext cx="5494564" cy="4101646"/>
          </a:xfrm>
        </p:spPr>
      </p:pic>
    </p:spTree>
    <p:extLst>
      <p:ext uri="{BB962C8B-B14F-4D97-AF65-F5344CB8AC3E}">
        <p14:creationId xmlns:p14="http://schemas.microsoft.com/office/powerpoint/2010/main" val="39835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Требования </a:t>
            </a:r>
            <a:r>
              <a:rPr lang="ru-RU" sz="6000" dirty="0" smtClean="0"/>
              <a:t>стандарта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10393"/>
            <a:ext cx="10515600" cy="4666570"/>
          </a:xfrm>
        </p:spPr>
        <p:txBody>
          <a:bodyPr>
            <a:noAutofit/>
          </a:bodyPr>
          <a:lstStyle/>
          <a:p>
            <a:r>
              <a:rPr lang="ru-RU" sz="4400" dirty="0" smtClean="0"/>
              <a:t>к </a:t>
            </a:r>
            <a:r>
              <a:rPr lang="ru-RU" sz="4400" b="1" dirty="0"/>
              <a:t>структуре</a:t>
            </a:r>
            <a:r>
              <a:rPr lang="ru-RU" sz="4400" dirty="0"/>
              <a:t> основных образовательных </a:t>
            </a:r>
            <a:r>
              <a:rPr lang="ru-RU" sz="4400" dirty="0" smtClean="0"/>
              <a:t>программ (ОП) </a:t>
            </a:r>
            <a:r>
              <a:rPr lang="ru-RU" sz="4400" dirty="0"/>
              <a:t>основного общего образования </a:t>
            </a:r>
            <a:r>
              <a:rPr lang="ru-RU" sz="4400" dirty="0" smtClean="0"/>
              <a:t>(ООО)</a:t>
            </a:r>
          </a:p>
          <a:p>
            <a:r>
              <a:rPr lang="ru-RU" sz="4400" dirty="0" smtClean="0"/>
              <a:t>к </a:t>
            </a:r>
            <a:r>
              <a:rPr lang="ru-RU" sz="4400" b="1" dirty="0"/>
              <a:t>условиям реализации </a:t>
            </a:r>
            <a:r>
              <a:rPr lang="ru-RU" sz="4400" dirty="0"/>
              <a:t>основной </a:t>
            </a:r>
            <a:r>
              <a:rPr lang="ru-RU" sz="4400" dirty="0" smtClean="0"/>
              <a:t>ОП ООО</a:t>
            </a:r>
          </a:p>
          <a:p>
            <a:r>
              <a:rPr lang="ru-RU" sz="4400" dirty="0" smtClean="0"/>
              <a:t>к </a:t>
            </a:r>
            <a:r>
              <a:rPr lang="ru-RU" sz="4400" b="1" dirty="0"/>
              <a:t>результатам</a:t>
            </a:r>
            <a:r>
              <a:rPr lang="ru-RU" sz="4400" dirty="0"/>
              <a:t> освоения основной </a:t>
            </a:r>
            <a:r>
              <a:rPr lang="ru-RU" sz="4400" dirty="0" smtClean="0"/>
              <a:t>ОП ООО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764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smtClean="0"/>
              <a:t>Использовать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/>
              <a:t>т</a:t>
            </a:r>
            <a:r>
              <a:rPr lang="ru-RU" sz="3600" dirty="0" smtClean="0"/>
              <a:t>ехнологии образования</a:t>
            </a:r>
            <a:r>
              <a:rPr lang="ru-RU" sz="3600" dirty="0"/>
              <a:t>, </a:t>
            </a:r>
            <a:r>
              <a:rPr lang="ru-RU" sz="3600" dirty="0" smtClean="0"/>
              <a:t>построенные </a:t>
            </a:r>
            <a:r>
              <a:rPr lang="ru-RU" sz="3600" dirty="0"/>
              <a:t>на приоритете </a:t>
            </a:r>
            <a:r>
              <a:rPr lang="ru-RU" sz="3600" dirty="0" err="1"/>
              <a:t>деятельностной</a:t>
            </a:r>
            <a:r>
              <a:rPr lang="ru-RU" sz="3600" dirty="0"/>
              <a:t> </a:t>
            </a:r>
            <a:r>
              <a:rPr lang="ru-RU" sz="3600" dirty="0" smtClean="0"/>
              <a:t>составляющей обучения</a:t>
            </a:r>
            <a:r>
              <a:rPr lang="ru-RU" sz="3600" dirty="0"/>
              <a:t>, то есть на применении полученных </a:t>
            </a:r>
            <a:r>
              <a:rPr lang="ru-RU" sz="3600" dirty="0" smtClean="0"/>
              <a:t>знаний 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dirty="0" smtClean="0"/>
              <a:t>Обучение в сотрудничестве</a:t>
            </a:r>
          </a:p>
          <a:p>
            <a:pPr marL="0" indent="0">
              <a:buNone/>
            </a:pPr>
            <a:r>
              <a:rPr lang="ru-RU" sz="3200" dirty="0" smtClean="0"/>
              <a:t>Метод проектов</a:t>
            </a:r>
          </a:p>
          <a:p>
            <a:pPr marL="0" indent="0">
              <a:buNone/>
            </a:pPr>
            <a:r>
              <a:rPr lang="ru-RU" sz="3200" dirty="0" smtClean="0"/>
              <a:t>Дифференцированное обучение</a:t>
            </a:r>
          </a:p>
          <a:p>
            <a:pPr marL="0" indent="0">
              <a:buNone/>
            </a:pPr>
            <a:r>
              <a:rPr lang="ru-RU" sz="3200" dirty="0" smtClean="0"/>
              <a:t>Технология педагогического сопровождения</a:t>
            </a:r>
          </a:p>
          <a:p>
            <a:pPr marL="0" indent="0">
              <a:buNone/>
            </a:pPr>
            <a:r>
              <a:rPr lang="ru-RU" sz="3200" dirty="0" smtClean="0"/>
              <a:t>Технология портфолио</a:t>
            </a:r>
          </a:p>
          <a:p>
            <a:pPr marL="0" indent="0">
              <a:buNone/>
            </a:pPr>
            <a:r>
              <a:rPr lang="ru-RU" sz="3200" dirty="0" smtClean="0"/>
              <a:t>Перевёрнутый урок</a:t>
            </a:r>
          </a:p>
          <a:p>
            <a:pPr marL="0" indent="0">
              <a:buNone/>
            </a:pPr>
            <a:r>
              <a:rPr lang="ru-RU" sz="3200" dirty="0" smtClean="0"/>
              <a:t>Формирующее оценивание…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0219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https://www.instrao.ru/index.php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79" y="1690687"/>
            <a:ext cx="5257800" cy="4486275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87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308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7" name="Объект 1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595994"/>
            <a:ext cx="8820149" cy="5763985"/>
          </a:xfrm>
        </p:spPr>
      </p:pic>
    </p:spTree>
    <p:extLst>
      <p:ext uri="{BB962C8B-B14F-4D97-AF65-F5344CB8AC3E}">
        <p14:creationId xmlns:p14="http://schemas.microsoft.com/office/powerpoint/2010/main" val="46298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8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71" y="587829"/>
            <a:ext cx="8494285" cy="5556477"/>
          </a:xfrm>
        </p:spPr>
      </p:pic>
    </p:spTree>
    <p:extLst>
      <p:ext uri="{BB962C8B-B14F-4D97-AF65-F5344CB8AC3E}">
        <p14:creationId xmlns:p14="http://schemas.microsoft.com/office/powerpoint/2010/main" val="262685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Ирина Владимировна </a:t>
            </a:r>
            <a:r>
              <a:rPr lang="ru-RU" sz="6000" dirty="0" err="1" smtClean="0"/>
              <a:t>Ускова</a:t>
            </a:r>
            <a:endParaRPr lang="ru-RU" sz="6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690688"/>
            <a:ext cx="6076950" cy="44862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/>
              <a:t>Преподавание русского языка и литературы в условиях обновления содержания школьного образования: методическое пособие / </a:t>
            </a:r>
            <a:r>
              <a:rPr lang="ru-RU" sz="3600" dirty="0" smtClean="0"/>
              <a:t>под </a:t>
            </a:r>
            <a:r>
              <a:rPr lang="ru-RU" sz="3600" dirty="0"/>
              <a:t>ред. И. В. </a:t>
            </a:r>
            <a:r>
              <a:rPr lang="ru-RU" sz="3600" dirty="0" err="1"/>
              <a:t>Усковой</a:t>
            </a:r>
            <a:r>
              <a:rPr lang="ru-RU" sz="3600" dirty="0"/>
              <a:t>. – М.: ФГБНУ «Институт стратегии развития образования РАО», 2021</a:t>
            </a:r>
            <a:r>
              <a:rPr lang="ru-RU" sz="3600" dirty="0" smtClean="0"/>
              <a:t>. – 200 с.</a:t>
            </a:r>
            <a:endParaRPr lang="ru-RU" sz="3600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07" y="1624693"/>
            <a:ext cx="3412672" cy="4552269"/>
          </a:xfrm>
        </p:spPr>
      </p:pic>
    </p:spTree>
    <p:extLst>
      <p:ext uri="{BB962C8B-B14F-4D97-AF65-F5344CB8AC3E}">
        <p14:creationId xmlns:p14="http://schemas.microsoft.com/office/powerpoint/2010/main" val="151077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В методическом пособии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199" y="1518557"/>
            <a:ext cx="5464629" cy="46584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dirty="0" smtClean="0"/>
              <a:t>освещены </a:t>
            </a:r>
            <a:r>
              <a:rPr lang="ru-RU" sz="3200" dirty="0"/>
              <a:t>вопросы, связанные с преподаванием двух обязательных для изучения школьниками учебных предметов, — «Русский язык» и «Литература», показаны основные направления работы учителя при проектировании и проведении урока, отвечающего требованиям времени.</a:t>
            </a: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357" y="1355271"/>
            <a:ext cx="3820885" cy="5004708"/>
          </a:xfrm>
        </p:spPr>
      </p:pic>
    </p:spTree>
    <p:extLst>
      <p:ext uri="{BB962C8B-B14F-4D97-AF65-F5344CB8AC3E}">
        <p14:creationId xmlns:p14="http://schemas.microsoft.com/office/powerpoint/2010/main" val="138286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Методическое пособие 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6172200" y="1559379"/>
            <a:ext cx="5181600" cy="4617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создано в целях сопровождения Примерных  рабочих </a:t>
            </a:r>
            <a:r>
              <a:rPr lang="ru-RU" sz="3200" dirty="0" smtClean="0"/>
              <a:t>программ ООО по </a:t>
            </a:r>
            <a:r>
              <a:rPr lang="ru-RU" sz="3200" dirty="0"/>
              <a:t>русскому языку и  литературе и предназначено учителям-филологам, методистам, представителям администрации школ, студентам педагогических вузов.</a:t>
            </a:r>
          </a:p>
        </p:txBody>
      </p:sp>
      <p:pic>
        <p:nvPicPr>
          <p:cNvPr id="17" name="Объект 1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14450"/>
            <a:ext cx="4567349" cy="4862513"/>
          </a:xfrm>
        </p:spPr>
      </p:pic>
    </p:spTree>
    <p:extLst>
      <p:ext uri="{BB962C8B-B14F-4D97-AF65-F5344CB8AC3E}">
        <p14:creationId xmlns:p14="http://schemas.microsoft.com/office/powerpoint/2010/main" val="74978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В </a:t>
            </a:r>
            <a:r>
              <a:rPr lang="ru-RU" sz="6000" dirty="0" smtClean="0"/>
              <a:t>пособии</a:t>
            </a:r>
            <a:endParaRPr lang="ru-RU" sz="6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1314450"/>
            <a:ext cx="10515600" cy="4862513"/>
          </a:xfrm>
        </p:spPr>
        <p:txBody>
          <a:bodyPr>
            <a:normAutofit fontScale="92500"/>
          </a:bodyPr>
          <a:lstStyle/>
          <a:p>
            <a:r>
              <a:rPr lang="ru-RU" sz="3200" dirty="0"/>
              <a:t>п</a:t>
            </a:r>
            <a:r>
              <a:rPr lang="ru-RU" sz="3200" dirty="0" smtClean="0"/>
              <a:t>редставлен обзор </a:t>
            </a:r>
            <a:r>
              <a:rPr lang="ru-RU" sz="3200" dirty="0"/>
              <a:t>современных нормативных документов, сопровождающих преподавание предметов филологического  цикла в 5–9 классах общеобразовательной школы, определено их место в  работе учителя русского языка и литературы, показаны способы работы с ними, в том числе с Примерной рабочей программой, прокомментированы основные вопросы, вызывающие трудности при организации учебного </a:t>
            </a:r>
            <a:r>
              <a:rPr lang="ru-RU" sz="3200" dirty="0" smtClean="0"/>
              <a:t>процесса</a:t>
            </a:r>
            <a:endParaRPr lang="ru-RU" sz="3200" dirty="0"/>
          </a:p>
          <a:p>
            <a:r>
              <a:rPr lang="ru-RU" sz="3200" dirty="0"/>
              <a:t>п</a:t>
            </a:r>
            <a:r>
              <a:rPr lang="ru-RU" sz="3200" dirty="0" smtClean="0"/>
              <a:t>едагогам предлагаются </a:t>
            </a:r>
            <a:r>
              <a:rPr lang="ru-RU" sz="3200" dirty="0"/>
              <a:t>ссылки на полные тексты всех документов с целью повышения уровня квалификации и </a:t>
            </a:r>
            <a:r>
              <a:rPr lang="ru-RU" sz="3200" dirty="0" smtClean="0"/>
              <a:t>самообразования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777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Рекомендуемая литература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399" y="1825625"/>
            <a:ext cx="5633357" cy="4351338"/>
          </a:xfrm>
        </p:spPr>
        <p:txBody>
          <a:bodyPr>
            <a:normAutofit lnSpcReduction="10000"/>
          </a:bodyPr>
          <a:lstStyle/>
          <a:p>
            <a:r>
              <a:rPr lang="ru-RU" dirty="0" err="1"/>
              <a:t>Осмоловская</a:t>
            </a:r>
            <a:r>
              <a:rPr lang="ru-RU" dirty="0"/>
              <a:t> И.М. Дидактика: учебное пособие. М.: </a:t>
            </a:r>
            <a:r>
              <a:rPr lang="ru-RU" dirty="0" smtClean="0"/>
              <a:t>ФГБНУ «ИСРО </a:t>
            </a:r>
            <a:r>
              <a:rPr lang="ru-RU" dirty="0"/>
              <a:t>РАО», 2021.— 232 с</a:t>
            </a:r>
            <a:r>
              <a:rPr lang="ru-RU" dirty="0" smtClean="0"/>
              <a:t>.</a:t>
            </a:r>
          </a:p>
          <a:p>
            <a:r>
              <a:rPr lang="ru-RU" dirty="0"/>
              <a:t>Эффективные методы обучения в информационно-образовательной </a:t>
            </a:r>
            <a:r>
              <a:rPr lang="ru-RU" dirty="0" smtClean="0"/>
              <a:t>среде: методическое </a:t>
            </a:r>
            <a:r>
              <a:rPr lang="ru-RU" dirty="0"/>
              <a:t>пособие / [</a:t>
            </a:r>
            <a:r>
              <a:rPr lang="ru-RU" dirty="0" err="1"/>
              <a:t>Осмоловская</a:t>
            </a:r>
            <a:r>
              <a:rPr lang="ru-RU" dirty="0"/>
              <a:t> И. М., Кларин М. В., </a:t>
            </a:r>
            <a:r>
              <a:rPr lang="ru-RU" dirty="0" err="1"/>
              <a:t>Гудилина</a:t>
            </a:r>
            <a:r>
              <a:rPr lang="ru-RU" dirty="0"/>
              <a:t> С. И., Макаров М. И.]; под ред. И. М. </a:t>
            </a:r>
            <a:r>
              <a:rPr lang="ru-RU" dirty="0" err="1"/>
              <a:t>Осмоловской</a:t>
            </a:r>
            <a:r>
              <a:rPr lang="ru-RU" dirty="0"/>
              <a:t>. – М.: ФГБНУ «</a:t>
            </a:r>
            <a:r>
              <a:rPr lang="ru-RU" dirty="0" smtClean="0"/>
              <a:t>ИСРО </a:t>
            </a:r>
            <a:r>
              <a:rPr lang="ru-RU" dirty="0"/>
              <a:t>РАО». 2021. – 118с.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450" y="1445079"/>
            <a:ext cx="3788229" cy="4731884"/>
          </a:xfrm>
        </p:spPr>
      </p:pic>
    </p:spTree>
    <p:extLst>
      <p:ext uri="{BB962C8B-B14F-4D97-AF65-F5344CB8AC3E}">
        <p14:creationId xmlns:p14="http://schemas.microsoft.com/office/powerpoint/2010/main" val="32962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106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/>
          </a:bodyPr>
          <a:lstStyle/>
          <a:p>
            <a:r>
              <a:rPr lang="ru-RU" dirty="0"/>
              <a:t>Беляева </a:t>
            </a:r>
            <a:r>
              <a:rPr lang="ru-RU" dirty="0" smtClean="0"/>
              <a:t>Н.В. Информатизация </a:t>
            </a:r>
            <a:r>
              <a:rPr lang="ru-RU" dirty="0"/>
              <a:t>школьного литературного образования. Монография. – М.: ФГБНУ «</a:t>
            </a:r>
            <a:r>
              <a:rPr lang="ru-RU" dirty="0" smtClean="0"/>
              <a:t>ИСРО РАО», </a:t>
            </a:r>
            <a:r>
              <a:rPr lang="ru-RU" dirty="0"/>
              <a:t>2019</a:t>
            </a:r>
            <a:r>
              <a:rPr lang="ru-RU" dirty="0" smtClean="0"/>
              <a:t>.</a:t>
            </a:r>
          </a:p>
          <a:p>
            <a:r>
              <a:rPr lang="ru-RU" dirty="0"/>
              <a:t>Воспитание в современной школе: от программы к действиям. Методическое пособие / </a:t>
            </a:r>
            <a:r>
              <a:rPr lang="ru-RU" dirty="0" smtClean="0"/>
              <a:t>под </a:t>
            </a:r>
            <a:r>
              <a:rPr lang="ru-RU" dirty="0"/>
              <a:t>ред. П. В. Степанова. – М. : ФГБНУ «ИСРО РАО», 2020. – 119 с. – (Серия: Примерная программа воспитания).</a:t>
            </a:r>
          </a:p>
          <a:p>
            <a:r>
              <a:rPr lang="ru-RU" dirty="0" smtClean="0"/>
              <a:t>Воспитание </a:t>
            </a:r>
            <a:r>
              <a:rPr lang="ru-RU" dirty="0"/>
              <a:t>на уроке: методика работы учителя: методическое пособие / </a:t>
            </a:r>
            <a:r>
              <a:rPr lang="ru-RU" dirty="0" smtClean="0"/>
              <a:t>под </a:t>
            </a:r>
            <a:r>
              <a:rPr lang="ru-RU" dirty="0"/>
              <a:t>ред. </a:t>
            </a:r>
            <a:r>
              <a:rPr lang="ru-RU" dirty="0" err="1"/>
              <a:t>П.В.Степанова</a:t>
            </a:r>
            <a:r>
              <a:rPr lang="ru-RU" dirty="0"/>
              <a:t>.— М.: ФГБНУ «</a:t>
            </a:r>
            <a:r>
              <a:rPr lang="ru-RU" dirty="0" smtClean="0"/>
              <a:t>ИСРО РАО</a:t>
            </a:r>
            <a:r>
              <a:rPr lang="ru-RU" dirty="0"/>
              <a:t>». 2021.— 94 с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Работа с детьми, испытывающими трудности при изучении учебных предметов. Методические рекомендации / </a:t>
            </a:r>
            <a:r>
              <a:rPr lang="ru-RU" dirty="0"/>
              <a:t>Научный редактор </a:t>
            </a:r>
            <a:r>
              <a:rPr lang="ru-RU" dirty="0" err="1"/>
              <a:t>д.п.н</a:t>
            </a:r>
            <a:r>
              <a:rPr lang="ru-RU" dirty="0"/>
              <a:t>., проф. Н.Ф. </a:t>
            </a:r>
            <a:r>
              <a:rPr lang="ru-RU" dirty="0" smtClean="0"/>
              <a:t>Виноградова.— </a:t>
            </a:r>
            <a:r>
              <a:rPr lang="ru-RU" dirty="0"/>
              <a:t>М.: ФГБНУ «ИСРО РАО». 2021.— </a:t>
            </a:r>
            <a:r>
              <a:rPr lang="ru-RU" dirty="0" smtClean="0"/>
              <a:t>21 </a:t>
            </a:r>
            <a:r>
              <a:rPr lang="ru-RU" dirty="0"/>
              <a:t>с.</a:t>
            </a:r>
          </a:p>
        </p:txBody>
      </p:sp>
    </p:spTree>
    <p:extLst>
      <p:ext uri="{BB962C8B-B14F-4D97-AF65-F5344CB8AC3E}">
        <p14:creationId xmlns:p14="http://schemas.microsoft.com/office/powerpoint/2010/main" val="136963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575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6700" dirty="0" smtClean="0"/>
              <a:t>Результаты </a:t>
            </a:r>
            <a:r>
              <a:rPr lang="ru-RU" sz="6700" dirty="0"/>
              <a:t>освоения основной </a:t>
            </a:r>
            <a:r>
              <a:rPr lang="ru-RU" sz="6700" dirty="0" smtClean="0"/>
              <a:t>ОП ООО</a:t>
            </a:r>
            <a:r>
              <a:rPr lang="ru-RU" sz="6700" dirty="0"/>
              <a:t/>
            </a:r>
            <a:br>
              <a:rPr lang="ru-RU" sz="6700" dirty="0"/>
            </a:br>
            <a:endParaRPr lang="ru-RU" sz="6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22713"/>
            <a:ext cx="10515600" cy="4054249"/>
          </a:xfrm>
        </p:spPr>
        <p:txBody>
          <a:bodyPr/>
          <a:lstStyle/>
          <a:p>
            <a:pPr marL="0" indent="0">
              <a:buNone/>
            </a:pPr>
            <a:r>
              <a:rPr lang="ru-RU" sz="4800" i="1" dirty="0" smtClean="0"/>
              <a:t>Конкретизированные</a:t>
            </a:r>
            <a:r>
              <a:rPr lang="ru-RU" sz="4800" dirty="0" smtClean="0"/>
              <a:t> результаты </a:t>
            </a:r>
            <a:r>
              <a:rPr lang="ru-RU" sz="4800" dirty="0"/>
              <a:t>освоения основной </a:t>
            </a:r>
            <a:r>
              <a:rPr lang="ru-RU" sz="4800" dirty="0" smtClean="0"/>
              <a:t>ОП </a:t>
            </a:r>
            <a:r>
              <a:rPr lang="ru-RU" sz="4800" dirty="0"/>
              <a:t>ООО </a:t>
            </a:r>
            <a:r>
              <a:rPr lang="ru-RU" sz="4800" i="1" dirty="0"/>
              <a:t>систематизированы</a:t>
            </a:r>
            <a:r>
              <a:rPr lang="ru-RU" sz="4800" dirty="0"/>
              <a:t> </a:t>
            </a:r>
            <a:r>
              <a:rPr lang="ru-RU" sz="4800" dirty="0" smtClean="0"/>
              <a:t>и сформулированы </a:t>
            </a:r>
            <a:r>
              <a:rPr lang="ru-RU" sz="4800" dirty="0"/>
              <a:t>в категориях </a:t>
            </a:r>
            <a:r>
              <a:rPr lang="ru-RU" sz="4800" b="1" dirty="0"/>
              <a:t>системно-</a:t>
            </a:r>
            <a:r>
              <a:rPr lang="ru-RU" sz="4800" b="1" dirty="0" err="1"/>
              <a:t>деятельностного</a:t>
            </a:r>
            <a:r>
              <a:rPr lang="ru-RU" sz="4800" b="1" dirty="0"/>
              <a:t> подхода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785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Портал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/>
              <a:t>«</a:t>
            </a:r>
            <a:r>
              <a:rPr lang="ru-RU" sz="4800" dirty="0"/>
              <a:t>Единое содержание </a:t>
            </a:r>
            <a:r>
              <a:rPr lang="ru-RU" sz="4800" dirty="0" smtClean="0"/>
              <a:t>общего образования» // </a:t>
            </a:r>
            <a:r>
              <a:rPr lang="en-US" sz="4800" dirty="0" smtClean="0"/>
              <a:t>https</a:t>
            </a:r>
            <a:r>
              <a:rPr lang="en-US" sz="4800" dirty="0"/>
              <a:t>://edsoo.ru/</a:t>
            </a:r>
            <a:endParaRPr lang="ru-RU" sz="4800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957" y="1338943"/>
            <a:ext cx="5059005" cy="5306786"/>
          </a:xfrm>
        </p:spPr>
      </p:pic>
    </p:spTree>
    <p:extLst>
      <p:ext uri="{BB962C8B-B14F-4D97-AF65-F5344CB8AC3E}">
        <p14:creationId xmlns:p14="http://schemas.microsoft.com/office/powerpoint/2010/main" val="242414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«Конструктор рабочих программ» –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удобный </a:t>
            </a:r>
            <a:r>
              <a:rPr lang="ru-RU" dirty="0"/>
              <a:t>бесплатный онлайн-сервис для быстрого создания рабочих программ по учебным предметам. Мы сделали его интуитивно понятным и простым в использовании.</a:t>
            </a:r>
          </a:p>
          <a:p>
            <a:r>
              <a:rPr lang="ru-RU" dirty="0"/>
              <a:t>«Конструктором рабочих программ» смогут пользоваться учителя</a:t>
            </a:r>
            <a:br>
              <a:rPr lang="ru-RU" dirty="0"/>
            </a:br>
            <a:r>
              <a:rPr lang="ru-RU" dirty="0"/>
              <a:t>1-4 и 5-9 классов, завучи, руководители образовательных организаций, родители (законные представители) обучающихся.</a:t>
            </a:r>
          </a:p>
          <a:p>
            <a:r>
              <a:rPr lang="ru-RU" dirty="0"/>
              <a:t>Примерные рабочие программы одобрены решением федерального учебно-методического объединения по общему образованию, протокол 3/21 от 27.09.2021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105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80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9720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sz="4000" dirty="0">
                <a:solidFill>
                  <a:prstClr val="black"/>
                </a:solidFill>
              </a:rPr>
              <a:t>Презентация подготовлена </a:t>
            </a:r>
            <a:endParaRPr lang="ru-RU" sz="4000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u-RU" sz="4000" dirty="0" smtClean="0">
                <a:solidFill>
                  <a:prstClr val="black"/>
                </a:solidFill>
              </a:rPr>
              <a:t>Зуевой </a:t>
            </a:r>
            <a:r>
              <a:rPr lang="ru-RU" sz="4000" dirty="0">
                <a:solidFill>
                  <a:prstClr val="black"/>
                </a:solidFill>
              </a:rPr>
              <a:t>С.В., </a:t>
            </a:r>
            <a:endParaRPr lang="ru-RU" sz="4000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u-RU" sz="4000" dirty="0" smtClean="0">
                <a:solidFill>
                  <a:prstClr val="black"/>
                </a:solidFill>
              </a:rPr>
              <a:t>преподавателем </a:t>
            </a:r>
            <a:r>
              <a:rPr lang="ru-RU" sz="4000" dirty="0">
                <a:solidFill>
                  <a:prstClr val="black"/>
                </a:solidFill>
              </a:rPr>
              <a:t>ЦНППМ ПР УО, </a:t>
            </a:r>
            <a:endParaRPr lang="ru-RU" sz="4000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u-RU" sz="4000" dirty="0" smtClean="0">
                <a:solidFill>
                  <a:prstClr val="black"/>
                </a:solidFill>
              </a:rPr>
              <a:t>доцентом</a:t>
            </a:r>
            <a:r>
              <a:rPr lang="ru-RU" sz="4000" dirty="0">
                <a:solidFill>
                  <a:prstClr val="black"/>
                </a:solidFill>
              </a:rPr>
              <a:t>, </a:t>
            </a:r>
            <a:r>
              <a:rPr lang="ru-RU" sz="4000" dirty="0" err="1">
                <a:solidFill>
                  <a:prstClr val="black"/>
                </a:solidFill>
              </a:rPr>
              <a:t>к.п.н</a:t>
            </a:r>
            <a:r>
              <a:rPr lang="ru-RU" sz="4000" dirty="0">
                <a:solidFill>
                  <a:prstClr val="black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20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Системно-</a:t>
            </a:r>
            <a:r>
              <a:rPr lang="ru-RU" sz="6000" dirty="0" err="1" smtClean="0"/>
              <a:t>деятельностный</a:t>
            </a:r>
            <a:r>
              <a:rPr lang="ru-RU" sz="6000" dirty="0" smtClean="0"/>
              <a:t> подход</a:t>
            </a:r>
            <a:endParaRPr lang="ru-RU" sz="6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1370175"/>
              </p:ext>
            </p:extLst>
          </p:nvPr>
        </p:nvGraphicFramePr>
        <p:xfrm>
          <a:off x="838200" y="1404257"/>
          <a:ext cx="10515600" cy="4772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89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dirty="0" smtClean="0"/>
              <a:t>Формулировки личностных результатов:</a:t>
            </a:r>
            <a:br>
              <a:rPr lang="ru-RU" sz="6700" dirty="0" smtClean="0"/>
            </a:br>
            <a:endParaRPr lang="ru-RU" sz="67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090057"/>
            <a:ext cx="5181600" cy="408690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«ценностное отношение к…»</a:t>
            </a:r>
          </a:p>
          <a:p>
            <a:r>
              <a:rPr lang="ru-RU" sz="4800" dirty="0" smtClean="0"/>
              <a:t>«уважительное отношение к…»</a:t>
            </a:r>
          </a:p>
          <a:p>
            <a:r>
              <a:rPr lang="ru-RU" sz="4800" dirty="0" smtClean="0"/>
              <a:t>«интерес к…»</a:t>
            </a:r>
            <a:endParaRPr lang="ru-RU" sz="4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13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/>
              <a:t>Детализация требований 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к </a:t>
            </a:r>
            <a:r>
              <a:rPr lang="ru-RU" sz="5400" dirty="0"/>
              <a:t>результатам личностным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200" b="1" dirty="0"/>
              <a:t>Обновленный ФГОС:</a:t>
            </a:r>
            <a:r>
              <a:rPr lang="ru-RU" sz="3200" dirty="0"/>
              <a:t> </a:t>
            </a:r>
            <a:endParaRPr lang="ru-RU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/>
              <a:t>Группы </a:t>
            </a:r>
            <a:r>
              <a:rPr lang="ru-RU" sz="3200" dirty="0"/>
              <a:t>личностных результатов (по направлениям воспитательной работы): 1. Патриотическое воспитание (4) 2. Гражданское воспитание (8) 3. Духовно-нравственное воспитание (3) 4. Эстетическое воспитание (3) 5. Воспитание ценности научного познания (3) 6. Физическое воспитание. Формирование культуры здоровья и эмоционального благополучия (5) 7. Трудовое воспитание (5) 8. Экологическое воспитание (5) … </a:t>
            </a:r>
            <a:r>
              <a:rPr lang="ru-RU" sz="3200" dirty="0" smtClean="0"/>
              <a:t>Всего </a:t>
            </a:r>
            <a:r>
              <a:rPr lang="ru-RU" sz="3200" dirty="0"/>
              <a:t>= 36 конкретных формулировок личностных </a:t>
            </a:r>
            <a:r>
              <a:rPr lang="ru-RU" sz="3200" dirty="0" smtClean="0"/>
              <a:t>результатов.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7069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О ком идёт речь?</a:t>
            </a:r>
            <a:endParaRPr lang="ru-RU" sz="6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36814" y="1825625"/>
            <a:ext cx="538298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Пилот свободного аэростата. Капитан дальнего плавания. Яхтенный капитан. Совершил четыре кругосветных плавания, пятнадцать раз пересек Атлантику на парусных яхтах, один раз на весельной </a:t>
            </a:r>
            <a:r>
              <a:rPr lang="ru-RU" sz="3200" dirty="0" smtClean="0"/>
              <a:t>лодке. </a:t>
            </a:r>
            <a:r>
              <a:rPr lang="ru-RU" sz="3200" dirty="0"/>
              <a:t>Заслуженный </a:t>
            </a:r>
            <a:r>
              <a:rPr lang="ru-RU" sz="3200" dirty="0" smtClean="0"/>
              <a:t>мастер спорта</a:t>
            </a:r>
            <a:r>
              <a:rPr lang="ru-RU" sz="3200" dirty="0"/>
              <a:t>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45579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2017г. Награжден орденом Почета за заслуги в области изучения возможностей человека в экстремальных условиях, самоотверженность и целеустремленность, проявленные при достижении новых мировых рекордов в одиночных путешествиях.</a:t>
            </a:r>
          </a:p>
        </p:txBody>
      </p:sp>
    </p:spTree>
    <p:extLst>
      <p:ext uri="{BB962C8B-B14F-4D97-AF65-F5344CB8AC3E}">
        <p14:creationId xmlns:p14="http://schemas.microsoft.com/office/powerpoint/2010/main" val="113032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Фёдор Филиппович Конюхов</a:t>
            </a:r>
            <a:endParaRPr lang="ru-RU" sz="6000" dirty="0"/>
          </a:p>
        </p:txBody>
      </p:sp>
      <p:pic>
        <p:nvPicPr>
          <p:cNvPr id="6" name="Объект 5" descr="В Музее Мирового океана откроют выставку картин ...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6" y="2628899"/>
            <a:ext cx="5913664" cy="3548063"/>
          </a:xfrm>
        </p:spPr>
      </p:pic>
      <p:pic>
        <p:nvPicPr>
          <p:cNvPr id="5" name="Объект 4" descr="&lt;strong&gt;Федор Конюхов&lt;/strong&gt; — Вегетарианец | Veggie People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690688"/>
            <a:ext cx="5334000" cy="4486275"/>
          </a:xfrm>
        </p:spPr>
      </p:pic>
    </p:spTree>
    <p:extLst>
      <p:ext uri="{BB962C8B-B14F-4D97-AF65-F5344CB8AC3E}">
        <p14:creationId xmlns:p14="http://schemas.microsoft.com/office/powerpoint/2010/main" val="22528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Формировать 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в изменяющихся условиях социальной и природной среды ценностное отношение к  овладению языком и читательской культурой как средству познания мира (к опыту другого человека).</a:t>
            </a:r>
            <a:endParaRPr lang="ru-RU" sz="3600" dirty="0"/>
          </a:p>
        </p:txBody>
      </p:sp>
      <p:pic>
        <p:nvPicPr>
          <p:cNvPr id="5" name="Объект 4" descr="&lt;strong&gt;Конюхов&lt;/strong&gt;, &lt;strong&gt;Фёдор&lt;/strong&gt; Филиппович — Википедия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65" y="1559379"/>
            <a:ext cx="3739242" cy="4617583"/>
          </a:xfrm>
        </p:spPr>
      </p:pic>
    </p:spTree>
    <p:extLst>
      <p:ext uri="{BB962C8B-B14F-4D97-AF65-F5344CB8AC3E}">
        <p14:creationId xmlns:p14="http://schemas.microsoft.com/office/powerpoint/2010/main" val="258276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1203</Words>
  <Application>Microsoft Office PowerPoint</Application>
  <PresentationFormat>Широкоэкранный</PresentationFormat>
  <Paragraphs>122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Тема Office</vt:lpstr>
      <vt:lpstr>ФГОС 2022 г.</vt:lpstr>
      <vt:lpstr>Требования стандарта</vt:lpstr>
      <vt:lpstr> Результаты освоения основной ОП ООО </vt:lpstr>
      <vt:lpstr>Системно-деятельностный подход</vt:lpstr>
      <vt:lpstr>  Формулировки личностных результатов: </vt:lpstr>
      <vt:lpstr>Детализация требований  к результатам личностным</vt:lpstr>
      <vt:lpstr>О ком идёт речь?</vt:lpstr>
      <vt:lpstr>Фёдор Филиппович Конюхов</vt:lpstr>
      <vt:lpstr>Формировать </vt:lpstr>
      <vt:lpstr>Сравните два текста</vt:lpstr>
      <vt:lpstr>Формулировки метапредметных результатов: </vt:lpstr>
      <vt:lpstr>Детализация требований           к результатам метапредметным </vt:lpstr>
      <vt:lpstr>Презентация PowerPoint</vt:lpstr>
      <vt:lpstr>Формулировки предметных результатов:</vt:lpstr>
      <vt:lpstr>Раздели предложенные слова </vt:lpstr>
      <vt:lpstr> Существенный признак: ________  </vt:lpstr>
      <vt:lpstr>Проектная деятельность в обновлённых ФГОС</vt:lpstr>
      <vt:lpstr>Ключевая педагогическая задача  ̶ </vt:lpstr>
      <vt:lpstr> В позиции субъекта учения </vt:lpstr>
      <vt:lpstr>Использовать</vt:lpstr>
      <vt:lpstr>https://www.instrao.ru/index.php</vt:lpstr>
      <vt:lpstr>Презентация PowerPoint</vt:lpstr>
      <vt:lpstr>Презентация PowerPoint</vt:lpstr>
      <vt:lpstr>Ирина Владимировна Ускова</vt:lpstr>
      <vt:lpstr>В методическом пособии </vt:lpstr>
      <vt:lpstr>Методическое пособие </vt:lpstr>
      <vt:lpstr>В пособии</vt:lpstr>
      <vt:lpstr>Рекомендуемая литература</vt:lpstr>
      <vt:lpstr>Презентация PowerPoint</vt:lpstr>
      <vt:lpstr>Портал</vt:lpstr>
      <vt:lpstr>«Конструктор рабочих программ» –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47</cp:revision>
  <dcterms:created xsi:type="dcterms:W3CDTF">2021-12-11T05:23:21Z</dcterms:created>
  <dcterms:modified xsi:type="dcterms:W3CDTF">2021-12-15T03:37:14Z</dcterms:modified>
</cp:coreProperties>
</file>