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2" r:id="rId1"/>
  </p:sldMasterIdLst>
  <p:sldIdLst>
    <p:sldId id="256" r:id="rId2"/>
    <p:sldId id="257" r:id="rId3"/>
    <p:sldId id="263" r:id="rId4"/>
    <p:sldId id="264" r:id="rId5"/>
    <p:sldId id="266" r:id="rId6"/>
    <p:sldId id="267" r:id="rId7"/>
    <p:sldId id="268" r:id="rId8"/>
    <p:sldId id="269" r:id="rId9"/>
    <p:sldId id="270" r:id="rId10"/>
    <p:sldId id="258" r:id="rId11"/>
    <p:sldId id="259" r:id="rId12"/>
    <p:sldId id="260" r:id="rId13"/>
    <p:sldId id="261" r:id="rId14"/>
    <p:sldId id="262" r:id="rId15"/>
    <p:sldId id="272" r:id="rId16"/>
    <p:sldId id="273" r:id="rId17"/>
    <p:sldId id="274" r:id="rId18"/>
    <p:sldId id="275" r:id="rId19"/>
    <p:sldId id="276" r:id="rId20"/>
    <p:sldId id="271" r:id="rId21"/>
    <p:sldId id="26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8B495F-0F25-49D5-A85F-14DB16002B9F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134F6A-793B-411C-B7BC-7515736BC142}">
      <dgm:prSet phldrT="[Текст]"/>
      <dgm:spPr>
        <a:solidFill>
          <a:srgbClr val="002060"/>
        </a:solidFill>
      </dgm:spPr>
      <dgm:t>
        <a:bodyPr/>
        <a:lstStyle/>
        <a:p>
          <a:r>
            <a:rPr lang="ru-RU" b="1" dirty="0" smtClean="0"/>
            <a:t>Участники проекта</a:t>
          </a:r>
          <a:endParaRPr lang="ru-RU" b="1" dirty="0"/>
        </a:p>
      </dgm:t>
    </dgm:pt>
    <dgm:pt modelId="{5BEC445F-8702-444F-89BB-0E1A1BEA7767}" type="parTrans" cxnId="{B6093245-AA37-4E5C-A9E3-A39D813DFB2A}">
      <dgm:prSet/>
      <dgm:spPr/>
      <dgm:t>
        <a:bodyPr/>
        <a:lstStyle/>
        <a:p>
          <a:endParaRPr lang="ru-RU"/>
        </a:p>
      </dgm:t>
    </dgm:pt>
    <dgm:pt modelId="{F3240580-9A2C-42FC-B61C-C2EDE40D802C}" type="sibTrans" cxnId="{B6093245-AA37-4E5C-A9E3-A39D813DFB2A}">
      <dgm:prSet/>
      <dgm:spPr/>
      <dgm:t>
        <a:bodyPr/>
        <a:lstStyle/>
        <a:p>
          <a:endParaRPr lang="ru-RU"/>
        </a:p>
      </dgm:t>
    </dgm:pt>
    <dgm:pt modelId="{06079FC7-6977-46D9-BEF5-339D24DAAC5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/>
            <a:t>Дети</a:t>
          </a:r>
          <a:endParaRPr lang="ru-RU" sz="2000" b="1" dirty="0"/>
        </a:p>
      </dgm:t>
    </dgm:pt>
    <dgm:pt modelId="{FD301C59-3D7F-4DE6-BDEA-FC663D601423}" type="parTrans" cxnId="{0DD55B34-14B0-42BD-8C8B-59E4D12337C0}">
      <dgm:prSet/>
      <dgm:spPr/>
      <dgm:t>
        <a:bodyPr/>
        <a:lstStyle/>
        <a:p>
          <a:endParaRPr lang="ru-RU"/>
        </a:p>
      </dgm:t>
    </dgm:pt>
    <dgm:pt modelId="{B211A0B4-4F5B-4D5A-A644-8264609E6E6C}" type="sibTrans" cxnId="{0DD55B34-14B0-42BD-8C8B-59E4D12337C0}">
      <dgm:prSet/>
      <dgm:spPr/>
      <dgm:t>
        <a:bodyPr/>
        <a:lstStyle/>
        <a:p>
          <a:endParaRPr lang="ru-RU"/>
        </a:p>
      </dgm:t>
    </dgm:pt>
    <dgm:pt modelId="{9639FDD9-C491-4962-BE13-12A79C0E801D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/>
            <a:t>Педагоги</a:t>
          </a:r>
          <a:endParaRPr lang="ru-RU" sz="2000" b="1" dirty="0"/>
        </a:p>
      </dgm:t>
    </dgm:pt>
    <dgm:pt modelId="{F9000BEE-4391-4AB9-8FAA-D4FB3E2B931C}" type="parTrans" cxnId="{1E9FC7AA-6FB6-4064-AB91-352ABB30A2ED}">
      <dgm:prSet/>
      <dgm:spPr/>
      <dgm:t>
        <a:bodyPr/>
        <a:lstStyle/>
        <a:p>
          <a:endParaRPr lang="ru-RU"/>
        </a:p>
      </dgm:t>
    </dgm:pt>
    <dgm:pt modelId="{50E3CAB4-F538-46F8-8E14-6BCB05789810}" type="sibTrans" cxnId="{1E9FC7AA-6FB6-4064-AB91-352ABB30A2ED}">
      <dgm:prSet/>
      <dgm:spPr/>
      <dgm:t>
        <a:bodyPr/>
        <a:lstStyle/>
        <a:p>
          <a:endParaRPr lang="ru-RU"/>
        </a:p>
      </dgm:t>
    </dgm:pt>
    <dgm:pt modelId="{4D110D26-A0A0-4891-9026-7CF39DA77CE3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000" b="1" dirty="0" smtClean="0"/>
            <a:t>Родители</a:t>
          </a:r>
          <a:endParaRPr lang="ru-RU" sz="2000" b="1" dirty="0"/>
        </a:p>
      </dgm:t>
    </dgm:pt>
    <dgm:pt modelId="{07844508-2CCE-4302-86C3-2C6E97017FD9}" type="parTrans" cxnId="{B4877753-A339-4E2D-80C3-ABFE6BE80E26}">
      <dgm:prSet/>
      <dgm:spPr/>
      <dgm:t>
        <a:bodyPr/>
        <a:lstStyle/>
        <a:p>
          <a:endParaRPr lang="ru-RU"/>
        </a:p>
      </dgm:t>
    </dgm:pt>
    <dgm:pt modelId="{60362628-ECE0-4EF1-8604-F99F6E21D620}" type="sibTrans" cxnId="{B4877753-A339-4E2D-80C3-ABFE6BE80E26}">
      <dgm:prSet/>
      <dgm:spPr/>
      <dgm:t>
        <a:bodyPr/>
        <a:lstStyle/>
        <a:p>
          <a:endParaRPr lang="ru-RU"/>
        </a:p>
      </dgm:t>
    </dgm:pt>
    <dgm:pt modelId="{1A5A3948-3E15-4E04-A7D4-A25C24D49536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2000" b="1" dirty="0" smtClean="0"/>
            <a:t>Социум</a:t>
          </a:r>
          <a:endParaRPr lang="ru-RU" sz="2000" b="1" dirty="0"/>
        </a:p>
      </dgm:t>
    </dgm:pt>
    <dgm:pt modelId="{5812DC19-F43C-4B31-B806-6C1E8E5D423B}" type="parTrans" cxnId="{2120BCC8-3A51-43D3-B1AC-43D93685CD17}">
      <dgm:prSet/>
      <dgm:spPr/>
      <dgm:t>
        <a:bodyPr/>
        <a:lstStyle/>
        <a:p>
          <a:endParaRPr lang="ru-RU"/>
        </a:p>
      </dgm:t>
    </dgm:pt>
    <dgm:pt modelId="{5DE45F96-05E8-4233-B41F-8927D65A1E1B}" type="sibTrans" cxnId="{2120BCC8-3A51-43D3-B1AC-43D93685CD17}">
      <dgm:prSet/>
      <dgm:spPr/>
      <dgm:t>
        <a:bodyPr/>
        <a:lstStyle/>
        <a:p>
          <a:endParaRPr lang="ru-RU"/>
        </a:p>
      </dgm:t>
    </dgm:pt>
    <dgm:pt modelId="{3B7A24F2-1CA5-4866-BFDF-60276EA7EC55}" type="pres">
      <dgm:prSet presAssocID="{7D8B495F-0F25-49D5-A85F-14DB16002B9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B0723E-6856-4C37-AFEF-9F3450AFAFB6}" type="pres">
      <dgm:prSet presAssocID="{28134F6A-793B-411C-B7BC-7515736BC142}" presName="centerShape" presStyleLbl="node0" presStyleIdx="0" presStyleCnt="1"/>
      <dgm:spPr/>
      <dgm:t>
        <a:bodyPr/>
        <a:lstStyle/>
        <a:p>
          <a:endParaRPr lang="ru-RU"/>
        </a:p>
      </dgm:t>
    </dgm:pt>
    <dgm:pt modelId="{B8FC7C39-96F9-41EE-9E99-D27EA6CD7C2C}" type="pres">
      <dgm:prSet presAssocID="{06079FC7-6977-46D9-BEF5-339D24DAAC5E}" presName="node" presStyleLbl="node1" presStyleIdx="0" presStyleCnt="4" custScaleX="1685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70CC8-1ED8-4A66-B254-2090C3FCEDA4}" type="pres">
      <dgm:prSet presAssocID="{06079FC7-6977-46D9-BEF5-339D24DAAC5E}" presName="dummy" presStyleCnt="0"/>
      <dgm:spPr/>
    </dgm:pt>
    <dgm:pt modelId="{746E7EDC-7698-4C0D-8450-5AABA4C9CA66}" type="pres">
      <dgm:prSet presAssocID="{B211A0B4-4F5B-4D5A-A644-8264609E6E6C}" presName="sibTrans" presStyleLbl="sibTrans2D1" presStyleIdx="0" presStyleCnt="4"/>
      <dgm:spPr/>
      <dgm:t>
        <a:bodyPr/>
        <a:lstStyle/>
        <a:p>
          <a:endParaRPr lang="ru-RU"/>
        </a:p>
      </dgm:t>
    </dgm:pt>
    <dgm:pt modelId="{DD71D425-0F7E-4333-B728-3E07357CE584}" type="pres">
      <dgm:prSet presAssocID="{9639FDD9-C491-4962-BE13-12A79C0E801D}" presName="node" presStyleLbl="node1" presStyleIdx="1" presStyleCnt="4" custScaleX="171227" custRadScaleRad="128374" custRadScaleInc="-93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6FC5E8-5F3B-49FC-A3B7-06E6955EE446}" type="pres">
      <dgm:prSet presAssocID="{9639FDD9-C491-4962-BE13-12A79C0E801D}" presName="dummy" presStyleCnt="0"/>
      <dgm:spPr/>
    </dgm:pt>
    <dgm:pt modelId="{540A0C25-2AB1-4D73-85E0-317F4313D809}" type="pres">
      <dgm:prSet presAssocID="{50E3CAB4-F538-46F8-8E14-6BCB05789810}" presName="sibTrans" presStyleLbl="sibTrans2D1" presStyleIdx="1" presStyleCnt="4"/>
      <dgm:spPr/>
      <dgm:t>
        <a:bodyPr/>
        <a:lstStyle/>
        <a:p>
          <a:endParaRPr lang="ru-RU"/>
        </a:p>
      </dgm:t>
    </dgm:pt>
    <dgm:pt modelId="{A871825D-F3EB-43D6-8B5D-9A39953C2C37}" type="pres">
      <dgm:prSet presAssocID="{4D110D26-A0A0-4891-9026-7CF39DA77CE3}" presName="node" presStyleLbl="node1" presStyleIdx="2" presStyleCnt="4" custScaleX="155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785B1B-7171-4136-B52F-3E74114FD36A}" type="pres">
      <dgm:prSet presAssocID="{4D110D26-A0A0-4891-9026-7CF39DA77CE3}" presName="dummy" presStyleCnt="0"/>
      <dgm:spPr/>
    </dgm:pt>
    <dgm:pt modelId="{37C3744A-1763-4CC1-90A5-570EB3576344}" type="pres">
      <dgm:prSet presAssocID="{60362628-ECE0-4EF1-8604-F99F6E21D620}" presName="sibTrans" presStyleLbl="sibTrans2D1" presStyleIdx="2" presStyleCnt="4"/>
      <dgm:spPr/>
      <dgm:t>
        <a:bodyPr/>
        <a:lstStyle/>
        <a:p>
          <a:endParaRPr lang="ru-RU"/>
        </a:p>
      </dgm:t>
    </dgm:pt>
    <dgm:pt modelId="{28482456-C3FE-4B46-BFE5-B43FD7B20C1A}" type="pres">
      <dgm:prSet presAssocID="{1A5A3948-3E15-4E04-A7D4-A25C24D49536}" presName="node" presStyleLbl="node1" presStyleIdx="3" presStyleCnt="4" custScaleX="162420" custRadScaleRad="127818" custRadScaleInc="3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6C5772-C6AC-4A61-8900-F6B22AED0958}" type="pres">
      <dgm:prSet presAssocID="{1A5A3948-3E15-4E04-A7D4-A25C24D49536}" presName="dummy" presStyleCnt="0"/>
      <dgm:spPr/>
    </dgm:pt>
    <dgm:pt modelId="{422E7AC6-F4E2-4BCB-9CAC-24D9FA1177DE}" type="pres">
      <dgm:prSet presAssocID="{5DE45F96-05E8-4233-B41F-8927D65A1E1B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0DD55B34-14B0-42BD-8C8B-59E4D12337C0}" srcId="{28134F6A-793B-411C-B7BC-7515736BC142}" destId="{06079FC7-6977-46D9-BEF5-339D24DAAC5E}" srcOrd="0" destOrd="0" parTransId="{FD301C59-3D7F-4DE6-BDEA-FC663D601423}" sibTransId="{B211A0B4-4F5B-4D5A-A644-8264609E6E6C}"/>
    <dgm:cxn modelId="{ADAC6B4F-539C-411E-B1E1-A17C95EABA5C}" type="presOf" srcId="{50E3CAB4-F538-46F8-8E14-6BCB05789810}" destId="{540A0C25-2AB1-4D73-85E0-317F4313D809}" srcOrd="0" destOrd="0" presId="urn:microsoft.com/office/officeart/2005/8/layout/radial6"/>
    <dgm:cxn modelId="{320E3D95-D2E8-4DA1-96DE-C165D8EDC5DA}" type="presOf" srcId="{B211A0B4-4F5B-4D5A-A644-8264609E6E6C}" destId="{746E7EDC-7698-4C0D-8450-5AABA4C9CA66}" srcOrd="0" destOrd="0" presId="urn:microsoft.com/office/officeart/2005/8/layout/radial6"/>
    <dgm:cxn modelId="{1E9FC7AA-6FB6-4064-AB91-352ABB30A2ED}" srcId="{28134F6A-793B-411C-B7BC-7515736BC142}" destId="{9639FDD9-C491-4962-BE13-12A79C0E801D}" srcOrd="1" destOrd="0" parTransId="{F9000BEE-4391-4AB9-8FAA-D4FB3E2B931C}" sibTransId="{50E3CAB4-F538-46F8-8E14-6BCB05789810}"/>
    <dgm:cxn modelId="{6DD69D8D-2542-4F4C-823D-463259761CAF}" type="presOf" srcId="{5DE45F96-05E8-4233-B41F-8927D65A1E1B}" destId="{422E7AC6-F4E2-4BCB-9CAC-24D9FA1177DE}" srcOrd="0" destOrd="0" presId="urn:microsoft.com/office/officeart/2005/8/layout/radial6"/>
    <dgm:cxn modelId="{C5E994CC-6B73-4B08-8D82-A71A2D11E6D0}" type="presOf" srcId="{4D110D26-A0A0-4891-9026-7CF39DA77CE3}" destId="{A871825D-F3EB-43D6-8B5D-9A39953C2C37}" srcOrd="0" destOrd="0" presId="urn:microsoft.com/office/officeart/2005/8/layout/radial6"/>
    <dgm:cxn modelId="{B4877753-A339-4E2D-80C3-ABFE6BE80E26}" srcId="{28134F6A-793B-411C-B7BC-7515736BC142}" destId="{4D110D26-A0A0-4891-9026-7CF39DA77CE3}" srcOrd="2" destOrd="0" parTransId="{07844508-2CCE-4302-86C3-2C6E97017FD9}" sibTransId="{60362628-ECE0-4EF1-8604-F99F6E21D620}"/>
    <dgm:cxn modelId="{AADA3169-F16C-4BD4-B279-BBC0D8F4351A}" type="presOf" srcId="{60362628-ECE0-4EF1-8604-F99F6E21D620}" destId="{37C3744A-1763-4CC1-90A5-570EB3576344}" srcOrd="0" destOrd="0" presId="urn:microsoft.com/office/officeart/2005/8/layout/radial6"/>
    <dgm:cxn modelId="{5FFF68D5-2306-4AFF-82FB-7C1532E1EEF5}" type="presOf" srcId="{28134F6A-793B-411C-B7BC-7515736BC142}" destId="{1DB0723E-6856-4C37-AFEF-9F3450AFAFB6}" srcOrd="0" destOrd="0" presId="urn:microsoft.com/office/officeart/2005/8/layout/radial6"/>
    <dgm:cxn modelId="{2120BCC8-3A51-43D3-B1AC-43D93685CD17}" srcId="{28134F6A-793B-411C-B7BC-7515736BC142}" destId="{1A5A3948-3E15-4E04-A7D4-A25C24D49536}" srcOrd="3" destOrd="0" parTransId="{5812DC19-F43C-4B31-B806-6C1E8E5D423B}" sibTransId="{5DE45F96-05E8-4233-B41F-8927D65A1E1B}"/>
    <dgm:cxn modelId="{4F9ABB94-8AE1-4FF7-8045-2412E4A08798}" type="presOf" srcId="{06079FC7-6977-46D9-BEF5-339D24DAAC5E}" destId="{B8FC7C39-96F9-41EE-9E99-D27EA6CD7C2C}" srcOrd="0" destOrd="0" presId="urn:microsoft.com/office/officeart/2005/8/layout/radial6"/>
    <dgm:cxn modelId="{5103AF2D-409A-46AB-B9A9-44211DD99F5C}" type="presOf" srcId="{9639FDD9-C491-4962-BE13-12A79C0E801D}" destId="{DD71D425-0F7E-4333-B728-3E07357CE584}" srcOrd="0" destOrd="0" presId="urn:microsoft.com/office/officeart/2005/8/layout/radial6"/>
    <dgm:cxn modelId="{CC677ED7-4DDC-4E7D-8408-79ACE7BE6654}" type="presOf" srcId="{7D8B495F-0F25-49D5-A85F-14DB16002B9F}" destId="{3B7A24F2-1CA5-4866-BFDF-60276EA7EC55}" srcOrd="0" destOrd="0" presId="urn:microsoft.com/office/officeart/2005/8/layout/radial6"/>
    <dgm:cxn modelId="{B6093245-AA37-4E5C-A9E3-A39D813DFB2A}" srcId="{7D8B495F-0F25-49D5-A85F-14DB16002B9F}" destId="{28134F6A-793B-411C-B7BC-7515736BC142}" srcOrd="0" destOrd="0" parTransId="{5BEC445F-8702-444F-89BB-0E1A1BEA7767}" sibTransId="{F3240580-9A2C-42FC-B61C-C2EDE40D802C}"/>
    <dgm:cxn modelId="{780EDE4B-0DCE-43B1-851E-67170EEB8425}" type="presOf" srcId="{1A5A3948-3E15-4E04-A7D4-A25C24D49536}" destId="{28482456-C3FE-4B46-BFE5-B43FD7B20C1A}" srcOrd="0" destOrd="0" presId="urn:microsoft.com/office/officeart/2005/8/layout/radial6"/>
    <dgm:cxn modelId="{6573FB6C-EE63-4B16-92CA-4A8EF19D70BC}" type="presParOf" srcId="{3B7A24F2-1CA5-4866-BFDF-60276EA7EC55}" destId="{1DB0723E-6856-4C37-AFEF-9F3450AFAFB6}" srcOrd="0" destOrd="0" presId="urn:microsoft.com/office/officeart/2005/8/layout/radial6"/>
    <dgm:cxn modelId="{6DD7FE79-5C49-4A52-9312-C839DAE7A77B}" type="presParOf" srcId="{3B7A24F2-1CA5-4866-BFDF-60276EA7EC55}" destId="{B8FC7C39-96F9-41EE-9E99-D27EA6CD7C2C}" srcOrd="1" destOrd="0" presId="urn:microsoft.com/office/officeart/2005/8/layout/radial6"/>
    <dgm:cxn modelId="{0E7E7D90-FBA1-42F9-9649-331603A37A6B}" type="presParOf" srcId="{3B7A24F2-1CA5-4866-BFDF-60276EA7EC55}" destId="{EF670CC8-1ED8-4A66-B254-2090C3FCEDA4}" srcOrd="2" destOrd="0" presId="urn:microsoft.com/office/officeart/2005/8/layout/radial6"/>
    <dgm:cxn modelId="{B517AC47-E72B-464F-9EF7-7615DA49BCB2}" type="presParOf" srcId="{3B7A24F2-1CA5-4866-BFDF-60276EA7EC55}" destId="{746E7EDC-7698-4C0D-8450-5AABA4C9CA66}" srcOrd="3" destOrd="0" presId="urn:microsoft.com/office/officeart/2005/8/layout/radial6"/>
    <dgm:cxn modelId="{66C59C85-BE21-4C5F-8866-50EF46900DD6}" type="presParOf" srcId="{3B7A24F2-1CA5-4866-BFDF-60276EA7EC55}" destId="{DD71D425-0F7E-4333-B728-3E07357CE584}" srcOrd="4" destOrd="0" presId="urn:microsoft.com/office/officeart/2005/8/layout/radial6"/>
    <dgm:cxn modelId="{5296B37D-54BF-4C88-BF7E-813F63CD1719}" type="presParOf" srcId="{3B7A24F2-1CA5-4866-BFDF-60276EA7EC55}" destId="{8C6FC5E8-5F3B-49FC-A3B7-06E6955EE446}" srcOrd="5" destOrd="0" presId="urn:microsoft.com/office/officeart/2005/8/layout/radial6"/>
    <dgm:cxn modelId="{E01E2DE7-169E-4D61-B86C-6A3F29429992}" type="presParOf" srcId="{3B7A24F2-1CA5-4866-BFDF-60276EA7EC55}" destId="{540A0C25-2AB1-4D73-85E0-317F4313D809}" srcOrd="6" destOrd="0" presId="urn:microsoft.com/office/officeart/2005/8/layout/radial6"/>
    <dgm:cxn modelId="{29A3CC5D-E3A7-4C8A-8104-B7936357ADA6}" type="presParOf" srcId="{3B7A24F2-1CA5-4866-BFDF-60276EA7EC55}" destId="{A871825D-F3EB-43D6-8B5D-9A39953C2C37}" srcOrd="7" destOrd="0" presId="urn:microsoft.com/office/officeart/2005/8/layout/radial6"/>
    <dgm:cxn modelId="{BF9B816B-6E39-4370-98E9-7340CE0D93C9}" type="presParOf" srcId="{3B7A24F2-1CA5-4866-BFDF-60276EA7EC55}" destId="{39785B1B-7171-4136-B52F-3E74114FD36A}" srcOrd="8" destOrd="0" presId="urn:microsoft.com/office/officeart/2005/8/layout/radial6"/>
    <dgm:cxn modelId="{855A3E5F-F8EB-4F14-B741-E60ABBB7A72A}" type="presParOf" srcId="{3B7A24F2-1CA5-4866-BFDF-60276EA7EC55}" destId="{37C3744A-1763-4CC1-90A5-570EB3576344}" srcOrd="9" destOrd="0" presId="urn:microsoft.com/office/officeart/2005/8/layout/radial6"/>
    <dgm:cxn modelId="{E6CA3795-9102-4944-BD57-5E5343F04CAA}" type="presParOf" srcId="{3B7A24F2-1CA5-4866-BFDF-60276EA7EC55}" destId="{28482456-C3FE-4B46-BFE5-B43FD7B20C1A}" srcOrd="10" destOrd="0" presId="urn:microsoft.com/office/officeart/2005/8/layout/radial6"/>
    <dgm:cxn modelId="{644EFC19-5CEF-4E77-AED2-ABFBFC2BFB87}" type="presParOf" srcId="{3B7A24F2-1CA5-4866-BFDF-60276EA7EC55}" destId="{7A6C5772-C6AC-4A61-8900-F6B22AED0958}" srcOrd="11" destOrd="0" presId="urn:microsoft.com/office/officeart/2005/8/layout/radial6"/>
    <dgm:cxn modelId="{45E077D2-326E-49D7-9FEB-3D669C50065A}" type="presParOf" srcId="{3B7A24F2-1CA5-4866-BFDF-60276EA7EC55}" destId="{422E7AC6-F4E2-4BCB-9CAC-24D9FA1177DE}" srcOrd="12" destOrd="0" presId="urn:microsoft.com/office/officeart/2005/8/layout/radial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8341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5738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1997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993143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9534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8861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7702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5110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536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9971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6390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4426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9553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3795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301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4314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0529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D68C3-CF23-4D17-BE88-A88F9227DF8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42A6-64EB-49A6-9383-EA5CEB617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649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  <p:sldLayoutId id="2147483875" r:id="rId13"/>
    <p:sldLayoutId id="2147483876" r:id="rId14"/>
    <p:sldLayoutId id="2147483877" r:id="rId15"/>
    <p:sldLayoutId id="2147483878" r:id="rId16"/>
    <p:sldLayoutId id="214748387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3700" y="228600"/>
            <a:ext cx="4410808" cy="1160585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 комбинированного вида №18</a:t>
            </a:r>
            <a:endParaRPr lang="ru-RU" sz="18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type="subTitle" idx="1"/>
          </p:nvPr>
        </p:nvSpPr>
        <p:spPr>
          <a:xfrm>
            <a:off x="712177" y="1670538"/>
            <a:ext cx="10788161" cy="357847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 </a:t>
            </a:r>
            <a:r>
              <a:rPr lang="ru-RU" sz="36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дошкольников в условиях инклюзивного образования в соответствии </a:t>
            </a: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требованиями ФГОС ДО</a:t>
            </a:r>
          </a:p>
          <a:p>
            <a:pPr marL="0" indent="0" algn="ctr">
              <a:buNone/>
            </a:pPr>
            <a:endParaRPr lang="ru-RU" sz="36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Рамазанова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Альбина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Магомедзагировна</a:t>
            </a:r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первой  квалификационной категории</a:t>
            </a:r>
            <a:endParaRPr lang="ru-RU" sz="20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357762">
            <a:off x="2051419" y="3098749"/>
            <a:ext cx="2743438" cy="30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948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5800" y="1856936"/>
            <a:ext cx="10820400" cy="19976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помощь в социальной адаптации детей с ОВЗ через занятия по ознакомлению с нетрадиционными техниками изобразительного искусства.</a:t>
            </a:r>
            <a:endParaRPr lang="ru-RU" sz="3600" dirty="0"/>
          </a:p>
        </p:txBody>
      </p:sp>
      <p:pic>
        <p:nvPicPr>
          <p:cNvPr id="7172" name="Picture 4" descr="https://raskrasdetstvo.com/upload/iblock/b9f/b9f64fbe4d8cb67979196f8e794196b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8450" y="3783170"/>
            <a:ext cx="5898564" cy="30748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54241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800666"/>
            <a:ext cx="10820400" cy="4418020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мелкую моторику рук и тактильного восприятия, чувство коллективизма, товарищества, стремления прийти на помощь друг другу. 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творчество, фантазию. 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Расширять представления о многообразии нетрадиционных техник рисования. 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Учить детей выбирать материал для нетрадиционного рисования и умело его использовать.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Помочь детям с ОВЗ овладеть различными техническими навыками при работе нетрадиционными техниками.</a:t>
            </a:r>
          </a:p>
          <a:p>
            <a:endParaRPr lang="ru-RU" dirty="0"/>
          </a:p>
        </p:txBody>
      </p:sp>
      <p:pic>
        <p:nvPicPr>
          <p:cNvPr id="4" name="object 4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10054053" y="4717073"/>
            <a:ext cx="1686318" cy="170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6212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4964" y="243868"/>
            <a:ext cx="8610600" cy="1293028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3935" y="1392700"/>
          <a:ext cx="10820400" cy="5162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434148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результат: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различать и называть способы нетрадиционного рисования; 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 создавать индивидуальные художественные образы, используя различные известные ему способы рисования и средства выразительности (линия, цвет, композиция, колорит и т.д.); 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 передавать сюжетную композицию, используя разные ее варианты с элементами перспективы; 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выражать свое отношение к окружающему миру через рисунок; 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давать мотивированную оценку результатам своей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0514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67619" y="914400"/>
            <a:ext cx="10623451" cy="50362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Планирование проекта:</a:t>
            </a:r>
            <a:br>
              <a:rPr lang="ru-RU" sz="3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I этап - Подготовительный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Срок - сентябрь – октябрь 2019 года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Задачи этапа: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Создать необходимые условия для реализации данного проекта. Составить план проведения мероприятий. Выявить уровень художественно-эстетического развития у детей.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 Анкетирование родителей по теме: «Художественно-эстетическое воспитание в вашей семье»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 Собеседование с детьми об их семье, о семейном досуге.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 Диагностика, анализ.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II этап - Реализация проекта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Срок: Ноябрь 2019 год – Апрель 2020 год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Задача этапа: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Самостоятельное творчество  детей под руководством педагога дополнительного образования. Взаимодействие родителей с детьми.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710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253219"/>
            <a:ext cx="8610600" cy="9144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с детьми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C:\Users\User\Desktop\Новая папка\165243666891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75029" y="379828"/>
            <a:ext cx="3923595" cy="6105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Picture 3" descr="C:\Users\User\Desktop\Новая папка\165243666890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51609" y="1195754"/>
            <a:ext cx="3728158" cy="5233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28406" y="2349306"/>
            <a:ext cx="2757267" cy="347708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User\Desktop\Новая папка\165243666885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38408" y="464233"/>
            <a:ext cx="3186478" cy="5894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7" name="Picture 3" descr="C:\Users\User\Desktop\Новая папка\165243666886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39735" y="407962"/>
            <a:ext cx="3172413" cy="5992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80960" y="436098"/>
            <a:ext cx="3842100" cy="5866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User\Desktop\Новая папка\165243666875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7610" y="759655"/>
            <a:ext cx="5105400" cy="5219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82862" y="787790"/>
            <a:ext cx="5062025" cy="5162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Desktop\Новая папка\165243666882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4001" y="351692"/>
            <a:ext cx="3328175" cy="6147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5" name="Picture 3" descr="C:\Users\User\Desktop\Новая папка\165243666883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66346" y="379828"/>
            <a:ext cx="3662614" cy="6105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6" name="Picture 4" descr="C:\Users\User\Desktop\Новая папка\165243666884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468750" y="492369"/>
            <a:ext cx="3038622" cy="5838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ser\Desktop\Новая папка\165243666880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8624" y="197534"/>
            <a:ext cx="4773783" cy="6365044"/>
          </a:xfrm>
          <a:prstGeom prst="rect">
            <a:avLst/>
          </a:prstGeom>
          <a:noFill/>
        </p:spPr>
      </p:pic>
      <p:pic>
        <p:nvPicPr>
          <p:cNvPr id="39939" name="Picture 3" descr="C:\Users\User\Desktop\Новая папка\165243666877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84852" y="196947"/>
            <a:ext cx="4753708" cy="6231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42071" y="205740"/>
            <a:ext cx="10820399" cy="103749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024467" y="1310055"/>
            <a:ext cx="10490200" cy="4106007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настоящее время принципиально меняется содержание образовательного процесса, в котором возможно выявление и раскрытие потенциала каждого ребенка, развитие его индивидуальности, создание оптимальных условий для обогащения жизненного опыта и личностного роста.</a:t>
            </a:r>
          </a:p>
          <a:p>
            <a:pPr algn="ctr"/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  Изобразительная деятельность для детей с ограниченными возможностями носит эмоциональный и творческий характер. Задача педагога состоит в том, чтобы создать максимально благоприятные условия для развития творческих способностей на основе дифференцированного подхода. Положительные эмоции составляют основу психического здоровья и эмоционального благополучия детей, поэтому педагогу необходимо постоянно поддерживать интерес ребенка к изобразительному творчеству</a:t>
            </a:r>
            <a:r>
              <a:rPr lang="ru-RU" sz="2400" dirty="0" smtClean="0"/>
              <a:t>.</a:t>
            </a:r>
          </a:p>
          <a:p>
            <a:pPr algn="just">
              <a:lnSpc>
                <a:spcPct val="10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94317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1024467" y="254977"/>
            <a:ext cx="10490200" cy="4342423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Список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Ветлугина Н.А. Система эстетического воспитания в детском саду / В.А. Ветлугина. - М.: Просвещение, 2002.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Ветлугина Н.А. Художественное творчество и ребенок / В.А. Ветлугина. - М.: Просвещение, 2005.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Ветлугина Н.А. Самостоятельная художественная деятельность дошкольников / В.А. Ветлугина. - М.:  Просвещение, 2006.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Ветлугина Н.А. Эстетическое воспитание в детском саду / Пособие для воспитателей детского сада. 2-е  издание, переработанное. / В.А. Ветлугина. - М.: Просвещение, 2006.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Григорьева Г.Г. Игра и обучение детей изобразительной деятельности Педагогические и психологические  проблемы руководства игрой дошкольника. / Г.Г. Григорьева. - М.: 2001.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Комарова Т.С. Обучение детей технике рисования / Т.С. Комарова. М.: Просвещение, 2006.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Комарова Т.С. Учитесь рисовать и лепить / Т.С. Комарова. - М.: Просвещение, 2007.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Комарова Т.С. Изобразительная деятельность в детском саду: обучение и творчество / Т.С. Комарова. - М.:  Педагогика, 2000.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 дошкольника: Хрестоматия / сост. Г.А.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Урунтаева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- 2-е изд.,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М.: Академия, 2000. -  408 с.</a:t>
            </a:r>
          </a:p>
          <a:p>
            <a:pPr algn="l"/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Ядэшко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В.И. Дошкольная педагогика / В.И.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Ядэшко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- М.: 2009.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	Выготский Л. С. Воображение и творчество в детском возрасте: Психологический очерк: Кн. для учителя. / Лев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Семенович Выготский. — М., 1991. –237c.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12Дьяченко О. М. Воображение дошкольника. / Ольга Михайловна  13Дьяченко. — М., 1996. — 64c.</a:t>
            </a:r>
          </a:p>
          <a:p>
            <a:pPr algn="l"/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Поддьяков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Н. Мышление дошкольника. / Николай Николаевич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Поддьяков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— М., 1997.–132c.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 Б. М. Психология музыкальных способностей. / Борис Михайлович Теплов. — М., 2004. —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Школяр Л. В. Ребенок в музыке и музыка в ребенке. Дошкольное воспитание. / Людмила Валентиновна  Школяр. — 1992 № 9–10– 123c.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 Кудрявцев В.Т. Тропинки: Концептуальные основы проекта развивающего дошкольного образования. М.: 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Вентана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-Граф, 2007. 144 с.</a:t>
            </a:r>
          </a:p>
          <a:p>
            <a:pPr algn="l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51159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781" y="216129"/>
            <a:ext cx="9797573" cy="642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9530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cap="none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преимущества</a:t>
            </a:r>
            <a:br>
              <a:rPr lang="ru-RU" altLang="ru-RU" cap="none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cap="none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инклюзивного образования:</a:t>
            </a:r>
            <a:br>
              <a:rPr lang="ru-RU" altLang="ru-RU" cap="none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69145" y="2169943"/>
            <a:ext cx="10325686" cy="4284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78619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89585" y="420077"/>
            <a:ext cx="7420708" cy="619173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alt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Согласно пункту 1.6. ФГОС дошкольного образования (Приказ Минобразования от 17.10.2013 г.) каждый ребенок «в период дошкольного детства независимо от места жительства, пола, нации, языка, социального статуса, психофизиологических и других особенностей (в </a:t>
            </a:r>
            <a:r>
              <a:rPr lang="ru-RU" altLang="ru-RU" sz="32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т.ч</a:t>
            </a:r>
            <a:r>
              <a:rPr lang="ru-RU" alt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ограниченных возможностей здоровья (ОВЗ)» имеет право на обеспечение равных возможностей для полноценного развития.</a:t>
            </a:r>
          </a:p>
          <a:p>
            <a:pPr marL="0" indent="0">
              <a:buNone/>
            </a:pPr>
            <a:r>
              <a:rPr lang="ru-RU" altLang="ru-RU" sz="3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Действующее </a:t>
            </a:r>
            <a:r>
              <a:rPr lang="ru-RU" alt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законодательство позволяет обучение и воспитание детей с ОВЗ в дошкольных учреждениях общего типа, </a:t>
            </a:r>
            <a:r>
              <a:rPr lang="ru-RU" altLang="ru-RU" sz="32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т.е</a:t>
            </a:r>
            <a:r>
              <a:rPr lang="ru-RU" alt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организация совместного обучения и воспитания здоровых детей и детей с ОВЗ.</a:t>
            </a:r>
          </a:p>
          <a:p>
            <a:endParaRPr lang="ru-RU" dirty="0"/>
          </a:p>
        </p:txBody>
      </p:sp>
      <p:pic>
        <p:nvPicPr>
          <p:cNvPr id="5" name="Picture 2" descr="http://live2give.ru/wp-content/uploads/2015/01/ANIMATION-30-TV.Still00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783" y="2116993"/>
            <a:ext cx="4006850" cy="2349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34041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3862" y="808893"/>
            <a:ext cx="8610600" cy="8001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604895" algn="l"/>
              </a:tabLst>
            </a:pPr>
            <a:r>
              <a:rPr lang="ru-RU" sz="2000" b="1" spc="-1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sz="2000" b="1" spc="3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1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</a:t>
            </a:r>
            <a:r>
              <a:rPr lang="ru-RU" sz="2000" b="1" spc="-15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1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«Художественно-эстетическое</a:t>
            </a:r>
            <a:r>
              <a:rPr lang="ru-RU" sz="2000" b="1" spc="6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ru-RU" sz="2000" b="1" spc="-5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000" b="1" spc="-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lang="ru-RU" sz="2000" b="1" spc="6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ДО)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15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: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441938"/>
            <a:ext cx="10820400" cy="4776747"/>
          </a:xfrm>
        </p:spPr>
        <p:txBody>
          <a:bodyPr>
            <a:noAutofit/>
          </a:bodyPr>
          <a:lstStyle/>
          <a:p>
            <a:pPr marL="207010">
              <a:lnSpc>
                <a:spcPct val="120000"/>
              </a:lnSpc>
              <a:spcBef>
                <a:spcPts val="5"/>
              </a:spcBef>
            </a:pPr>
            <a:r>
              <a:rPr lang="ru-RU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ru-RU" sz="24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предпосылок</a:t>
            </a:r>
            <a:r>
              <a:rPr lang="ru-RU"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ценностно-смыслового</a:t>
            </a:r>
            <a:r>
              <a:rPr lang="ru-RU" sz="24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восприятия</a:t>
            </a:r>
            <a:r>
              <a:rPr lang="ru-RU" sz="24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588645" indent="0">
              <a:lnSpc>
                <a:spcPct val="120000"/>
              </a:lnSpc>
              <a:spcBef>
                <a:spcPts val="165"/>
              </a:spcBef>
              <a:buNone/>
            </a:pP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понимания</a:t>
            </a:r>
            <a:r>
              <a:rPr lang="ru-RU" sz="24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произведений</a:t>
            </a:r>
            <a:r>
              <a:rPr lang="ru-RU" sz="24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</a:t>
            </a:r>
            <a:r>
              <a:rPr lang="ru-RU" sz="2400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(словесного,</a:t>
            </a:r>
            <a:r>
              <a:rPr lang="ru-RU" sz="24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музыкального, </a:t>
            </a:r>
            <a:r>
              <a:rPr lang="ru-RU" sz="2400" spc="-4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изобразительного),</a:t>
            </a:r>
            <a:r>
              <a:rPr lang="ru-RU" sz="24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мира</a:t>
            </a:r>
            <a:r>
              <a:rPr lang="ru-RU" sz="24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7010">
              <a:lnSpc>
                <a:spcPct val="120000"/>
              </a:lnSpc>
              <a:spcBef>
                <a:spcPts val="750"/>
              </a:spcBef>
            </a:pP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</a:t>
            </a:r>
            <a:r>
              <a:rPr lang="ru-RU" sz="2400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эстетического</a:t>
            </a:r>
            <a:r>
              <a:rPr lang="ru-RU" sz="24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</a:t>
            </a:r>
            <a:r>
              <a:rPr lang="ru-RU" sz="24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окружающему</a:t>
            </a:r>
            <a:r>
              <a:rPr lang="ru-RU" sz="24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миру;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7010">
              <a:lnSpc>
                <a:spcPct val="120000"/>
              </a:lnSpc>
            </a:pPr>
            <a:r>
              <a:rPr lang="ru-RU" sz="24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</a:t>
            </a:r>
            <a:r>
              <a:rPr lang="ru-RU" sz="2400" spc="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окружающему</a:t>
            </a:r>
            <a:r>
              <a:rPr lang="ru-RU" sz="24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миру</a:t>
            </a:r>
            <a:r>
              <a:rPr lang="ru-RU" sz="24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7010">
              <a:lnSpc>
                <a:spcPct val="120000"/>
              </a:lnSpc>
              <a:spcBef>
                <a:spcPts val="5"/>
              </a:spcBef>
            </a:pPr>
            <a:r>
              <a:rPr lang="ru-RU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  <a:r>
              <a:rPr lang="ru-RU" sz="24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элементарных</a:t>
            </a:r>
            <a:r>
              <a:rPr lang="ru-RU" sz="240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</a:t>
            </a:r>
            <a:r>
              <a:rPr lang="ru-RU" sz="24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видах</a:t>
            </a:r>
            <a:r>
              <a:rPr lang="ru-RU" sz="24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</a:t>
            </a:r>
            <a:r>
              <a:rPr lang="ru-RU" sz="24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30480">
              <a:lnSpc>
                <a:spcPct val="120000"/>
              </a:lnSpc>
              <a:spcBef>
                <a:spcPts val="1720"/>
              </a:spcBef>
            </a:pP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</a:t>
            </a:r>
            <a:r>
              <a:rPr lang="ru-RU"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музыки,</a:t>
            </a:r>
            <a:r>
              <a:rPr lang="ru-RU"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художественной</a:t>
            </a:r>
            <a:r>
              <a:rPr lang="ru-RU" sz="24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</a:t>
            </a:r>
            <a:r>
              <a:rPr lang="ru-RU" sz="24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фольклора</a:t>
            </a:r>
            <a:r>
              <a:rPr lang="ru-RU" sz="24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7010" marR="205104">
              <a:lnSpc>
                <a:spcPct val="120000"/>
              </a:lnSpc>
            </a:pP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</a:t>
            </a:r>
            <a:r>
              <a:rPr lang="ru-RU" sz="240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сопереживания</a:t>
            </a:r>
            <a:r>
              <a:rPr lang="ru-RU"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персонажам </a:t>
            </a:r>
            <a:r>
              <a:rPr lang="ru-RU"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художественных </a:t>
            </a:r>
            <a:r>
              <a:rPr lang="ru-RU" sz="2400" spc="-48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произведений</a:t>
            </a:r>
            <a:r>
              <a:rPr lang="ru-RU"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255">
              <a:lnSpc>
                <a:spcPct val="120000"/>
              </a:lnSpc>
            </a:pP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</a:t>
            </a:r>
            <a:r>
              <a:rPr lang="ru-RU" sz="24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самостоятельной</a:t>
            </a:r>
            <a:r>
              <a:rPr lang="ru-RU" sz="240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творческой</a:t>
            </a:r>
            <a:r>
              <a:rPr lang="ru-RU" sz="24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sz="24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4" name="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47285" y="1855176"/>
            <a:ext cx="2875084" cy="192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9207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555" y="901532"/>
            <a:ext cx="9624646" cy="1293028"/>
          </a:xfrm>
        </p:spPr>
        <p:txBody>
          <a:bodyPr>
            <a:normAutofit fontScale="90000"/>
          </a:bodyPr>
          <a:lstStyle/>
          <a:p>
            <a:r>
              <a:rPr lang="ru-RU" b="1" spc="-2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</a:t>
            </a:r>
            <a:r>
              <a:rPr lang="ru-RU" b="1" spc="-3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1" spc="-1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эстетического</a:t>
            </a:r>
            <a:r>
              <a:rPr lang="ru-RU" b="1" spc="1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ru-RU" b="1" spc="-1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5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ребёнка:</a:t>
            </a:r>
            <a:r>
              <a:rPr lang="ru-RU" dirty="0">
                <a:latin typeface="Arial"/>
                <a:cs typeface="Arial"/>
              </a:rPr>
              <a:t/>
            </a:r>
            <a:br>
              <a:rPr lang="ru-RU" dirty="0"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5730">
              <a:lnSpc>
                <a:spcPts val="2240"/>
              </a:lnSpc>
            </a:pPr>
            <a:r>
              <a:rPr lang="ru-RU" sz="2400" spc="-15" dirty="0">
                <a:latin typeface="Microsoft Sans Serif"/>
                <a:cs typeface="Microsoft Sans Serif"/>
              </a:rPr>
              <a:t>Обогащение</a:t>
            </a:r>
            <a:r>
              <a:rPr lang="ru-RU" sz="2400" dirty="0">
                <a:latin typeface="Microsoft Sans Serif"/>
                <a:cs typeface="Microsoft Sans Serif"/>
              </a:rPr>
              <a:t> </a:t>
            </a:r>
            <a:r>
              <a:rPr lang="ru-RU" sz="2400" spc="-15" dirty="0">
                <a:latin typeface="Microsoft Sans Serif"/>
                <a:cs typeface="Microsoft Sans Serif"/>
              </a:rPr>
              <a:t>чувственного</a:t>
            </a:r>
            <a:r>
              <a:rPr lang="ru-RU" sz="2400" dirty="0">
                <a:latin typeface="Microsoft Sans Serif"/>
                <a:cs typeface="Microsoft Sans Serif"/>
              </a:rPr>
              <a:t> </a:t>
            </a:r>
            <a:r>
              <a:rPr lang="ru-RU" sz="2400" spc="-15" dirty="0">
                <a:latin typeface="Microsoft Sans Serif"/>
                <a:cs typeface="Microsoft Sans Serif"/>
              </a:rPr>
              <a:t>опыта</a:t>
            </a:r>
            <a:r>
              <a:rPr lang="ru-RU" sz="2400" spc="25" dirty="0">
                <a:latin typeface="Microsoft Sans Serif"/>
                <a:cs typeface="Microsoft Sans Serif"/>
              </a:rPr>
              <a:t> </a:t>
            </a:r>
            <a:r>
              <a:rPr lang="ru-RU" sz="2400" spc="-15" dirty="0">
                <a:latin typeface="Microsoft Sans Serif"/>
                <a:cs typeface="Microsoft Sans Serif"/>
              </a:rPr>
              <a:t>ребёнка</a:t>
            </a:r>
            <a:r>
              <a:rPr lang="ru-RU" sz="2400" spc="-10" dirty="0">
                <a:latin typeface="Microsoft Sans Serif"/>
                <a:cs typeface="Microsoft Sans Serif"/>
              </a:rPr>
              <a:t> во</a:t>
            </a:r>
            <a:r>
              <a:rPr lang="ru-RU" sz="2400" spc="20" dirty="0">
                <a:latin typeface="Microsoft Sans Serif"/>
                <a:cs typeface="Microsoft Sans Serif"/>
              </a:rPr>
              <a:t> </a:t>
            </a:r>
            <a:r>
              <a:rPr lang="ru-RU" sz="2400" spc="-20" dirty="0">
                <a:latin typeface="Microsoft Sans Serif"/>
                <a:cs typeface="Microsoft Sans Serif"/>
              </a:rPr>
              <a:t>всех</a:t>
            </a:r>
            <a:r>
              <a:rPr lang="ru-RU" sz="2400" dirty="0">
                <a:latin typeface="Microsoft Sans Serif"/>
                <a:cs typeface="Microsoft Sans Serif"/>
              </a:rPr>
              <a:t> </a:t>
            </a:r>
            <a:r>
              <a:rPr lang="ru-RU" sz="2400" spc="-5" dirty="0" smtClean="0">
                <a:latin typeface="Microsoft Sans Serif"/>
                <a:cs typeface="Microsoft Sans Serif"/>
              </a:rPr>
              <a:t>видах</a:t>
            </a:r>
            <a:r>
              <a:rPr lang="ru-RU" sz="2400" dirty="0" smtClean="0">
                <a:latin typeface="Microsoft Sans Serif"/>
                <a:cs typeface="Microsoft Sans Serif"/>
              </a:rPr>
              <a:t> </a:t>
            </a:r>
            <a:r>
              <a:rPr lang="ru-RU" sz="2400" spc="-15" dirty="0" smtClean="0">
                <a:latin typeface="Microsoft Sans Serif"/>
                <a:cs typeface="Microsoft Sans Serif"/>
              </a:rPr>
              <a:t>активности;</a:t>
            </a:r>
            <a:endParaRPr lang="ru-RU" sz="2800" dirty="0">
              <a:latin typeface="Microsoft Sans Serif"/>
              <a:cs typeface="Microsoft Sans Serif"/>
            </a:endParaRPr>
          </a:p>
          <a:p>
            <a:pPr marL="125730">
              <a:lnSpc>
                <a:spcPct val="100000"/>
              </a:lnSpc>
              <a:spcBef>
                <a:spcPts val="1295"/>
              </a:spcBef>
            </a:pPr>
            <a:r>
              <a:rPr lang="ru-RU" sz="2400" spc="-20" dirty="0">
                <a:latin typeface="Microsoft Sans Serif"/>
                <a:cs typeface="Microsoft Sans Serif"/>
              </a:rPr>
              <a:t>Организация</a:t>
            </a:r>
            <a:r>
              <a:rPr lang="ru-RU" sz="2400" spc="-5" dirty="0">
                <a:latin typeface="Microsoft Sans Serif"/>
                <a:cs typeface="Microsoft Sans Serif"/>
              </a:rPr>
              <a:t> </a:t>
            </a:r>
            <a:r>
              <a:rPr lang="ru-RU" sz="2400" spc="-20" dirty="0">
                <a:latin typeface="Microsoft Sans Serif"/>
                <a:cs typeface="Microsoft Sans Serif"/>
              </a:rPr>
              <a:t>художественной</a:t>
            </a:r>
            <a:r>
              <a:rPr lang="ru-RU" sz="2400" spc="5" dirty="0">
                <a:latin typeface="Microsoft Sans Serif"/>
                <a:cs typeface="Microsoft Sans Serif"/>
              </a:rPr>
              <a:t> </a:t>
            </a:r>
            <a:r>
              <a:rPr lang="ru-RU" sz="2400" spc="-10" dirty="0">
                <a:latin typeface="Microsoft Sans Serif"/>
                <a:cs typeface="Microsoft Sans Serif"/>
              </a:rPr>
              <a:t>деятельности</a:t>
            </a:r>
            <a:r>
              <a:rPr lang="ru-RU" sz="2400" spc="-10" dirty="0" smtClean="0">
                <a:latin typeface="Microsoft Sans Serif"/>
                <a:cs typeface="Microsoft Sans Serif"/>
              </a:rPr>
              <a:t>;</a:t>
            </a:r>
            <a:endParaRPr lang="ru-RU" sz="3600" dirty="0">
              <a:latin typeface="Microsoft Sans Serif"/>
              <a:cs typeface="Microsoft Sans Serif"/>
            </a:endParaRPr>
          </a:p>
          <a:p>
            <a:pPr marL="125730">
              <a:lnSpc>
                <a:spcPts val="2240"/>
              </a:lnSpc>
            </a:pPr>
            <a:r>
              <a:rPr lang="ru-RU" sz="2400" spc="-10" dirty="0">
                <a:latin typeface="Microsoft Sans Serif"/>
                <a:cs typeface="Microsoft Sans Serif"/>
              </a:rPr>
              <a:t>Предоставление</a:t>
            </a:r>
            <a:r>
              <a:rPr lang="ru-RU" sz="2400" dirty="0">
                <a:latin typeface="Microsoft Sans Serif"/>
                <a:cs typeface="Microsoft Sans Serif"/>
              </a:rPr>
              <a:t> </a:t>
            </a:r>
            <a:r>
              <a:rPr lang="ru-RU" sz="2400" spc="-20" dirty="0">
                <a:latin typeface="Microsoft Sans Serif"/>
                <a:cs typeface="Microsoft Sans Serif"/>
              </a:rPr>
              <a:t>ребёнку</a:t>
            </a:r>
            <a:r>
              <a:rPr lang="ru-RU" sz="2400" spc="-5" dirty="0">
                <a:latin typeface="Microsoft Sans Serif"/>
                <a:cs typeface="Microsoft Sans Serif"/>
              </a:rPr>
              <a:t> </a:t>
            </a:r>
            <a:r>
              <a:rPr lang="ru-RU" sz="2400" spc="-25" dirty="0">
                <a:latin typeface="Microsoft Sans Serif"/>
                <a:cs typeface="Microsoft Sans Serif"/>
              </a:rPr>
              <a:t>возможности</a:t>
            </a:r>
            <a:r>
              <a:rPr lang="ru-RU" sz="2400" spc="-20" dirty="0">
                <a:latin typeface="Microsoft Sans Serif"/>
                <a:cs typeface="Microsoft Sans Serif"/>
              </a:rPr>
              <a:t> </a:t>
            </a:r>
            <a:r>
              <a:rPr lang="ru-RU" sz="2400" dirty="0">
                <a:latin typeface="Microsoft Sans Serif"/>
                <a:cs typeface="Microsoft Sans Serif"/>
              </a:rPr>
              <a:t>выбора</a:t>
            </a:r>
            <a:r>
              <a:rPr lang="ru-RU" sz="2400" spc="-10" dirty="0">
                <a:latin typeface="Microsoft Sans Serif"/>
                <a:cs typeface="Microsoft Sans Serif"/>
              </a:rPr>
              <a:t> </a:t>
            </a:r>
            <a:r>
              <a:rPr lang="ru-RU" sz="2400" spc="-5" dirty="0" smtClean="0">
                <a:latin typeface="Microsoft Sans Serif"/>
                <a:cs typeface="Microsoft Sans Serif"/>
              </a:rPr>
              <a:t>вида</a:t>
            </a:r>
            <a:r>
              <a:rPr lang="ru-RU" sz="2400" dirty="0" smtClean="0">
                <a:latin typeface="Microsoft Sans Serif"/>
                <a:cs typeface="Microsoft Sans Serif"/>
              </a:rPr>
              <a:t> </a:t>
            </a:r>
            <a:r>
              <a:rPr lang="ru-RU" sz="2400" spc="-10" dirty="0" smtClean="0">
                <a:latin typeface="Microsoft Sans Serif"/>
                <a:cs typeface="Microsoft Sans Serif"/>
              </a:rPr>
              <a:t>деятельности;</a:t>
            </a:r>
            <a:endParaRPr lang="ru-RU" sz="2800" dirty="0">
              <a:latin typeface="Microsoft Sans Serif"/>
              <a:cs typeface="Microsoft Sans Serif"/>
            </a:endParaRPr>
          </a:p>
          <a:p>
            <a:pPr marL="125730">
              <a:lnSpc>
                <a:spcPts val="2240"/>
              </a:lnSpc>
            </a:pPr>
            <a:r>
              <a:rPr lang="ru-RU" sz="2400" spc="-25" dirty="0">
                <a:latin typeface="Microsoft Sans Serif"/>
                <a:cs typeface="Microsoft Sans Serif"/>
              </a:rPr>
              <a:t>Поддержка</a:t>
            </a:r>
            <a:r>
              <a:rPr lang="ru-RU" sz="2400" spc="-5" dirty="0">
                <a:latin typeface="Microsoft Sans Serif"/>
                <a:cs typeface="Microsoft Sans Serif"/>
              </a:rPr>
              <a:t> </a:t>
            </a:r>
            <a:r>
              <a:rPr lang="ru-RU" sz="2400" spc="-30" dirty="0">
                <a:latin typeface="Microsoft Sans Serif"/>
                <a:cs typeface="Microsoft Sans Serif"/>
              </a:rPr>
              <a:t>детской</a:t>
            </a:r>
            <a:r>
              <a:rPr lang="ru-RU" sz="2400" spc="10" dirty="0">
                <a:latin typeface="Microsoft Sans Serif"/>
                <a:cs typeface="Microsoft Sans Serif"/>
              </a:rPr>
              <a:t> </a:t>
            </a:r>
            <a:r>
              <a:rPr lang="ru-RU" sz="2400" spc="-10" dirty="0">
                <a:latin typeface="Microsoft Sans Serif"/>
                <a:cs typeface="Microsoft Sans Serif"/>
              </a:rPr>
              <a:t>непосредственности,</a:t>
            </a:r>
            <a:r>
              <a:rPr lang="ru-RU" sz="2400" spc="-15" dirty="0">
                <a:latin typeface="Microsoft Sans Serif"/>
                <a:cs typeface="Microsoft Sans Serif"/>
              </a:rPr>
              <a:t> </a:t>
            </a:r>
            <a:r>
              <a:rPr lang="ru-RU" sz="2400" spc="-10" dirty="0">
                <a:latin typeface="Microsoft Sans Serif"/>
                <a:cs typeface="Microsoft Sans Serif"/>
              </a:rPr>
              <a:t>поощрения,</a:t>
            </a:r>
            <a:endParaRPr lang="ru-RU" sz="2400" dirty="0">
              <a:latin typeface="Microsoft Sans Serif"/>
              <a:cs typeface="Microsoft Sans Serif"/>
            </a:endParaRPr>
          </a:p>
          <a:p>
            <a:pPr marL="125730">
              <a:lnSpc>
                <a:spcPts val="2240"/>
              </a:lnSpc>
              <a:tabLst>
                <a:tab pos="1943100" algn="l"/>
              </a:tabLst>
            </a:pPr>
            <a:r>
              <a:rPr lang="ru-RU" sz="2400" spc="-10" dirty="0">
                <a:latin typeface="Microsoft Sans Serif"/>
                <a:cs typeface="Microsoft Sans Serif"/>
              </a:rPr>
              <a:t>стимуляция	</a:t>
            </a:r>
            <a:r>
              <a:rPr lang="ru-RU" sz="2400" spc="-20" dirty="0">
                <a:latin typeface="Microsoft Sans Serif"/>
                <a:cs typeface="Microsoft Sans Serif"/>
              </a:rPr>
              <a:t>фантазии</a:t>
            </a:r>
            <a:r>
              <a:rPr lang="ru-RU" sz="2400" dirty="0">
                <a:latin typeface="Microsoft Sans Serif"/>
                <a:cs typeface="Microsoft Sans Serif"/>
              </a:rPr>
              <a:t> и</a:t>
            </a:r>
            <a:r>
              <a:rPr lang="ru-RU" sz="2400" spc="5" dirty="0">
                <a:latin typeface="Microsoft Sans Serif"/>
                <a:cs typeface="Microsoft Sans Serif"/>
              </a:rPr>
              <a:t> </a:t>
            </a:r>
            <a:r>
              <a:rPr lang="ru-RU" sz="2400" spc="-15" dirty="0">
                <a:latin typeface="Microsoft Sans Serif"/>
                <a:cs typeface="Microsoft Sans Serif"/>
              </a:rPr>
              <a:t>воображения</a:t>
            </a:r>
            <a:r>
              <a:rPr lang="ru-RU" sz="2400" spc="-25" dirty="0">
                <a:latin typeface="Microsoft Sans Serif"/>
                <a:cs typeface="Microsoft Sans Serif"/>
              </a:rPr>
              <a:t> </a:t>
            </a:r>
            <a:r>
              <a:rPr lang="ru-RU" sz="2400" spc="-15" dirty="0" smtClean="0">
                <a:latin typeface="Microsoft Sans Serif"/>
                <a:cs typeface="Microsoft Sans Serif"/>
              </a:rPr>
              <a:t>ребёнка.</a:t>
            </a:r>
            <a:endParaRPr lang="ru-RU" sz="2400" dirty="0">
              <a:latin typeface="Microsoft Sans Serif"/>
              <a:cs typeface="Microsoft Sans Serif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264" y="4462889"/>
            <a:ext cx="5303980" cy="2011854"/>
          </a:xfrm>
          <a:prstGeom prst="rect">
            <a:avLst/>
          </a:prstGeom>
        </p:spPr>
      </p:pic>
      <p:pic>
        <p:nvPicPr>
          <p:cNvPr id="5" name="object 18"/>
          <p:cNvPicPr/>
          <p:nvPr/>
        </p:nvPicPr>
        <p:blipFill>
          <a:blip r:embed="rId3" cstate="screen"/>
          <a:stretch>
            <a:fillRect/>
          </a:stretch>
        </p:blipFill>
        <p:spPr>
          <a:xfrm rot="16200000">
            <a:off x="9092213" y="4455967"/>
            <a:ext cx="1686318" cy="170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3404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object 10"/>
          <p:cNvGrpSpPr/>
          <p:nvPr/>
        </p:nvGrpSpPr>
        <p:grpSpPr>
          <a:xfrm rot="1832213">
            <a:off x="6620878" y="2672736"/>
            <a:ext cx="5878668" cy="2892393"/>
            <a:chOff x="3602735" y="4584191"/>
            <a:chExt cx="5069205" cy="2075814"/>
          </a:xfrm>
        </p:grpSpPr>
        <p:pic>
          <p:nvPicPr>
            <p:cNvPr id="10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02735" y="4608575"/>
              <a:ext cx="5068823" cy="2051304"/>
            </a:xfrm>
            <a:prstGeom prst="rect">
              <a:avLst/>
            </a:prstGeom>
          </p:spPr>
        </p:pic>
        <p:pic>
          <p:nvPicPr>
            <p:cNvPr id="11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22547" y="4588763"/>
              <a:ext cx="5029200" cy="1950720"/>
            </a:xfrm>
            <a:prstGeom prst="rect">
              <a:avLst/>
            </a:prstGeom>
          </p:spPr>
        </p:pic>
        <p:sp>
          <p:nvSpPr>
            <p:cNvPr id="12" name="object 13"/>
            <p:cNvSpPr/>
            <p:nvPr/>
          </p:nvSpPr>
          <p:spPr>
            <a:xfrm>
              <a:off x="3622547" y="4588763"/>
              <a:ext cx="5029200" cy="1950720"/>
            </a:xfrm>
            <a:custGeom>
              <a:avLst/>
              <a:gdLst/>
              <a:ahLst/>
              <a:cxnLst/>
              <a:rect l="l" t="t" r="r" b="b"/>
              <a:pathLst>
                <a:path w="5029200" h="1950720">
                  <a:moveTo>
                    <a:pt x="0" y="975360"/>
                  </a:moveTo>
                  <a:lnTo>
                    <a:pt x="3485" y="923554"/>
                  </a:lnTo>
                  <a:lnTo>
                    <a:pt x="13826" y="872453"/>
                  </a:lnTo>
                  <a:lnTo>
                    <a:pt x="30849" y="822125"/>
                  </a:lnTo>
                  <a:lnTo>
                    <a:pt x="54380" y="772636"/>
                  </a:lnTo>
                  <a:lnTo>
                    <a:pt x="84244" y="724054"/>
                  </a:lnTo>
                  <a:lnTo>
                    <a:pt x="120269" y="676447"/>
                  </a:lnTo>
                  <a:lnTo>
                    <a:pt x="162281" y="629881"/>
                  </a:lnTo>
                  <a:lnTo>
                    <a:pt x="210105" y="584425"/>
                  </a:lnTo>
                  <a:lnTo>
                    <a:pt x="263568" y="540145"/>
                  </a:lnTo>
                  <a:lnTo>
                    <a:pt x="322496" y="497108"/>
                  </a:lnTo>
                  <a:lnTo>
                    <a:pt x="386715" y="455383"/>
                  </a:lnTo>
                  <a:lnTo>
                    <a:pt x="420754" y="435034"/>
                  </a:lnTo>
                  <a:lnTo>
                    <a:pt x="456052" y="415037"/>
                  </a:lnTo>
                  <a:lnTo>
                    <a:pt x="492585" y="395402"/>
                  </a:lnTo>
                  <a:lnTo>
                    <a:pt x="530332" y="376137"/>
                  </a:lnTo>
                  <a:lnTo>
                    <a:pt x="569271" y="357250"/>
                  </a:lnTo>
                  <a:lnTo>
                    <a:pt x="609382" y="338750"/>
                  </a:lnTo>
                  <a:lnTo>
                    <a:pt x="650641" y="320645"/>
                  </a:lnTo>
                  <a:lnTo>
                    <a:pt x="693028" y="302944"/>
                  </a:lnTo>
                  <a:lnTo>
                    <a:pt x="736520" y="285654"/>
                  </a:lnTo>
                  <a:lnTo>
                    <a:pt x="781096" y="268785"/>
                  </a:lnTo>
                  <a:lnTo>
                    <a:pt x="826734" y="252345"/>
                  </a:lnTo>
                  <a:lnTo>
                    <a:pt x="873413" y="236343"/>
                  </a:lnTo>
                  <a:lnTo>
                    <a:pt x="921110" y="220786"/>
                  </a:lnTo>
                  <a:lnTo>
                    <a:pt x="969804" y="205683"/>
                  </a:lnTo>
                  <a:lnTo>
                    <a:pt x="1019473" y="191043"/>
                  </a:lnTo>
                  <a:lnTo>
                    <a:pt x="1070096" y="176873"/>
                  </a:lnTo>
                  <a:lnTo>
                    <a:pt x="1121651" y="163183"/>
                  </a:lnTo>
                  <a:lnTo>
                    <a:pt x="1174115" y="149981"/>
                  </a:lnTo>
                  <a:lnTo>
                    <a:pt x="1227468" y="137275"/>
                  </a:lnTo>
                  <a:lnTo>
                    <a:pt x="1281688" y="125074"/>
                  </a:lnTo>
                  <a:lnTo>
                    <a:pt x="1336752" y="113386"/>
                  </a:lnTo>
                  <a:lnTo>
                    <a:pt x="1392639" y="102220"/>
                  </a:lnTo>
                  <a:lnTo>
                    <a:pt x="1449328" y="91583"/>
                  </a:lnTo>
                  <a:lnTo>
                    <a:pt x="1506797" y="81485"/>
                  </a:lnTo>
                  <a:lnTo>
                    <a:pt x="1565023" y="71933"/>
                  </a:lnTo>
                  <a:lnTo>
                    <a:pt x="1623986" y="62937"/>
                  </a:lnTo>
                  <a:lnTo>
                    <a:pt x="1683663" y="54504"/>
                  </a:lnTo>
                  <a:lnTo>
                    <a:pt x="1744033" y="46643"/>
                  </a:lnTo>
                  <a:lnTo>
                    <a:pt x="1805074" y="39363"/>
                  </a:lnTo>
                  <a:lnTo>
                    <a:pt x="1866764" y="32672"/>
                  </a:lnTo>
                  <a:lnTo>
                    <a:pt x="1929082" y="26578"/>
                  </a:lnTo>
                  <a:lnTo>
                    <a:pt x="1992006" y="21089"/>
                  </a:lnTo>
                  <a:lnTo>
                    <a:pt x="2055513" y="16215"/>
                  </a:lnTo>
                  <a:lnTo>
                    <a:pt x="2119584" y="11964"/>
                  </a:lnTo>
                  <a:lnTo>
                    <a:pt x="2184195" y="8343"/>
                  </a:lnTo>
                  <a:lnTo>
                    <a:pt x="2249325" y="5362"/>
                  </a:lnTo>
                  <a:lnTo>
                    <a:pt x="2314952" y="3028"/>
                  </a:lnTo>
                  <a:lnTo>
                    <a:pt x="2381054" y="1351"/>
                  </a:lnTo>
                  <a:lnTo>
                    <a:pt x="2447611" y="339"/>
                  </a:lnTo>
                  <a:lnTo>
                    <a:pt x="2514600" y="0"/>
                  </a:lnTo>
                  <a:lnTo>
                    <a:pt x="2581588" y="339"/>
                  </a:lnTo>
                  <a:lnTo>
                    <a:pt x="2648145" y="1351"/>
                  </a:lnTo>
                  <a:lnTo>
                    <a:pt x="2714247" y="3028"/>
                  </a:lnTo>
                  <a:lnTo>
                    <a:pt x="2779874" y="5362"/>
                  </a:lnTo>
                  <a:lnTo>
                    <a:pt x="2845004" y="8343"/>
                  </a:lnTo>
                  <a:lnTo>
                    <a:pt x="2909615" y="11964"/>
                  </a:lnTo>
                  <a:lnTo>
                    <a:pt x="2973686" y="16215"/>
                  </a:lnTo>
                  <a:lnTo>
                    <a:pt x="3037193" y="21089"/>
                  </a:lnTo>
                  <a:lnTo>
                    <a:pt x="3100117" y="26578"/>
                  </a:lnTo>
                  <a:lnTo>
                    <a:pt x="3162435" y="32672"/>
                  </a:lnTo>
                  <a:lnTo>
                    <a:pt x="3224125" y="39363"/>
                  </a:lnTo>
                  <a:lnTo>
                    <a:pt x="3285166" y="46643"/>
                  </a:lnTo>
                  <a:lnTo>
                    <a:pt x="3345536" y="54504"/>
                  </a:lnTo>
                  <a:lnTo>
                    <a:pt x="3405213" y="62937"/>
                  </a:lnTo>
                  <a:lnTo>
                    <a:pt x="3464176" y="71933"/>
                  </a:lnTo>
                  <a:lnTo>
                    <a:pt x="3522402" y="81485"/>
                  </a:lnTo>
                  <a:lnTo>
                    <a:pt x="3579871" y="91583"/>
                  </a:lnTo>
                  <a:lnTo>
                    <a:pt x="3636560" y="102220"/>
                  </a:lnTo>
                  <a:lnTo>
                    <a:pt x="3692447" y="113386"/>
                  </a:lnTo>
                  <a:lnTo>
                    <a:pt x="3747511" y="125074"/>
                  </a:lnTo>
                  <a:lnTo>
                    <a:pt x="3801731" y="137275"/>
                  </a:lnTo>
                  <a:lnTo>
                    <a:pt x="3855084" y="149981"/>
                  </a:lnTo>
                  <a:lnTo>
                    <a:pt x="3907548" y="163183"/>
                  </a:lnTo>
                  <a:lnTo>
                    <a:pt x="3959103" y="176873"/>
                  </a:lnTo>
                  <a:lnTo>
                    <a:pt x="4009726" y="191043"/>
                  </a:lnTo>
                  <a:lnTo>
                    <a:pt x="4059395" y="205683"/>
                  </a:lnTo>
                  <a:lnTo>
                    <a:pt x="4108089" y="220786"/>
                  </a:lnTo>
                  <a:lnTo>
                    <a:pt x="4155786" y="236343"/>
                  </a:lnTo>
                  <a:lnTo>
                    <a:pt x="4202465" y="252345"/>
                  </a:lnTo>
                  <a:lnTo>
                    <a:pt x="4248103" y="268785"/>
                  </a:lnTo>
                  <a:lnTo>
                    <a:pt x="4292679" y="285654"/>
                  </a:lnTo>
                  <a:lnTo>
                    <a:pt x="4336171" y="302944"/>
                  </a:lnTo>
                  <a:lnTo>
                    <a:pt x="4378558" y="320645"/>
                  </a:lnTo>
                  <a:lnTo>
                    <a:pt x="4419817" y="338750"/>
                  </a:lnTo>
                  <a:lnTo>
                    <a:pt x="4459928" y="357250"/>
                  </a:lnTo>
                  <a:lnTo>
                    <a:pt x="4498867" y="376137"/>
                  </a:lnTo>
                  <a:lnTo>
                    <a:pt x="4536614" y="395402"/>
                  </a:lnTo>
                  <a:lnTo>
                    <a:pt x="4573147" y="415037"/>
                  </a:lnTo>
                  <a:lnTo>
                    <a:pt x="4608445" y="435034"/>
                  </a:lnTo>
                  <a:lnTo>
                    <a:pt x="4642484" y="455383"/>
                  </a:lnTo>
                  <a:lnTo>
                    <a:pt x="4675244" y="476078"/>
                  </a:lnTo>
                  <a:lnTo>
                    <a:pt x="4736839" y="518467"/>
                  </a:lnTo>
                  <a:lnTo>
                    <a:pt x="4793057" y="562133"/>
                  </a:lnTo>
                  <a:lnTo>
                    <a:pt x="4843722" y="607010"/>
                  </a:lnTo>
                  <a:lnTo>
                    <a:pt x="4888661" y="653030"/>
                  </a:lnTo>
                  <a:lnTo>
                    <a:pt x="4927701" y="700125"/>
                  </a:lnTo>
                  <a:lnTo>
                    <a:pt x="4960668" y="748228"/>
                  </a:lnTo>
                  <a:lnTo>
                    <a:pt x="4987387" y="797271"/>
                  </a:lnTo>
                  <a:lnTo>
                    <a:pt x="5007686" y="847188"/>
                  </a:lnTo>
                  <a:lnTo>
                    <a:pt x="5021389" y="897911"/>
                  </a:lnTo>
                  <a:lnTo>
                    <a:pt x="5028324" y="949373"/>
                  </a:lnTo>
                  <a:lnTo>
                    <a:pt x="5029200" y="975360"/>
                  </a:lnTo>
                  <a:lnTo>
                    <a:pt x="5028324" y="1001343"/>
                  </a:lnTo>
                  <a:lnTo>
                    <a:pt x="5021389" y="1052799"/>
                  </a:lnTo>
                  <a:lnTo>
                    <a:pt x="5007686" y="1103518"/>
                  </a:lnTo>
                  <a:lnTo>
                    <a:pt x="4987387" y="1153431"/>
                  </a:lnTo>
                  <a:lnTo>
                    <a:pt x="4960668" y="1202471"/>
                  </a:lnTo>
                  <a:lnTo>
                    <a:pt x="4927701" y="1250572"/>
                  </a:lnTo>
                  <a:lnTo>
                    <a:pt x="4888661" y="1297664"/>
                  </a:lnTo>
                  <a:lnTo>
                    <a:pt x="4843722" y="1343682"/>
                  </a:lnTo>
                  <a:lnTo>
                    <a:pt x="4793057" y="1388558"/>
                  </a:lnTo>
                  <a:lnTo>
                    <a:pt x="4736839" y="1432224"/>
                  </a:lnTo>
                  <a:lnTo>
                    <a:pt x="4675244" y="1474613"/>
                  </a:lnTo>
                  <a:lnTo>
                    <a:pt x="4642484" y="1495307"/>
                  </a:lnTo>
                  <a:lnTo>
                    <a:pt x="4608445" y="1515657"/>
                  </a:lnTo>
                  <a:lnTo>
                    <a:pt x="4573147" y="1535654"/>
                  </a:lnTo>
                  <a:lnTo>
                    <a:pt x="4536614" y="1555290"/>
                  </a:lnTo>
                  <a:lnTo>
                    <a:pt x="4498867" y="1574555"/>
                  </a:lnTo>
                  <a:lnTo>
                    <a:pt x="4459928" y="1593443"/>
                  </a:lnTo>
                  <a:lnTo>
                    <a:pt x="4419817" y="1611943"/>
                  </a:lnTo>
                  <a:lnTo>
                    <a:pt x="4378558" y="1630049"/>
                  </a:lnTo>
                  <a:lnTo>
                    <a:pt x="4336171" y="1647751"/>
                  </a:lnTo>
                  <a:lnTo>
                    <a:pt x="4292679" y="1665041"/>
                  </a:lnTo>
                  <a:lnTo>
                    <a:pt x="4248103" y="1681911"/>
                  </a:lnTo>
                  <a:lnTo>
                    <a:pt x="4202465" y="1698351"/>
                  </a:lnTo>
                  <a:lnTo>
                    <a:pt x="4155786" y="1714355"/>
                  </a:lnTo>
                  <a:lnTo>
                    <a:pt x="4108089" y="1729913"/>
                  </a:lnTo>
                  <a:lnTo>
                    <a:pt x="4059395" y="1745017"/>
                  </a:lnTo>
                  <a:lnTo>
                    <a:pt x="4009726" y="1759658"/>
                  </a:lnTo>
                  <a:lnTo>
                    <a:pt x="3959103" y="1773828"/>
                  </a:lnTo>
                  <a:lnTo>
                    <a:pt x="3907548" y="1787519"/>
                  </a:lnTo>
                  <a:lnTo>
                    <a:pt x="3855084" y="1800722"/>
                  </a:lnTo>
                  <a:lnTo>
                    <a:pt x="3801731" y="1813429"/>
                  </a:lnTo>
                  <a:lnTo>
                    <a:pt x="3747511" y="1825631"/>
                  </a:lnTo>
                  <a:lnTo>
                    <a:pt x="3692447" y="1837320"/>
                  </a:lnTo>
                  <a:lnTo>
                    <a:pt x="3636560" y="1848488"/>
                  </a:lnTo>
                  <a:lnTo>
                    <a:pt x="3579871" y="1859126"/>
                  </a:lnTo>
                  <a:lnTo>
                    <a:pt x="3522402" y="1869225"/>
                  </a:lnTo>
                  <a:lnTo>
                    <a:pt x="3464176" y="1878777"/>
                  </a:lnTo>
                  <a:lnTo>
                    <a:pt x="3405213" y="1887775"/>
                  </a:lnTo>
                  <a:lnTo>
                    <a:pt x="3345536" y="1896208"/>
                  </a:lnTo>
                  <a:lnTo>
                    <a:pt x="3285166" y="1904070"/>
                  </a:lnTo>
                  <a:lnTo>
                    <a:pt x="3224125" y="1911351"/>
                  </a:lnTo>
                  <a:lnTo>
                    <a:pt x="3162435" y="1918043"/>
                  </a:lnTo>
                  <a:lnTo>
                    <a:pt x="3100117" y="1924138"/>
                  </a:lnTo>
                  <a:lnTo>
                    <a:pt x="3037193" y="1929627"/>
                  </a:lnTo>
                  <a:lnTo>
                    <a:pt x="2973686" y="1934502"/>
                  </a:lnTo>
                  <a:lnTo>
                    <a:pt x="2909615" y="1938754"/>
                  </a:lnTo>
                  <a:lnTo>
                    <a:pt x="2845004" y="1942375"/>
                  </a:lnTo>
                  <a:lnTo>
                    <a:pt x="2779874" y="1945356"/>
                  </a:lnTo>
                  <a:lnTo>
                    <a:pt x="2714247" y="1947690"/>
                  </a:lnTo>
                  <a:lnTo>
                    <a:pt x="2648145" y="1949368"/>
                  </a:lnTo>
                  <a:lnTo>
                    <a:pt x="2581588" y="1950380"/>
                  </a:lnTo>
                  <a:lnTo>
                    <a:pt x="2514600" y="1950720"/>
                  </a:lnTo>
                  <a:lnTo>
                    <a:pt x="2447611" y="1950380"/>
                  </a:lnTo>
                  <a:lnTo>
                    <a:pt x="2381054" y="1949368"/>
                  </a:lnTo>
                  <a:lnTo>
                    <a:pt x="2314952" y="1947690"/>
                  </a:lnTo>
                  <a:lnTo>
                    <a:pt x="2249325" y="1945356"/>
                  </a:lnTo>
                  <a:lnTo>
                    <a:pt x="2184195" y="1942375"/>
                  </a:lnTo>
                  <a:lnTo>
                    <a:pt x="2119584" y="1938754"/>
                  </a:lnTo>
                  <a:lnTo>
                    <a:pt x="2055513" y="1934502"/>
                  </a:lnTo>
                  <a:lnTo>
                    <a:pt x="1992006" y="1929627"/>
                  </a:lnTo>
                  <a:lnTo>
                    <a:pt x="1929082" y="1924138"/>
                  </a:lnTo>
                  <a:lnTo>
                    <a:pt x="1866764" y="1918043"/>
                  </a:lnTo>
                  <a:lnTo>
                    <a:pt x="1805074" y="1911351"/>
                  </a:lnTo>
                  <a:lnTo>
                    <a:pt x="1744033" y="1904070"/>
                  </a:lnTo>
                  <a:lnTo>
                    <a:pt x="1683663" y="1896208"/>
                  </a:lnTo>
                  <a:lnTo>
                    <a:pt x="1623986" y="1887775"/>
                  </a:lnTo>
                  <a:lnTo>
                    <a:pt x="1565023" y="1878777"/>
                  </a:lnTo>
                  <a:lnTo>
                    <a:pt x="1506797" y="1869225"/>
                  </a:lnTo>
                  <a:lnTo>
                    <a:pt x="1449328" y="1859126"/>
                  </a:lnTo>
                  <a:lnTo>
                    <a:pt x="1392639" y="1848488"/>
                  </a:lnTo>
                  <a:lnTo>
                    <a:pt x="1336752" y="1837320"/>
                  </a:lnTo>
                  <a:lnTo>
                    <a:pt x="1281688" y="1825631"/>
                  </a:lnTo>
                  <a:lnTo>
                    <a:pt x="1227468" y="1813429"/>
                  </a:lnTo>
                  <a:lnTo>
                    <a:pt x="1174115" y="1800722"/>
                  </a:lnTo>
                  <a:lnTo>
                    <a:pt x="1121651" y="1787519"/>
                  </a:lnTo>
                  <a:lnTo>
                    <a:pt x="1070096" y="1773828"/>
                  </a:lnTo>
                  <a:lnTo>
                    <a:pt x="1019473" y="1759658"/>
                  </a:lnTo>
                  <a:lnTo>
                    <a:pt x="969804" y="1745017"/>
                  </a:lnTo>
                  <a:lnTo>
                    <a:pt x="921110" y="1729913"/>
                  </a:lnTo>
                  <a:lnTo>
                    <a:pt x="873413" y="1714355"/>
                  </a:lnTo>
                  <a:lnTo>
                    <a:pt x="826734" y="1698351"/>
                  </a:lnTo>
                  <a:lnTo>
                    <a:pt x="781096" y="1681911"/>
                  </a:lnTo>
                  <a:lnTo>
                    <a:pt x="736520" y="1665041"/>
                  </a:lnTo>
                  <a:lnTo>
                    <a:pt x="693028" y="1647751"/>
                  </a:lnTo>
                  <a:lnTo>
                    <a:pt x="650641" y="1630049"/>
                  </a:lnTo>
                  <a:lnTo>
                    <a:pt x="609382" y="1611943"/>
                  </a:lnTo>
                  <a:lnTo>
                    <a:pt x="569271" y="1593443"/>
                  </a:lnTo>
                  <a:lnTo>
                    <a:pt x="530332" y="1574555"/>
                  </a:lnTo>
                  <a:lnTo>
                    <a:pt x="492585" y="1555290"/>
                  </a:lnTo>
                  <a:lnTo>
                    <a:pt x="456052" y="1535654"/>
                  </a:lnTo>
                  <a:lnTo>
                    <a:pt x="420754" y="1515657"/>
                  </a:lnTo>
                  <a:lnTo>
                    <a:pt x="386715" y="1495307"/>
                  </a:lnTo>
                  <a:lnTo>
                    <a:pt x="353955" y="1474613"/>
                  </a:lnTo>
                  <a:lnTo>
                    <a:pt x="292360" y="1432224"/>
                  </a:lnTo>
                  <a:lnTo>
                    <a:pt x="236142" y="1388558"/>
                  </a:lnTo>
                  <a:lnTo>
                    <a:pt x="185477" y="1343682"/>
                  </a:lnTo>
                  <a:lnTo>
                    <a:pt x="140538" y="1297664"/>
                  </a:lnTo>
                  <a:lnTo>
                    <a:pt x="101498" y="1250572"/>
                  </a:lnTo>
                  <a:lnTo>
                    <a:pt x="68531" y="1202471"/>
                  </a:lnTo>
                  <a:lnTo>
                    <a:pt x="41812" y="1153431"/>
                  </a:lnTo>
                  <a:lnTo>
                    <a:pt x="21513" y="1103518"/>
                  </a:lnTo>
                  <a:lnTo>
                    <a:pt x="7810" y="1052799"/>
                  </a:lnTo>
                  <a:lnTo>
                    <a:pt x="875" y="1001343"/>
                  </a:lnTo>
                  <a:lnTo>
                    <a:pt x="0" y="975360"/>
                  </a:lnTo>
                  <a:close/>
                </a:path>
              </a:pathLst>
            </a:custGeom>
            <a:ln w="9143">
              <a:solidFill>
                <a:srgbClr val="4E67C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0" y="608210"/>
            <a:ext cx="8610600" cy="12930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Требования ФГОС ДО к основным  компетенциям педагога: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2070525">
            <a:off x="5002420" y="2436727"/>
            <a:ext cx="70860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7600" marR="88900" indent="-2540" algn="ctr">
              <a:lnSpc>
                <a:spcPct val="100000"/>
              </a:lnSpc>
              <a:spcBef>
                <a:spcPts val="890"/>
              </a:spcBef>
            </a:pPr>
            <a:r>
              <a:rPr lang="ru-RU" spc="-65" dirty="0">
                <a:latin typeface="Microsoft Sans Serif"/>
                <a:cs typeface="Microsoft Sans Serif"/>
              </a:rPr>
              <a:t>ФГОС</a:t>
            </a:r>
            <a:r>
              <a:rPr lang="ru-RU" spc="10" dirty="0">
                <a:latin typeface="Microsoft Sans Serif"/>
                <a:cs typeface="Microsoft Sans Serif"/>
              </a:rPr>
              <a:t> </a:t>
            </a:r>
            <a:r>
              <a:rPr lang="ru-RU" spc="-70" dirty="0">
                <a:latin typeface="Microsoft Sans Serif"/>
                <a:cs typeface="Microsoft Sans Serif"/>
              </a:rPr>
              <a:t>ДО</a:t>
            </a:r>
            <a:r>
              <a:rPr lang="ru-RU" spc="5" dirty="0">
                <a:latin typeface="Microsoft Sans Serif"/>
                <a:cs typeface="Microsoft Sans Serif"/>
              </a:rPr>
              <a:t> </a:t>
            </a:r>
            <a:r>
              <a:rPr lang="ru-RU" spc="-15" dirty="0">
                <a:latin typeface="Microsoft Sans Serif"/>
                <a:cs typeface="Microsoft Sans Serif"/>
              </a:rPr>
              <a:t>п.</a:t>
            </a:r>
            <a:r>
              <a:rPr lang="ru-RU" spc="15" dirty="0">
                <a:latin typeface="Microsoft Sans Serif"/>
                <a:cs typeface="Microsoft Sans Serif"/>
              </a:rPr>
              <a:t> </a:t>
            </a:r>
            <a:r>
              <a:rPr lang="ru-RU" spc="-5" dirty="0">
                <a:latin typeface="Microsoft Sans Serif"/>
                <a:cs typeface="Microsoft Sans Serif"/>
              </a:rPr>
              <a:t>3.4.2.</a:t>
            </a:r>
            <a:r>
              <a:rPr lang="ru-RU" spc="-25" dirty="0">
                <a:latin typeface="Microsoft Sans Serif"/>
                <a:cs typeface="Microsoft Sans Serif"/>
              </a:rPr>
              <a:t> </a:t>
            </a:r>
            <a:r>
              <a:rPr lang="ru-RU" spc="-20" dirty="0">
                <a:latin typeface="Microsoft Sans Serif"/>
                <a:cs typeface="Microsoft Sans Serif"/>
              </a:rPr>
              <a:t>Педагогические</a:t>
            </a:r>
            <a:r>
              <a:rPr lang="ru-RU" spc="-5" dirty="0">
                <a:latin typeface="Microsoft Sans Serif"/>
                <a:cs typeface="Microsoft Sans Serif"/>
              </a:rPr>
              <a:t> </a:t>
            </a:r>
            <a:r>
              <a:rPr lang="ru-RU" spc="-15" dirty="0">
                <a:latin typeface="Microsoft Sans Serif"/>
                <a:cs typeface="Microsoft Sans Serif"/>
              </a:rPr>
              <a:t>работники, </a:t>
            </a:r>
            <a:r>
              <a:rPr lang="ru-RU" spc="-10" dirty="0">
                <a:latin typeface="Microsoft Sans Serif"/>
                <a:cs typeface="Microsoft Sans Serif"/>
              </a:rPr>
              <a:t> реализующие</a:t>
            </a:r>
            <a:r>
              <a:rPr lang="ru-RU" spc="-5" dirty="0">
                <a:latin typeface="Microsoft Sans Serif"/>
                <a:cs typeface="Microsoft Sans Serif"/>
              </a:rPr>
              <a:t> </a:t>
            </a:r>
            <a:r>
              <a:rPr lang="ru-RU" spc="-30" dirty="0">
                <a:latin typeface="Microsoft Sans Serif"/>
                <a:cs typeface="Microsoft Sans Serif"/>
              </a:rPr>
              <a:t>Программу,</a:t>
            </a:r>
            <a:r>
              <a:rPr lang="ru-RU" spc="15" dirty="0">
                <a:latin typeface="Microsoft Sans Serif"/>
                <a:cs typeface="Microsoft Sans Serif"/>
              </a:rPr>
              <a:t> </a:t>
            </a:r>
            <a:r>
              <a:rPr lang="ru-RU" spc="-15" dirty="0">
                <a:latin typeface="Microsoft Sans Serif"/>
                <a:cs typeface="Microsoft Sans Serif"/>
              </a:rPr>
              <a:t>должны</a:t>
            </a:r>
            <a:r>
              <a:rPr lang="ru-RU" spc="10" dirty="0">
                <a:latin typeface="Microsoft Sans Serif"/>
                <a:cs typeface="Microsoft Sans Serif"/>
              </a:rPr>
              <a:t> </a:t>
            </a:r>
            <a:r>
              <a:rPr lang="ru-RU" spc="-15" dirty="0">
                <a:latin typeface="Microsoft Sans Serif"/>
                <a:cs typeface="Microsoft Sans Serif"/>
              </a:rPr>
              <a:t>обладать </a:t>
            </a:r>
            <a:r>
              <a:rPr lang="ru-RU" spc="-10" dirty="0">
                <a:latin typeface="Microsoft Sans Serif"/>
                <a:cs typeface="Microsoft Sans Serif"/>
              </a:rPr>
              <a:t> основными</a:t>
            </a:r>
            <a:r>
              <a:rPr lang="ru-RU" dirty="0">
                <a:latin typeface="Microsoft Sans Serif"/>
                <a:cs typeface="Microsoft Sans Serif"/>
              </a:rPr>
              <a:t> </a:t>
            </a:r>
            <a:r>
              <a:rPr lang="ru-RU" spc="-20" dirty="0">
                <a:latin typeface="Microsoft Sans Serif"/>
                <a:cs typeface="Microsoft Sans Serif"/>
              </a:rPr>
              <a:t>компетенциями,</a:t>
            </a:r>
            <a:r>
              <a:rPr lang="ru-RU" dirty="0">
                <a:latin typeface="Microsoft Sans Serif"/>
                <a:cs typeface="Microsoft Sans Serif"/>
              </a:rPr>
              <a:t> </a:t>
            </a:r>
            <a:r>
              <a:rPr lang="ru-RU" spc="-20" dirty="0">
                <a:latin typeface="Microsoft Sans Serif"/>
                <a:cs typeface="Microsoft Sans Serif"/>
              </a:rPr>
              <a:t>необходимыми</a:t>
            </a:r>
            <a:r>
              <a:rPr lang="ru-RU" spc="30" dirty="0">
                <a:latin typeface="Microsoft Sans Serif"/>
                <a:cs typeface="Microsoft Sans Serif"/>
              </a:rPr>
              <a:t> </a:t>
            </a:r>
            <a:r>
              <a:rPr lang="ru-RU" dirty="0">
                <a:latin typeface="Microsoft Sans Serif"/>
                <a:cs typeface="Microsoft Sans Serif"/>
              </a:rPr>
              <a:t>для </a:t>
            </a:r>
            <a:r>
              <a:rPr lang="ru-RU" spc="5" dirty="0">
                <a:latin typeface="Microsoft Sans Serif"/>
                <a:cs typeface="Microsoft Sans Serif"/>
              </a:rPr>
              <a:t> </a:t>
            </a:r>
            <a:r>
              <a:rPr lang="ru-RU" spc="-15" dirty="0">
                <a:latin typeface="Microsoft Sans Serif"/>
                <a:cs typeface="Microsoft Sans Serif"/>
              </a:rPr>
              <a:t>создания</a:t>
            </a:r>
            <a:r>
              <a:rPr lang="ru-RU" spc="-10" dirty="0">
                <a:latin typeface="Microsoft Sans Serif"/>
                <a:cs typeface="Microsoft Sans Serif"/>
              </a:rPr>
              <a:t> </a:t>
            </a:r>
            <a:r>
              <a:rPr lang="ru-RU" spc="-5" dirty="0">
                <a:latin typeface="Microsoft Sans Serif"/>
                <a:cs typeface="Microsoft Sans Serif"/>
              </a:rPr>
              <a:t>условия</a:t>
            </a:r>
            <a:r>
              <a:rPr lang="ru-RU" spc="30" dirty="0">
                <a:latin typeface="Microsoft Sans Serif"/>
                <a:cs typeface="Microsoft Sans Serif"/>
              </a:rPr>
              <a:t> </a:t>
            </a:r>
            <a:r>
              <a:rPr lang="ru-RU" spc="-15" dirty="0">
                <a:latin typeface="Microsoft Sans Serif"/>
                <a:cs typeface="Microsoft Sans Serif"/>
              </a:rPr>
              <a:t>развития</a:t>
            </a:r>
            <a:r>
              <a:rPr lang="ru-RU" spc="-5" dirty="0">
                <a:latin typeface="Microsoft Sans Serif"/>
                <a:cs typeface="Microsoft Sans Serif"/>
              </a:rPr>
              <a:t> </a:t>
            </a:r>
            <a:r>
              <a:rPr lang="ru-RU" spc="-15" dirty="0">
                <a:latin typeface="Microsoft Sans Serif"/>
                <a:cs typeface="Microsoft Sans Serif"/>
              </a:rPr>
              <a:t>детей,</a:t>
            </a:r>
            <a:r>
              <a:rPr lang="ru-RU" spc="-5" dirty="0">
                <a:latin typeface="Microsoft Sans Serif"/>
                <a:cs typeface="Microsoft Sans Serif"/>
              </a:rPr>
              <a:t> </a:t>
            </a:r>
            <a:r>
              <a:rPr lang="ru-RU" spc="-15" dirty="0">
                <a:latin typeface="Microsoft Sans Serif"/>
                <a:cs typeface="Microsoft Sans Serif"/>
              </a:rPr>
              <a:t>обозначенными </a:t>
            </a:r>
            <a:r>
              <a:rPr lang="ru-RU" spc="-360" dirty="0">
                <a:latin typeface="Microsoft Sans Serif"/>
                <a:cs typeface="Microsoft Sans Serif"/>
              </a:rPr>
              <a:t> </a:t>
            </a:r>
            <a:r>
              <a:rPr lang="ru-RU" dirty="0">
                <a:latin typeface="Microsoft Sans Serif"/>
                <a:cs typeface="Microsoft Sans Serif"/>
              </a:rPr>
              <a:t>в</a:t>
            </a:r>
            <a:r>
              <a:rPr lang="ru-RU" spc="10" dirty="0">
                <a:latin typeface="Microsoft Sans Serif"/>
                <a:cs typeface="Microsoft Sans Serif"/>
              </a:rPr>
              <a:t> </a:t>
            </a:r>
            <a:r>
              <a:rPr lang="ru-RU" spc="-10" dirty="0">
                <a:latin typeface="Microsoft Sans Serif"/>
                <a:cs typeface="Microsoft Sans Serif"/>
              </a:rPr>
              <a:t>п.</a:t>
            </a:r>
            <a:r>
              <a:rPr lang="ru-RU" spc="15" dirty="0">
                <a:latin typeface="Microsoft Sans Serif"/>
                <a:cs typeface="Microsoft Sans Serif"/>
              </a:rPr>
              <a:t> </a:t>
            </a:r>
            <a:r>
              <a:rPr lang="ru-RU" spc="-5" dirty="0">
                <a:latin typeface="Microsoft Sans Serif"/>
                <a:cs typeface="Microsoft Sans Serif"/>
              </a:rPr>
              <a:t>3.2.5</a:t>
            </a:r>
            <a:r>
              <a:rPr lang="ru-RU" spc="-15" dirty="0">
                <a:latin typeface="Microsoft Sans Serif"/>
                <a:cs typeface="Microsoft Sans Serif"/>
              </a:rPr>
              <a:t> </a:t>
            </a:r>
            <a:r>
              <a:rPr lang="ru-RU" spc="-10" dirty="0">
                <a:latin typeface="Microsoft Sans Serif"/>
                <a:cs typeface="Microsoft Sans Serif"/>
              </a:rPr>
              <a:t>настоящего</a:t>
            </a:r>
            <a:r>
              <a:rPr lang="ru-RU" spc="-35" dirty="0">
                <a:latin typeface="Microsoft Sans Serif"/>
                <a:cs typeface="Microsoft Sans Serif"/>
              </a:rPr>
              <a:t> </a:t>
            </a:r>
            <a:r>
              <a:rPr lang="ru-RU" spc="-10" dirty="0">
                <a:latin typeface="Microsoft Sans Serif"/>
                <a:cs typeface="Microsoft Sans Serif"/>
              </a:rPr>
              <a:t>Стандарта.</a:t>
            </a:r>
            <a:endParaRPr lang="ru-RU" dirty="0">
              <a:latin typeface="Microsoft Sans Serif"/>
              <a:cs typeface="Microsoft Sans Serif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78069" y="1828800"/>
            <a:ext cx="7262445" cy="438988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Обеспечение эмоционального благополучия ребёнка;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Поддержка индивидуальности и инициативы детей;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Установление правил поведения и взаимодействия с детьми в разных ситуациях;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Построение развивающего образования, ориентированного на зону ближайшего развития каждого воспитанника 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Организация сотрудничества с родителями воспитанников.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9116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526981"/>
            <a:ext cx="10521462" cy="129302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</a:t>
            </a:r>
            <a:r>
              <a:rPr lang="ru-RU" sz="3200" spc="-4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spc="-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ориентиры 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spc="-3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spc="-1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spc="-15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художественно-эстетического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spc="-5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развития: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730" y="1965960"/>
            <a:ext cx="11040208" cy="4601894"/>
          </a:xfrm>
        </p:spPr>
        <p:txBody>
          <a:bodyPr>
            <a:normAutofit fontScale="92500"/>
          </a:bodyPr>
          <a:lstStyle/>
          <a:p>
            <a:pPr marL="958215" marR="549910" indent="-342900">
              <a:lnSpc>
                <a:spcPct val="100000"/>
              </a:lnSpc>
              <a:spcBef>
                <a:spcPts val="434"/>
              </a:spcBef>
              <a:buClr>
                <a:srgbClr val="30B6FC"/>
              </a:buClr>
              <a:buFont typeface="Wingdings"/>
              <a:buChar char=""/>
              <a:tabLst>
                <a:tab pos="958215" algn="l"/>
                <a:tab pos="958850" algn="l"/>
              </a:tabLst>
            </a:pPr>
            <a:r>
              <a:rPr lang="ru-RU" spc="-30" dirty="0">
                <a:solidFill>
                  <a:srgbClr val="000000"/>
                </a:solidFill>
                <a:latin typeface="Microsoft Sans Serif"/>
                <a:cs typeface="Microsoft Sans Serif"/>
              </a:rPr>
              <a:t>ребенок</a:t>
            </a:r>
            <a:r>
              <a:rPr lang="ru-RU" spc="3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обладает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интересом</a:t>
            </a:r>
            <a:r>
              <a:rPr lang="ru-RU" spc="2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14" dirty="0">
                <a:solidFill>
                  <a:srgbClr val="000000"/>
                </a:solidFill>
                <a:latin typeface="Microsoft Sans Serif"/>
                <a:cs typeface="Microsoft Sans Serif"/>
              </a:rPr>
              <a:t>к</a:t>
            </a:r>
            <a:r>
              <a:rPr lang="ru-RU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стихам,</a:t>
            </a:r>
            <a:r>
              <a:rPr lang="ru-RU" spc="4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песням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и</a:t>
            </a:r>
            <a:r>
              <a:rPr lang="ru-RU" spc="1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45" dirty="0">
                <a:solidFill>
                  <a:srgbClr val="000000"/>
                </a:solidFill>
                <a:latin typeface="Microsoft Sans Serif"/>
                <a:cs typeface="Microsoft Sans Serif"/>
              </a:rPr>
              <a:t>сказкам, </a:t>
            </a:r>
            <a:r>
              <a:rPr lang="ru-RU" spc="-4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рассматриванию</a:t>
            </a:r>
            <a:r>
              <a:rPr lang="ru-RU" spc="1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30" dirty="0">
                <a:solidFill>
                  <a:srgbClr val="000000"/>
                </a:solidFill>
                <a:latin typeface="Microsoft Sans Serif"/>
                <a:cs typeface="Microsoft Sans Serif"/>
              </a:rPr>
              <a:t>картинки,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стремится</a:t>
            </a:r>
            <a:r>
              <a:rPr lang="ru-RU" spc="1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двигаться</a:t>
            </a:r>
            <a:r>
              <a:rPr lang="ru-RU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под</a:t>
            </a:r>
            <a:r>
              <a:rPr lang="ru-RU" spc="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35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музыку;</a:t>
            </a:r>
          </a:p>
          <a:p>
            <a:pPr marL="958215" marR="549910" indent="-342900">
              <a:lnSpc>
                <a:spcPct val="100000"/>
              </a:lnSpc>
              <a:spcBef>
                <a:spcPts val="434"/>
              </a:spcBef>
              <a:buClr>
                <a:srgbClr val="30B6FC"/>
              </a:buClr>
              <a:buFont typeface="Wingdings"/>
              <a:buChar char=""/>
              <a:tabLst>
                <a:tab pos="958215" algn="l"/>
                <a:tab pos="958850" algn="l"/>
              </a:tabLst>
            </a:pPr>
            <a:r>
              <a:rPr lang="ru-RU" spc="-15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проявляет</a:t>
            </a:r>
            <a:r>
              <a:rPr lang="ru-RU" spc="25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эмоциональный</a:t>
            </a:r>
            <a:r>
              <a:rPr lang="ru-RU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40" dirty="0">
                <a:solidFill>
                  <a:srgbClr val="000000"/>
                </a:solidFill>
                <a:latin typeface="Microsoft Sans Serif"/>
                <a:cs typeface="Microsoft Sans Serif"/>
              </a:rPr>
              <a:t>отклик</a:t>
            </a: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 на</a:t>
            </a:r>
            <a:r>
              <a:rPr lang="ru-RU" spc="2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различные</a:t>
            </a:r>
            <a:r>
              <a:rPr lang="ru-RU" spc="3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произведения </a:t>
            </a:r>
            <a:r>
              <a:rPr lang="ru-RU" spc="-459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40" dirty="0">
                <a:solidFill>
                  <a:srgbClr val="000000"/>
                </a:solidFill>
                <a:latin typeface="Microsoft Sans Serif"/>
                <a:cs typeface="Microsoft Sans Serif"/>
              </a:rPr>
              <a:t>культуры</a:t>
            </a:r>
            <a:r>
              <a:rPr lang="ru-RU" spc="5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и</a:t>
            </a:r>
            <a:r>
              <a:rPr lang="ru-RU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искусства;</a:t>
            </a:r>
            <a:endParaRPr lang="ru-RU" spc="-20" dirty="0">
              <a:solidFill>
                <a:srgbClr val="000000"/>
              </a:solidFill>
              <a:latin typeface="Microsoft Sans Serif"/>
              <a:cs typeface="Microsoft Sans Serif"/>
            </a:endParaRPr>
          </a:p>
          <a:p>
            <a:pPr marL="958215" indent="-342900">
              <a:lnSpc>
                <a:spcPct val="100000"/>
              </a:lnSpc>
              <a:spcBef>
                <a:spcPts val="434"/>
              </a:spcBef>
              <a:buClr>
                <a:srgbClr val="30B6FC"/>
              </a:buClr>
              <a:buFont typeface="Wingdings"/>
              <a:buChar char=""/>
              <a:tabLst>
                <a:tab pos="958215" algn="l"/>
                <a:tab pos="958850" algn="l"/>
              </a:tabLst>
            </a:pPr>
            <a:r>
              <a:rPr lang="ru-RU" spc="-30" dirty="0">
                <a:solidFill>
                  <a:srgbClr val="000000"/>
                </a:solidFill>
                <a:latin typeface="Microsoft Sans Serif"/>
                <a:cs typeface="Microsoft Sans Serif"/>
              </a:rPr>
              <a:t>использует</a:t>
            </a:r>
            <a:r>
              <a:rPr lang="ru-RU" spc="4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специфические,</a:t>
            </a:r>
            <a:r>
              <a:rPr lang="ru-RU" spc="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40" dirty="0">
                <a:solidFill>
                  <a:srgbClr val="000000"/>
                </a:solidFill>
                <a:latin typeface="Microsoft Sans Serif"/>
                <a:cs typeface="Microsoft Sans Serif"/>
              </a:rPr>
              <a:t>культурно</a:t>
            </a:r>
            <a:r>
              <a:rPr lang="ru-RU" spc="5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фиксированные </a:t>
            </a:r>
            <a:r>
              <a:rPr lang="ru-RU" spc="-25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предметные</a:t>
            </a:r>
            <a:r>
              <a:rPr lang="ru-RU" spc="35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действия,</a:t>
            </a:r>
            <a:r>
              <a:rPr lang="ru-RU" spc="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35" dirty="0">
                <a:solidFill>
                  <a:srgbClr val="000000"/>
                </a:solidFill>
                <a:latin typeface="Microsoft Sans Serif"/>
                <a:cs typeface="Microsoft Sans Serif"/>
              </a:rPr>
              <a:t>знает</a:t>
            </a:r>
            <a:r>
              <a:rPr lang="ru-RU" spc="3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назначение</a:t>
            </a:r>
            <a:r>
              <a:rPr lang="ru-RU" spc="3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бытовых</a:t>
            </a:r>
            <a:r>
              <a:rPr lang="ru-RU" spc="4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30" dirty="0">
                <a:solidFill>
                  <a:srgbClr val="000000"/>
                </a:solidFill>
                <a:latin typeface="Microsoft Sans Serif"/>
                <a:cs typeface="Microsoft Sans Serif"/>
              </a:rPr>
              <a:t>предметов </a:t>
            </a:r>
            <a:r>
              <a:rPr lang="ru-RU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 (ложки,</a:t>
            </a:r>
            <a:r>
              <a:rPr lang="ru-RU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расческа,</a:t>
            </a:r>
            <a:r>
              <a:rPr lang="ru-RU" spc="3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карандаши</a:t>
            </a:r>
            <a:r>
              <a:rPr lang="ru-RU" spc="3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и</a:t>
            </a:r>
            <a:r>
              <a:rPr lang="ru-RU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пр.)</a:t>
            </a:r>
            <a:r>
              <a:rPr lang="ru-RU" spc="2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и</a:t>
            </a:r>
            <a:r>
              <a:rPr lang="ru-RU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40" dirty="0">
                <a:solidFill>
                  <a:srgbClr val="000000"/>
                </a:solidFill>
                <a:latin typeface="Microsoft Sans Serif"/>
                <a:cs typeface="Microsoft Sans Serif"/>
              </a:rPr>
              <a:t>умеет</a:t>
            </a:r>
            <a:r>
              <a:rPr lang="ru-RU" spc="6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пользоваться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ими;</a:t>
            </a:r>
          </a:p>
          <a:p>
            <a:pPr marL="958215" indent="-342900">
              <a:lnSpc>
                <a:spcPct val="100000"/>
              </a:lnSpc>
              <a:spcBef>
                <a:spcPts val="434"/>
              </a:spcBef>
              <a:buClr>
                <a:srgbClr val="30B6FC"/>
              </a:buClr>
              <a:buFont typeface="Wingdings"/>
              <a:buChar char=""/>
              <a:tabLst>
                <a:tab pos="958215" algn="l"/>
                <a:tab pos="958850" algn="l"/>
              </a:tabLst>
            </a:pP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в</a:t>
            </a:r>
            <a:r>
              <a:rPr lang="ru-RU" spc="-10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ладеет</a:t>
            </a:r>
            <a:r>
              <a:rPr lang="ru-RU" spc="20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простейшими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навыками</a:t>
            </a:r>
            <a:r>
              <a:rPr lang="ru-RU" spc="3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самообслуживания;</a:t>
            </a:r>
            <a:r>
              <a:rPr lang="ru-RU" spc="3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endParaRPr lang="ru-RU" spc="35" dirty="0" smtClean="0">
              <a:solidFill>
                <a:srgbClr val="000000"/>
              </a:solidFill>
              <a:latin typeface="Microsoft Sans Serif"/>
              <a:cs typeface="Microsoft Sans Serif"/>
            </a:endParaRPr>
          </a:p>
          <a:p>
            <a:pPr marL="958215" indent="-342900">
              <a:lnSpc>
                <a:spcPct val="100000"/>
              </a:lnSpc>
              <a:spcBef>
                <a:spcPts val="434"/>
              </a:spcBef>
              <a:buClr>
                <a:srgbClr val="30B6FC"/>
              </a:buClr>
              <a:buFont typeface="Wingdings"/>
              <a:buChar char=""/>
              <a:tabLst>
                <a:tab pos="958215" algn="l"/>
                <a:tab pos="958850" algn="l"/>
              </a:tabLst>
            </a:pPr>
            <a:r>
              <a:rPr lang="ru-RU" spc="-10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стремится </a:t>
            </a:r>
            <a:r>
              <a:rPr lang="ru-RU" spc="-465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проявлять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самостоятельность</a:t>
            </a:r>
            <a:r>
              <a:rPr lang="ru-RU" spc="4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dirty="0">
                <a:solidFill>
                  <a:srgbClr val="000000"/>
                </a:solidFill>
                <a:latin typeface="Microsoft Sans Serif"/>
                <a:cs typeface="Microsoft Sans Serif"/>
              </a:rPr>
              <a:t>в</a:t>
            </a:r>
            <a:r>
              <a:rPr lang="ru-RU" spc="3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бытовом</a:t>
            </a:r>
            <a:r>
              <a:rPr lang="ru-RU" spc="3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dirty="0">
                <a:solidFill>
                  <a:srgbClr val="000000"/>
                </a:solidFill>
                <a:latin typeface="Microsoft Sans Serif"/>
                <a:cs typeface="Microsoft Sans Serif"/>
              </a:rPr>
              <a:t>и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игровом</a:t>
            </a:r>
            <a:r>
              <a:rPr lang="ru-RU" spc="3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поведении;</a:t>
            </a:r>
          </a:p>
          <a:p>
            <a:pPr marL="958215" marR="313690" indent="-342900">
              <a:lnSpc>
                <a:spcPct val="100000"/>
              </a:lnSpc>
              <a:spcBef>
                <a:spcPts val="434"/>
              </a:spcBef>
              <a:buClr>
                <a:srgbClr val="30B6FC"/>
              </a:buClr>
              <a:buFont typeface="Wingdings"/>
              <a:buChar char=""/>
              <a:tabLst>
                <a:tab pos="958215" algn="l"/>
                <a:tab pos="958850" algn="l"/>
              </a:tabLst>
            </a:pP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стремится</a:t>
            </a:r>
            <a:r>
              <a:rPr lang="ru-RU" spc="2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14" dirty="0">
                <a:solidFill>
                  <a:srgbClr val="000000"/>
                </a:solidFill>
                <a:latin typeface="Microsoft Sans Serif"/>
                <a:cs typeface="Microsoft Sans Serif"/>
              </a:rPr>
              <a:t>к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общению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10" dirty="0">
                <a:solidFill>
                  <a:srgbClr val="000000"/>
                </a:solidFill>
                <a:latin typeface="Microsoft Sans Serif"/>
                <a:cs typeface="Microsoft Sans Serif"/>
              </a:rPr>
              <a:t>со</a:t>
            </a:r>
            <a:r>
              <a:rPr lang="ru-RU" spc="2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взрослыми</a:t>
            </a:r>
            <a:r>
              <a:rPr lang="ru-RU" spc="2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и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активно</a:t>
            </a:r>
            <a:r>
              <a:rPr lang="ru-RU" spc="1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30" dirty="0">
                <a:solidFill>
                  <a:srgbClr val="000000"/>
                </a:solidFill>
                <a:latin typeface="Microsoft Sans Serif"/>
                <a:cs typeface="Microsoft Sans Serif"/>
              </a:rPr>
              <a:t>подражает</a:t>
            </a:r>
            <a:r>
              <a:rPr lang="ru-RU" spc="4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им</a:t>
            </a:r>
            <a:r>
              <a:rPr lang="ru-RU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dirty="0">
                <a:solidFill>
                  <a:srgbClr val="000000"/>
                </a:solidFill>
                <a:latin typeface="Microsoft Sans Serif"/>
                <a:cs typeface="Microsoft Sans Serif"/>
              </a:rPr>
              <a:t>в </a:t>
            </a:r>
            <a:r>
              <a:rPr lang="ru-RU" spc="-459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движениях</a:t>
            </a:r>
            <a:r>
              <a:rPr lang="ru-RU" spc="1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и</a:t>
            </a:r>
            <a:r>
              <a:rPr lang="ru-RU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действиях</a:t>
            </a:r>
            <a:r>
              <a:rPr lang="ru-RU" spc="-5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;</a:t>
            </a:r>
          </a:p>
          <a:p>
            <a:pPr marL="958215" marR="313690" indent="-342900">
              <a:lnSpc>
                <a:spcPct val="100000"/>
              </a:lnSpc>
              <a:spcBef>
                <a:spcPts val="434"/>
              </a:spcBef>
              <a:buClr>
                <a:srgbClr val="30B6FC"/>
              </a:buClr>
              <a:buFont typeface="Wingdings"/>
              <a:buChar char=""/>
              <a:tabLst>
                <a:tab pos="958215" algn="l"/>
                <a:tab pos="958850" algn="l"/>
              </a:tabLst>
            </a:pPr>
            <a:r>
              <a:rPr lang="ru-RU" spc="-15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появляются</a:t>
            </a:r>
            <a:r>
              <a:rPr lang="ru-RU" spc="20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игры,</a:t>
            </a:r>
            <a:r>
              <a:rPr lang="ru-RU" spc="2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dirty="0">
                <a:solidFill>
                  <a:srgbClr val="000000"/>
                </a:solidFill>
                <a:latin typeface="Microsoft Sans Serif"/>
                <a:cs typeface="Microsoft Sans Serif"/>
              </a:rPr>
              <a:t>в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которых</a:t>
            </a:r>
            <a:r>
              <a:rPr lang="ru-RU" spc="3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30" dirty="0">
                <a:solidFill>
                  <a:srgbClr val="000000"/>
                </a:solidFill>
                <a:latin typeface="Microsoft Sans Serif"/>
                <a:cs typeface="Microsoft Sans Serif"/>
              </a:rPr>
              <a:t>ребенок </a:t>
            </a:r>
            <a:r>
              <a:rPr lang="ru-RU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воспроизводит</a:t>
            </a:r>
            <a:r>
              <a:rPr lang="ru-RU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действия</a:t>
            </a:r>
            <a:r>
              <a:rPr lang="ru-RU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взрослого;</a:t>
            </a:r>
          </a:p>
          <a:p>
            <a:pPr marL="958215" indent="-342900">
              <a:lnSpc>
                <a:spcPct val="100000"/>
              </a:lnSpc>
              <a:spcBef>
                <a:spcPts val="430"/>
              </a:spcBef>
              <a:buClr>
                <a:srgbClr val="30B6FC"/>
              </a:buClr>
              <a:buFont typeface="Wingdings"/>
              <a:buChar char=""/>
              <a:tabLst>
                <a:tab pos="958215" algn="l"/>
                <a:tab pos="958850" algn="l"/>
              </a:tabLst>
            </a:pP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проявляет</a:t>
            </a:r>
            <a:r>
              <a:rPr lang="ru-RU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интерес</a:t>
            </a:r>
            <a:r>
              <a:rPr lang="ru-RU" spc="3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14" dirty="0">
                <a:solidFill>
                  <a:srgbClr val="000000"/>
                </a:solidFill>
                <a:latin typeface="Microsoft Sans Serif"/>
                <a:cs typeface="Microsoft Sans Serif"/>
              </a:rPr>
              <a:t>к</a:t>
            </a:r>
            <a:r>
              <a:rPr lang="ru-RU" spc="1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сверстникам;</a:t>
            </a:r>
            <a:r>
              <a:rPr lang="ru-RU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наблюдает</a:t>
            </a:r>
            <a:r>
              <a:rPr lang="ru-RU" spc="1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40" dirty="0">
                <a:solidFill>
                  <a:srgbClr val="000000"/>
                </a:solidFill>
                <a:latin typeface="Microsoft Sans Serif"/>
                <a:cs typeface="Microsoft Sans Serif"/>
              </a:rPr>
              <a:t>за</a:t>
            </a:r>
            <a:r>
              <a:rPr lang="ru-RU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dirty="0">
                <a:solidFill>
                  <a:srgbClr val="000000"/>
                </a:solidFill>
                <a:latin typeface="Microsoft Sans Serif"/>
                <a:cs typeface="Microsoft Sans Serif"/>
              </a:rPr>
              <a:t>их</a:t>
            </a:r>
            <a:r>
              <a:rPr lang="ru-RU" spc="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действиями</a:t>
            </a:r>
            <a:r>
              <a:rPr lang="ru-RU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и </a:t>
            </a:r>
            <a:r>
              <a:rPr lang="ru-RU" spc="-30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подражает</a:t>
            </a:r>
            <a:r>
              <a:rPr lang="ru-RU" spc="10" dirty="0" smtClean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lang="ru-RU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им;</a:t>
            </a:r>
          </a:p>
          <a:p>
            <a:endParaRPr lang="ru-RU" dirty="0"/>
          </a:p>
        </p:txBody>
      </p:sp>
      <p:pic>
        <p:nvPicPr>
          <p:cNvPr id="4" name="object 4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10630828" y="4266907"/>
            <a:ext cx="1686318" cy="170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5879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141177" y="617520"/>
            <a:ext cx="7848599" cy="213653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психологических наук, профессор, зав. кафедрой теории и истории  психологии Института психологии имени Л.С.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Выготского -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Товиевич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Кудрявцев, зав. Лабораторией психолого- педагогических  основ развивающего образования Института развития дошкольного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РАО,в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своих публикациях 1998-2005г.г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воспитание» еще раз доказал на основе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учения Запорожца и </a:t>
            </a:r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Л.С.Выготского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что: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69" y="2754052"/>
            <a:ext cx="11016761" cy="38146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89184" y="3206059"/>
            <a:ext cx="3376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ru-RU" b="1" dirty="0" err="1">
                <a:latin typeface="Times New Roman"/>
                <a:cs typeface="Times New Roman"/>
              </a:rPr>
              <a:t>Пр</a:t>
            </a:r>
            <a:r>
              <a:rPr lang="ru-RU" b="1" spc="-10" dirty="0" err="1">
                <a:latin typeface="Times New Roman"/>
                <a:cs typeface="Times New Roman"/>
              </a:rPr>
              <a:t>и</a:t>
            </a:r>
            <a:r>
              <a:rPr lang="ru-RU" b="1" spc="-5" dirty="0" err="1">
                <a:latin typeface="Times New Roman"/>
                <a:cs typeface="Times New Roman"/>
              </a:rPr>
              <a:t>р</a:t>
            </a:r>
            <a:r>
              <a:rPr lang="ru-RU" b="1" spc="-35" dirty="0" err="1">
                <a:latin typeface="Times New Roman"/>
                <a:cs typeface="Times New Roman"/>
              </a:rPr>
              <a:t>о</a:t>
            </a:r>
            <a:r>
              <a:rPr lang="ru-RU" b="1" dirty="0" err="1">
                <a:latin typeface="Times New Roman"/>
                <a:cs typeface="Times New Roman"/>
              </a:rPr>
              <a:t>дос</a:t>
            </a:r>
            <a:r>
              <a:rPr lang="ru-RU" b="1" spc="5" dirty="0" err="1">
                <a:latin typeface="Times New Roman"/>
                <a:cs typeface="Times New Roman"/>
              </a:rPr>
              <a:t>о</a:t>
            </a:r>
            <a:r>
              <a:rPr lang="ru-RU" b="1" dirty="0" err="1">
                <a:latin typeface="Times New Roman"/>
                <a:cs typeface="Times New Roman"/>
              </a:rPr>
              <a:t>о</a:t>
            </a:r>
            <a:r>
              <a:rPr lang="ru-RU" b="1" spc="-10" dirty="0" err="1">
                <a:latin typeface="Times New Roman"/>
                <a:cs typeface="Times New Roman"/>
              </a:rPr>
              <a:t>б</a:t>
            </a:r>
            <a:r>
              <a:rPr lang="ru-RU" b="1" spc="-5" dirty="0" err="1">
                <a:latin typeface="Times New Roman"/>
                <a:cs typeface="Times New Roman"/>
              </a:rPr>
              <a:t>р</a:t>
            </a:r>
            <a:r>
              <a:rPr lang="ru-RU" b="1" spc="-10" dirty="0" err="1">
                <a:latin typeface="Times New Roman"/>
                <a:cs typeface="Times New Roman"/>
              </a:rPr>
              <a:t>а</a:t>
            </a:r>
            <a:r>
              <a:rPr lang="ru-RU" b="1" dirty="0" err="1">
                <a:latin typeface="Times New Roman"/>
                <a:cs typeface="Times New Roman"/>
              </a:rPr>
              <a:t>з</a:t>
            </a:r>
            <a:r>
              <a:rPr lang="ru-RU" b="1" spc="-10" dirty="0" err="1">
                <a:latin typeface="Times New Roman"/>
                <a:cs typeface="Times New Roman"/>
              </a:rPr>
              <a:t>н</a:t>
            </a:r>
            <a:r>
              <a:rPr lang="ru-RU" b="1" dirty="0" err="1">
                <a:latin typeface="Times New Roman"/>
                <a:cs typeface="Times New Roman"/>
              </a:rPr>
              <a:t>ая</a:t>
            </a:r>
            <a:r>
              <a:rPr lang="ru-RU" b="1" dirty="0">
                <a:latin typeface="Times New Roman"/>
                <a:cs typeface="Times New Roman"/>
              </a:rPr>
              <a:t>  </a:t>
            </a:r>
            <a:r>
              <a:rPr lang="ru-RU" b="1" spc="-5" dirty="0">
                <a:latin typeface="Times New Roman"/>
                <a:cs typeface="Times New Roman"/>
              </a:rPr>
              <a:t>детскому возрасту </a:t>
            </a:r>
            <a:r>
              <a:rPr lang="ru-RU" b="1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амплификация, </a:t>
            </a:r>
            <a:r>
              <a:rPr lang="ru-RU" b="1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положительно</a:t>
            </a:r>
            <a:r>
              <a:rPr lang="ru-RU" b="1" spc="-20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-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3287" y="4043235"/>
            <a:ext cx="452803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21590" algn="ctr">
              <a:lnSpc>
                <a:spcPct val="100000"/>
              </a:lnSpc>
              <a:spcBef>
                <a:spcPts val="105"/>
              </a:spcBef>
            </a:pPr>
            <a:r>
              <a:rPr lang="ru-RU" b="1" spc="-5" dirty="0">
                <a:latin typeface="Times New Roman"/>
                <a:cs typeface="Times New Roman"/>
              </a:rPr>
              <a:t>эмоционально</a:t>
            </a:r>
            <a:r>
              <a:rPr lang="ru-RU" b="1" spc="285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окрашенная </a:t>
            </a:r>
            <a:r>
              <a:rPr lang="ru-RU" b="1" spc="-335" dirty="0">
                <a:latin typeface="Times New Roman"/>
                <a:cs typeface="Times New Roman"/>
              </a:rPr>
              <a:t> </a:t>
            </a:r>
            <a:r>
              <a:rPr lang="ru-RU" b="1" spc="-15" dirty="0">
                <a:latin typeface="Times New Roman"/>
                <a:cs typeface="Times New Roman"/>
              </a:rPr>
              <a:t>художественно</a:t>
            </a:r>
            <a:r>
              <a:rPr lang="ru-RU" b="1" spc="-10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-</a:t>
            </a:r>
            <a:endParaRPr lang="ru-RU" dirty="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  <a:tabLst>
                <a:tab pos="1205230" algn="l"/>
              </a:tabLst>
            </a:pPr>
            <a:r>
              <a:rPr lang="ru-RU" b="1" dirty="0">
                <a:latin typeface="Times New Roman"/>
                <a:cs typeface="Times New Roman"/>
              </a:rPr>
              <a:t>эс</a:t>
            </a:r>
            <a:r>
              <a:rPr lang="ru-RU" b="1" spc="5" dirty="0">
                <a:latin typeface="Times New Roman"/>
                <a:cs typeface="Times New Roman"/>
              </a:rPr>
              <a:t>т</a:t>
            </a:r>
            <a:r>
              <a:rPr lang="ru-RU" b="1" dirty="0">
                <a:latin typeface="Times New Roman"/>
                <a:cs typeface="Times New Roman"/>
              </a:rPr>
              <a:t>е</a:t>
            </a:r>
            <a:r>
              <a:rPr lang="ru-RU" b="1" spc="5" dirty="0">
                <a:latin typeface="Times New Roman"/>
                <a:cs typeface="Times New Roman"/>
              </a:rPr>
              <a:t>т</a:t>
            </a:r>
            <a:r>
              <a:rPr lang="ru-RU" b="1" spc="-5" dirty="0">
                <a:latin typeface="Times New Roman"/>
                <a:cs typeface="Times New Roman"/>
              </a:rPr>
              <a:t>и</a:t>
            </a:r>
            <a:r>
              <a:rPr lang="ru-RU" b="1" dirty="0">
                <a:latin typeface="Times New Roman"/>
                <a:cs typeface="Times New Roman"/>
              </a:rPr>
              <a:t>ч</a:t>
            </a:r>
            <a:r>
              <a:rPr lang="ru-RU" b="1" spc="10" dirty="0">
                <a:latin typeface="Times New Roman"/>
                <a:cs typeface="Times New Roman"/>
              </a:rPr>
              <a:t>е</a:t>
            </a:r>
            <a:r>
              <a:rPr lang="ru-RU" b="1" dirty="0">
                <a:latin typeface="Times New Roman"/>
                <a:cs typeface="Times New Roman"/>
              </a:rPr>
              <a:t>с</a:t>
            </a:r>
            <a:r>
              <a:rPr lang="ru-RU" b="1" spc="-30" dirty="0">
                <a:latin typeface="Times New Roman"/>
                <a:cs typeface="Times New Roman"/>
              </a:rPr>
              <a:t>к</a:t>
            </a:r>
            <a:r>
              <a:rPr lang="ru-RU" b="1" dirty="0">
                <a:latin typeface="Times New Roman"/>
                <a:cs typeface="Times New Roman"/>
              </a:rPr>
              <a:t>ая	де</a:t>
            </a:r>
            <a:r>
              <a:rPr lang="ru-RU" b="1" spc="-10" dirty="0">
                <a:latin typeface="Times New Roman"/>
                <a:cs typeface="Times New Roman"/>
              </a:rPr>
              <a:t>я</a:t>
            </a:r>
            <a:r>
              <a:rPr lang="ru-RU" b="1" spc="5" dirty="0">
                <a:latin typeface="Times New Roman"/>
                <a:cs typeface="Times New Roman"/>
              </a:rPr>
              <a:t>т</a:t>
            </a:r>
            <a:r>
              <a:rPr lang="ru-RU" b="1" dirty="0">
                <a:latin typeface="Times New Roman"/>
                <a:cs typeface="Times New Roman"/>
              </a:rPr>
              <a:t>ельнос</a:t>
            </a:r>
            <a:r>
              <a:rPr lang="ru-RU" b="1" spc="5" dirty="0">
                <a:latin typeface="Times New Roman"/>
                <a:cs typeface="Times New Roman"/>
              </a:rPr>
              <a:t>т</a:t>
            </a:r>
            <a:r>
              <a:rPr lang="ru-RU" b="1" dirty="0">
                <a:latin typeface="Times New Roman"/>
                <a:cs typeface="Times New Roman"/>
              </a:rPr>
              <a:t>ь  </a:t>
            </a:r>
            <a:r>
              <a:rPr lang="ru-RU" b="1" spc="-10" dirty="0">
                <a:latin typeface="Times New Roman"/>
                <a:cs typeface="Times New Roman"/>
              </a:rPr>
              <a:t>дошкольников способствует </a:t>
            </a:r>
            <a:r>
              <a:rPr lang="ru-RU" b="1" spc="-335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появлению</a:t>
            </a:r>
            <a:r>
              <a:rPr lang="ru-RU" b="1" spc="15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у</a:t>
            </a:r>
            <a:endParaRPr lang="ru-RU" dirty="0">
              <a:latin typeface="Times New Roman"/>
              <a:cs typeface="Times New Roman"/>
            </a:endParaRPr>
          </a:p>
          <a:p>
            <a:pPr marL="82550" marR="73660" algn="ctr">
              <a:lnSpc>
                <a:spcPct val="100000"/>
              </a:lnSpc>
            </a:pPr>
            <a:r>
              <a:rPr lang="ru-RU" b="1" spc="-5" dirty="0" smtClean="0">
                <a:latin typeface="Times New Roman"/>
                <a:cs typeface="Times New Roman"/>
              </a:rPr>
              <a:t>Детей новообразования-</a:t>
            </a:r>
            <a:r>
              <a:rPr lang="ru-RU" b="1" spc="260" dirty="0" smtClean="0">
                <a:latin typeface="Times New Roman"/>
                <a:cs typeface="Times New Roman"/>
              </a:rPr>
              <a:t> </a:t>
            </a:r>
            <a:r>
              <a:rPr lang="ru-RU" b="1" spc="-10" dirty="0">
                <a:latin typeface="Times New Roman"/>
                <a:cs typeface="Times New Roman"/>
              </a:rPr>
              <a:t>от </a:t>
            </a:r>
            <a:r>
              <a:rPr lang="ru-RU" b="1" spc="-335" dirty="0">
                <a:latin typeface="Times New Roman"/>
                <a:cs typeface="Times New Roman"/>
              </a:rPr>
              <a:t> </a:t>
            </a:r>
            <a:r>
              <a:rPr lang="ru-RU" b="1" spc="-10" dirty="0">
                <a:latin typeface="Times New Roman"/>
                <a:cs typeface="Times New Roman"/>
              </a:rPr>
              <a:t>наглядно-</a:t>
            </a:r>
            <a:r>
              <a:rPr lang="ru-RU" b="1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образного </a:t>
            </a:r>
            <a:r>
              <a:rPr lang="ru-RU" b="1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мышления</a:t>
            </a:r>
            <a:r>
              <a:rPr lang="ru-RU" b="1" spc="10" dirty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к</a:t>
            </a:r>
            <a:endParaRPr lang="ru-RU" dirty="0">
              <a:latin typeface="Times New Roman"/>
              <a:cs typeface="Times New Roman"/>
            </a:endParaRPr>
          </a:p>
          <a:p>
            <a:pPr marL="486409" marR="476250" indent="-3175" algn="ctr">
              <a:lnSpc>
                <a:spcPct val="100000"/>
              </a:lnSpc>
              <a:spcBef>
                <a:spcPts val="5"/>
              </a:spcBef>
            </a:pPr>
            <a:r>
              <a:rPr lang="ru-RU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Творческому </a:t>
            </a:r>
            <a:r>
              <a:rPr lang="ru-RU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в</a:t>
            </a:r>
            <a:r>
              <a:rPr lang="ru-RU" b="1" dirty="0">
                <a:solidFill>
                  <a:srgbClr val="C00000"/>
                </a:solidFill>
                <a:latin typeface="Times New Roman"/>
                <a:cs typeface="Times New Roman"/>
              </a:rPr>
              <a:t>ооб</a:t>
            </a:r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р</a:t>
            </a:r>
            <a:r>
              <a:rPr lang="ru-RU" b="1" dirty="0">
                <a:solidFill>
                  <a:srgbClr val="C00000"/>
                </a:solidFill>
                <a:latin typeface="Times New Roman"/>
                <a:cs typeface="Times New Roman"/>
              </a:rPr>
              <a:t>а</a:t>
            </a:r>
            <a:r>
              <a:rPr lang="ru-RU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ж</a:t>
            </a:r>
            <a:r>
              <a:rPr lang="ru-RU" b="1" dirty="0">
                <a:solidFill>
                  <a:srgbClr val="C00000"/>
                </a:solidFill>
                <a:latin typeface="Times New Roman"/>
                <a:cs typeface="Times New Roman"/>
              </a:rPr>
              <a:t>ен</a:t>
            </a:r>
            <a:r>
              <a:rPr lang="ru-RU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и</a:t>
            </a:r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ю</a:t>
            </a:r>
            <a:r>
              <a:rPr lang="ru-RU" b="1" dirty="0">
                <a:solidFill>
                  <a:srgbClr val="C00000"/>
                </a:solidFill>
                <a:latin typeface="Times New Roman"/>
                <a:cs typeface="Times New Roman"/>
              </a:rPr>
              <a:t>…!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11915" y="3808339"/>
            <a:ext cx="42203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 воображение  является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предпосылкой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основа) развития у  дошкольников  логического  мышления 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081562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164</TotalTime>
  <Words>917</Words>
  <Application>Microsoft Office PowerPoint</Application>
  <PresentationFormat>Произвольный</PresentationFormat>
  <Paragraphs>93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След самолета</vt:lpstr>
      <vt:lpstr>Муниципальное бюджетное дошкольное образовательное учреждение детский сад комбинированного вида №18</vt:lpstr>
      <vt:lpstr>Актуальность:</vt:lpstr>
      <vt:lpstr>Главные преимущества инклюзивного образования: </vt:lpstr>
      <vt:lpstr>Слайд 4</vt:lpstr>
      <vt:lpstr>Содержание образовательной области «Художественно-эстетическое развитие» (ФГОС ДО) предполагает : </vt:lpstr>
      <vt:lpstr>Условия художественно – эстетического развития ребёнка: </vt:lpstr>
      <vt:lpstr>Требования ФГОС ДО к основным  компетенциям педагога:</vt:lpstr>
      <vt:lpstr>Целевые ориентиры в области художественно-эстетического развития:</vt:lpstr>
      <vt:lpstr>Слайд 9</vt:lpstr>
      <vt:lpstr>Цель проекта:</vt:lpstr>
      <vt:lpstr>Задачи проекта:</vt:lpstr>
      <vt:lpstr>Участники проекта:</vt:lpstr>
      <vt:lpstr>Предполагаемый результат:</vt:lpstr>
      <vt:lpstr>Планирование проекта:  I этап - Подготовительный  Срок - сентябрь – октябрь 2019 года  Задачи этапа: Создать необходимые условия для реализации данного проекта. Составить план проведения мероприятий. Выявить уровень художественно-эстетического развития у детей. 1. Анкетирование родителей по теме: «Художественно-эстетическое воспитание в вашей семье» 2. Собеседование с детьми об их семье, о семейном досуге. 3. Диагностика, анализ. II этап - Реализация проекта  Срок: Ноябрь 2019 год – Апрель 2020 год Задача этапа: Самостоятельное творчество  детей под руководством педагога дополнительного образования. Взаимодействие родителей с детьми.  </vt:lpstr>
      <vt:lpstr>Работа с детьми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комбинированного вида №18</dc:title>
  <dc:creator>admin</dc:creator>
  <cp:lastModifiedBy>Пользователь</cp:lastModifiedBy>
  <cp:revision>15</cp:revision>
  <dcterms:created xsi:type="dcterms:W3CDTF">2022-05-12T18:03:16Z</dcterms:created>
  <dcterms:modified xsi:type="dcterms:W3CDTF">2022-05-17T06:29:46Z</dcterms:modified>
</cp:coreProperties>
</file>