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9" r:id="rId2"/>
    <p:sldId id="301" r:id="rId3"/>
    <p:sldId id="313" r:id="rId4"/>
    <p:sldId id="314" r:id="rId5"/>
    <p:sldId id="312" r:id="rId6"/>
    <p:sldId id="310" r:id="rId7"/>
    <p:sldId id="311" r:id="rId8"/>
    <p:sldId id="303" r:id="rId9"/>
    <p:sldId id="306" r:id="rId10"/>
    <p:sldId id="309" r:id="rId11"/>
    <p:sldId id="316" r:id="rId12"/>
    <p:sldId id="315" r:id="rId13"/>
    <p:sldId id="317" r:id="rId14"/>
    <p:sldId id="308" r:id="rId15"/>
    <p:sldId id="307" r:id="rId16"/>
    <p:sldId id="304" r:id="rId17"/>
    <p:sldId id="305" r:id="rId18"/>
    <p:sldId id="302" r:id="rId19"/>
    <p:sldId id="321" r:id="rId20"/>
    <p:sldId id="320" r:id="rId21"/>
    <p:sldId id="318" r:id="rId22"/>
    <p:sldId id="322" r:id="rId23"/>
    <p:sldId id="319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66FF"/>
    <a:srgbClr val="FF6699"/>
    <a:srgbClr val="BDD7EE"/>
    <a:srgbClr val="CCFFCC"/>
    <a:srgbClr val="CCFFFF"/>
    <a:srgbClr val="66CCFF"/>
    <a:srgbClr val="99FF99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2709" autoAdjust="0"/>
  </p:normalViewPr>
  <p:slideViewPr>
    <p:cSldViewPr snapToGrid="0">
      <p:cViewPr varScale="1">
        <p:scale>
          <a:sx n="115" d="100"/>
          <a:sy n="115" d="100"/>
        </p:scale>
        <p:origin x="4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125AC-6F4C-411C-B4A7-77737A37595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BCB929-1375-4F8A-A42A-50FF0A900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246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BCB929-1375-4F8A-A42A-50FF0A90040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96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48C8-0FB7-4C63-B61E-F56585B3302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335-0856-4A1C-A1AE-B04ADB66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969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48C8-0FB7-4C63-B61E-F56585B3302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335-0856-4A1C-A1AE-B04ADB66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09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48C8-0FB7-4C63-B61E-F56585B3302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335-0856-4A1C-A1AE-B04ADB66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69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48C8-0FB7-4C63-B61E-F56585B3302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335-0856-4A1C-A1AE-B04ADB66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691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48C8-0FB7-4C63-B61E-F56585B3302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335-0856-4A1C-A1AE-B04ADB66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03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48C8-0FB7-4C63-B61E-F56585B3302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335-0856-4A1C-A1AE-B04ADB66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568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48C8-0FB7-4C63-B61E-F56585B3302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335-0856-4A1C-A1AE-B04ADB66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388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48C8-0FB7-4C63-B61E-F56585B3302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335-0856-4A1C-A1AE-B04ADB66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555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48C8-0FB7-4C63-B61E-F56585B3302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335-0856-4A1C-A1AE-B04ADB66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058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48C8-0FB7-4C63-B61E-F56585B3302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335-0856-4A1C-A1AE-B04ADB66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629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48C8-0FB7-4C63-B61E-F56585B3302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335-0856-4A1C-A1AE-B04ADB66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578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848C8-0FB7-4C63-B61E-F56585B3302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78335-0856-4A1C-A1AE-B04ADB663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903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  <a:solidFill>
            <a:srgbClr val="CCFF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 </a:t>
            </a:r>
            <a:b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4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Развилковской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средней общеобразовательной школы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углубленным изучением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предметов</a:t>
            </a:r>
            <a:b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2022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690688"/>
            <a:ext cx="7802880" cy="5167311"/>
          </a:xfrm>
          <a:solidFill>
            <a:srgbClr val="66FF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7802880" y="1690687"/>
            <a:ext cx="4389120" cy="516731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endParaRPr lang="ru-RU" sz="44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«Эффективная </a:t>
            </a:r>
            <a:endParaRPr lang="ru-RU" sz="44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</a:t>
            </a:r>
            <a:r>
              <a:rPr lang="ru-RU" sz="4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школа»</a:t>
            </a:r>
          </a:p>
          <a:p>
            <a:pPr marL="0" indent="0">
              <a:buNone/>
            </a:pPr>
            <a:endParaRPr lang="ru-RU" sz="4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39" y="1883782"/>
            <a:ext cx="7442602" cy="4781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6" y="69202"/>
            <a:ext cx="1854926" cy="139315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823" y="103926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534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Первоочередная задача проекта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389071" y="1569634"/>
            <a:ext cx="7602403" cy="517607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антирисковой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программы, обеспечивающей безопасное и эффективное начальное общее образование: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валидные методики выявления готовности дошкольников к учебно-познавательной деятельности;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адаптированное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реализации проекта в конкретной ОО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подробное положение об индивидуальном учебном плане;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персонифицированный регламент реализации ускоренного обучения в начальной школе;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содержательные дополнения в положение о промежуточной аттестации.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7" y="-89177"/>
            <a:ext cx="1985554" cy="149125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3532" y="78377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s://cdn4.vectorstock.com/i/1000x1000/03/98/schoolchildren-vector-453039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9"/>
          <a:stretch/>
        </p:blipFill>
        <p:spPr bwMode="auto">
          <a:xfrm>
            <a:off x="260151" y="2296059"/>
            <a:ext cx="3868770" cy="342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6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преемственности </a:t>
            </a:r>
            <a:b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и начального школьного образования </a:t>
            </a:r>
            <a:b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реализации проекта </a:t>
            </a:r>
            <a:b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«Эффективна начальная школа»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0" y="1867301"/>
            <a:ext cx="4467497" cy="43978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ПРЕЕМСТВЕННОСТЬ С ПОЗИЦИИ ШКОЛЫ это опора на те знания, умения и навыки, которые имеются у ребёнка на момент начала обучения.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232799" y="1910845"/>
            <a:ext cx="4841966" cy="43542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ПРЕЕМСТВЕННОСТЬ С ПОЗИЦИИ ДОО это формирование тех знаний, умений и навыков, которые необходимы для дальнейшего обучения.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7" y="-89177"/>
            <a:ext cx="1985554" cy="149125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3531" y="78377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s://thumbs.dreamstime.com/z/%D1%88%D0%BA%D0%BE%D0%BB%D1%8C%D0%BD%D0%B8%D1%86%D0%B0-%D1%88%D0%BA%D0%BE%D0%BB%D1%8C%D0%BD%D0%B8%D0%BA%D0%B0-221326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9"/>
          <a:stretch/>
        </p:blipFill>
        <p:spPr bwMode="auto">
          <a:xfrm>
            <a:off x="4251700" y="2382252"/>
            <a:ext cx="3196896" cy="339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57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"/>
            <a:ext cx="12192000" cy="1079862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преемственности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079864"/>
            <a:ext cx="12192000" cy="577813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36815" y="1137558"/>
            <a:ext cx="3065417" cy="6868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56905" y="1193074"/>
            <a:ext cx="3331028" cy="73152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педагогами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 rot="10800000" flipH="1" flipV="1">
            <a:off x="8845730" y="1193074"/>
            <a:ext cx="2908661" cy="73152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абота с р</a:t>
            </a:r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дителями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-1" y="1924594"/>
            <a:ext cx="4197531" cy="483325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•экскурсии в школу;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школьных музеев;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уроки для дошкольников;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совместной деятельности, игровых программах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выставки рисунков и поделок;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встречи и беседы с бывшими воспитанниками детского сада;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праздники и спортивные соревнования дошкольников и первоклассников;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театрализованной деятельности;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дошкольниками курса занятий, организованных при школе.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0258" y="2098766"/>
            <a:ext cx="4084321" cy="461772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•совместные педагогические советы и методические советы;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семинары, мастер- классы; •круглые столы, Декады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педмастерства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предметныеДекады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диагностики по определению готовности детей к школе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взаимодействие психологов,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соцпедов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открытые показы образовательной деятельности в ДО и открытых уроков в школе;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и психологические наблюдения.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408124" y="2098766"/>
            <a:ext cx="3783875" cy="46590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совместные родительские собрания с педагогами ДО и учителями школы;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круглые столы, дискуссионные встречи, педагогические «гостиные»;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с педагогами ДО и школы; встречи родителей с будущими учителями;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дни открытых дверей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анкетирование, тестирование родителей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образовательно - игровые тренинги и практикумы для родителей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визуальные средства общения; •заседания родительских клубов.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36" y="-113208"/>
            <a:ext cx="1428207" cy="107266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762" y="2"/>
            <a:ext cx="1435532" cy="106679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307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Подмосковный PRE-SCHOOL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 детского сада»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Министерства образования Московской области от 27.01.2022 г. № Р-43 "Об утверждении списка участников регионального проекта "Подмосковный PRE-SCHOOL: стандарт детского сада" в 2022 году"</a:t>
            </a:r>
          </a:p>
          <a:p>
            <a:pPr marL="0" indent="0">
              <a:lnSpc>
                <a:spcPct val="120000"/>
              </a:lnSpc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- обеспечить преемственность между детсадом и школой и вовлечь родителей в образовательный процесс в детском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проекта детишки старших и подготовительных групп детского сада будут обучаться на современном инновационном оборудовании.  У детских садов появятся школы-партнеры, учителя которых будут проводить занятия для дошколят. Также будет организовано шефство от школьников. Такая работа поможет малышам лучше подготовиться к обучению в начальной школе. В перспективе этот проект охватит все детские сады в Московской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90" y="-63631"/>
            <a:ext cx="1985554" cy="149125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823" y="103926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335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«Подмосковный PRE-SCHOOL: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стандарт детского сада»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91590" y="1533284"/>
            <a:ext cx="7630686" cy="240694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в новой парадигме дошкольного образования будут осваивать современные форматы и площадки для работы с детьми. Чтобы упростить им задачу, созданы курсы повышения квалификации, различные обучающие программы.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43509" y="4126065"/>
            <a:ext cx="7578767" cy="22701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наш воспитатель — это человек мыслящий, который должен понимать новые тенденции, новые образовательные задачи, с креативным подходом. И обязательно, чтобы воспитатель слышал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90" y="-63631"/>
            <a:ext cx="1985554" cy="149125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366" y="20147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https://printonic.ru/uploads/images/2016/04/15/img_5710adaabb4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352" y="1617063"/>
            <a:ext cx="4187571" cy="477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04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«Подмосковный PRE-SCHOOL: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стандарт детского сада»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0960" y="1593669"/>
            <a:ext cx="10101942" cy="174824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Школьные учителя тоже будут задействованы в изменениях — их главная задача будет заключаться в том, чтобы давать качественную обратную связь, понаблюдав за воспитанниками детских садов. Именно от этого будет зависеть, на что педагоги дошкольного учреждения сделают упор в программе.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9931" y="3466012"/>
            <a:ext cx="10493829" cy="171558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«Процесс сложный, потому что захватывает и время, и определенное расстояние, чтобы всех вместе собрать, чтобы наши учителя ходили в детские садики, а садики посещали школы по программе преемственности. Но это на пользу детям в первую очередь».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93074" y="5327471"/>
            <a:ext cx="10937966" cy="14064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стандарт является универсальным для всех школ и детских садов региона, чтобы родители могли свободно выбрать школу, в которую они отдадут своего ребенка. Однако ориентироваться воспитатели и учителя будут на близлежащие учебные заведения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74" y="249799"/>
            <a:ext cx="1532396" cy="115091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099" y="249799"/>
            <a:ext cx="1584941" cy="117782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95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«Подмосковный PRE-SCHOOL: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стандарт детского сада»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Помочь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 школьником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дошкольном образовательном процессе планируют задействовать и учеников младших классов. Примером станет опыт Гимназии имени Примакова, где ученики начальных классов берут шефство над ребятами из дошкольного отделения.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 каждой группой у нас закреплен педагог начальной школы, и каждый воспитанник-гимназист выбирает себе друга из дошкольного отделения. Они проводят небольшие мероприятия, классные часы вместе, читают книжки, делают какие-то поделки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помогают друг другу, тем самым очень хорошо проходит интеграция после детского сада в школу: они видят своих друзей, которые ранее приходили к ним в группу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90" y="-63631"/>
            <a:ext cx="1985554" cy="149125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823" y="103926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12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0455"/>
          </a:xfrm>
          <a:solidFill>
            <a:srgbClr val="CCFFCC"/>
          </a:solidFill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интересно</a:t>
            </a:r>
            <a:endParaRPr lang="ru-RU" sz="6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s://pbs.twimg.com/media/DmzMYETX4AAuQK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591" y="1665513"/>
            <a:ext cx="4991191" cy="5634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36" y="81684"/>
            <a:ext cx="1753649" cy="131708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823" y="103926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8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интересно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s://fsd.multiurok.ru/html/2018/01/26/s_5a6b6e803b3bc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03012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fsd.multiurok.ru/html/2018/01/26/s_5a6b6e803b3bc/im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848" y="1603012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823" y="103926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36" y="81684"/>
            <a:ext cx="1753649" cy="131708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89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интересно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3. ИЗРАИЛЬ • Учебный год: Сентябрь — июнь • Длительность урока: Практикуют сдвоенные уроки — 90 минут • Длительность учебной недели: 6 дней • Экзамены: Есть • Домашние задания: Нет (с 1 по 6 класс) • Отличительная особенность: В школах промежуточного уровня начинается деление школьников на группы по успеваемости и способностям. Детей готовят к средней школе, требования к их успеваемости вырастают. В зависимости от способностей учащихся предметы в группах преподаются на разных уровнях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0" y="155947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4. КИТАЙ В Китае считается, что правильная осанка и здоровье спины очень важно. Поэтому с раннего возраста детей приучают следить за своей осанкой. • Учебный год: Сентябрь — июль • Длительность урока: 40 минут • Длительность учебной недели: 6 дней • Экзамены: Есть • Домашние задания: Есть • Отличительная особенность: Утро в школе начинается с зарядки, после 3-го урока — зарядка для глаз. Около 14:00 еще одна зарядка — дневная, с активными движениями. Может, именно поэтому единая школьная форма представляет собой спортивный костюм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38484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823" y="103926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36" y="81684"/>
            <a:ext cx="1753649" cy="131708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877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«Эффективная начальная школа» - региональный проект, реализуется в образовательных организациях Московской области, позволяет учащимся с первого класса пройти обучение в начальной школе по индивидуальному учебному плану и персональному маршруту за 3 года.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2" y="1"/>
            <a:ext cx="1753649" cy="131708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823" y="103926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410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интересно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https://fsd.multiurok.ru/html/2018/01/26/s_5a6b6e803b3bc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524" y="1654627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5. ИНДИЯ • Учебный год: Июль — май • Длительность урока: 35 минут • Длительность учебной недели: 6 дней • Экзамены: Есть • Домашние задания: Есть • Отличительные особенности: В Индии родители школьников очень переживают за результаты экзаменов своих детей. Наличие аттестата открывает большие возможности в жизни. Поэтому часто можно стать свидетелем того, как взрослые карабкаются по оконным решеткам на верхние этажи школы, чтобы подсказать своим детям правильные ответы на экзамене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738" y="1654627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823" y="103926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36" y="81684"/>
            <a:ext cx="1753649" cy="131708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интересно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https://fsd.multiurok.ru/html/2018/01/26/s_5a6b6e803b3bc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81389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fsd.multiurok.ru/html/2018/01/26/s_5a6b6e803b3bc/img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81389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823" y="103926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36" y="81684"/>
            <a:ext cx="1753649" cy="131708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880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интересно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148" name="Picture 4" descr="9. ФИНЛЯНДИЯ Учебный год:  Август — май Длительность урока:  На усмотрение преподавателя Длительность учебной недели:  5 дней Экзамены:  Нет Домашние задания:  Почти нет Отличительная особенность:  К 2020 году  планируется отказаться от уроков в привычном понимании . Учебный день перестанут делить на уроки, их заменят единым предметом на усмотрение учителя, который сможет комбинировать науки. Например, экологию можно объединить с экономикой и политикой. Одно занятие будет длиться около 3 часов с небольшими перерывами, чтобы максимально вовлечь в процесс ученика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67" y="164406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10.ИТАЛИЯ  • Учебный год: Каждый год меняется в зависимости от погоды и региона • Длительность учебной недели: 5 дней • Экзамены: Есть • Домашние задания: Нет • Длительность урока: 50–55 минут • Отличительная особенность: Дети обязательно меняют школу 2 раза — после начальной школы они переходят в среднюю, которая опять начинается с 1 класса. Меняется все — здание, учителя и одноклассники. Вместо выпускных устраивается «ужин с профессорами». Класс организовывает ужин в хорошем ресторане, приглашают профессоров. Платят за такой ужин ученики, эти деньги не положено просить у родителей (цель — показать, что дети уже взрослые)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858" y="167268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823" y="103926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36" y="81684"/>
            <a:ext cx="1753649" cy="131708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827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/>
          <a:lstStyle/>
          <a:p>
            <a:pPr algn="ctr"/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406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Зачем нужен проект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 начальная школа»?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61851" y="2063931"/>
            <a:ext cx="2853908" cy="20203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Московской области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417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613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1-4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20/21 учебном году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794069" y="1994262"/>
            <a:ext cx="2725782" cy="209005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65% детей к 1-ому классу имеют развитые компетенции, в том числе в чтении, счете и письме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752115" y="2063931"/>
            <a:ext cx="2751908" cy="21336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программы возможна в крупных ОО (зеленая зона) – не менее 4 классов в параллели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2183" y="4381335"/>
            <a:ext cx="2923576" cy="2205446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 позволит обучать 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450 000 детей 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учебный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2023/2024 уч. г.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67141" y="4258491"/>
            <a:ext cx="3064820" cy="2451134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мотивированных детей с высоким уровнем подготовки появятся возможности ускоренного прохождения программы без потери темпа (на опыте других субъектов РФ в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г. Москвы)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386354" y="4292996"/>
            <a:ext cx="3483429" cy="2416629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Проект обеспечивает стратегию преемственности при осуществлении дошкольного и начального общего образования • Проект нужен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школамкомплексам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• Проект востребован мотивированными семьями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3688733" y="303929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7646779" y="298856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803"/>
            <a:ext cx="1584960" cy="119039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723" y="164886"/>
            <a:ext cx="1447460" cy="107566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430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19493"/>
          </a:xfrm>
          <a:solidFill>
            <a:srgbClr val="CCFFCC"/>
          </a:solidFill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распределения содержания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учебных предметов 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при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эффективной начальной школы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19314731"/>
              </p:ext>
            </p:extLst>
          </p:nvPr>
        </p:nvGraphicFramePr>
        <p:xfrm>
          <a:off x="2760616" y="1419495"/>
          <a:ext cx="9431384" cy="5347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5459">
                  <a:extLst>
                    <a:ext uri="{9D8B030D-6E8A-4147-A177-3AD203B41FA5}">
                      <a16:colId xmlns:a16="http://schemas.microsoft.com/office/drawing/2014/main" val="3191981417"/>
                    </a:ext>
                  </a:extLst>
                </a:gridCol>
                <a:gridCol w="1651516">
                  <a:extLst>
                    <a:ext uri="{9D8B030D-6E8A-4147-A177-3AD203B41FA5}">
                      <a16:colId xmlns:a16="http://schemas.microsoft.com/office/drawing/2014/main" val="1973878821"/>
                    </a:ext>
                  </a:extLst>
                </a:gridCol>
                <a:gridCol w="1585737">
                  <a:extLst>
                    <a:ext uri="{9D8B030D-6E8A-4147-A177-3AD203B41FA5}">
                      <a16:colId xmlns:a16="http://schemas.microsoft.com/office/drawing/2014/main" val="3862136934"/>
                    </a:ext>
                  </a:extLst>
                </a:gridCol>
                <a:gridCol w="1447054">
                  <a:extLst>
                    <a:ext uri="{9D8B030D-6E8A-4147-A177-3AD203B41FA5}">
                      <a16:colId xmlns:a16="http://schemas.microsoft.com/office/drawing/2014/main" val="1923271747"/>
                    </a:ext>
                  </a:extLst>
                </a:gridCol>
                <a:gridCol w="2471618">
                  <a:extLst>
                    <a:ext uri="{9D8B030D-6E8A-4147-A177-3AD203B41FA5}">
                      <a16:colId xmlns:a16="http://schemas.microsoft.com/office/drawing/2014/main" val="2913559906"/>
                    </a:ext>
                  </a:extLst>
                </a:gridCol>
              </a:tblGrid>
              <a:tr h="771404">
                <a:tc gridSpan="2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год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год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год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rgbClr val="FF9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510137"/>
                  </a:ext>
                </a:extLst>
              </a:tr>
              <a:tr h="123963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полугодие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полугодие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полугодие    2 полугодие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полугодие 2 полугодие</a:t>
                      </a:r>
                    </a:p>
                    <a:p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rgbClr val="FF9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283502"/>
                  </a:ext>
                </a:extLst>
              </a:tr>
              <a:tr h="139908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1 класса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2 класса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3 класса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4 класса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rgbClr val="FF9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3449"/>
                  </a:ext>
                </a:extLst>
              </a:tr>
              <a:tr h="19369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1 класса</a:t>
                      </a:r>
                    </a:p>
                    <a:p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2 класса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(часть)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2 класса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(часть) + 3 класс</a:t>
                      </a:r>
                      <a:endParaRPr lang="ru-RU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3 класса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4 класса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23" marR="60923">
                    <a:solidFill>
                      <a:srgbClr val="FF9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1522531"/>
                  </a:ext>
                </a:extLst>
              </a:tr>
            </a:tbl>
          </a:graphicData>
        </a:graphic>
      </p:graphicFrame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-87086" y="1419494"/>
            <a:ext cx="2847703" cy="534706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300228" y="3378926"/>
            <a:ext cx="2164298" cy="9927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1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150875" y="4950823"/>
            <a:ext cx="2313651" cy="9927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2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43" y="-89169"/>
            <a:ext cx="1730177" cy="1299457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148" y="95792"/>
            <a:ext cx="1617177" cy="120178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sun9-51.userapi.com/impf/UKYPrupWqg0y4H_bYAB1VIXVhCUzQnGn8oYC9g/t7eDdXxMJ4Q.jpg?size=0x0&amp;quality=90&amp;proxy=1&amp;sign=e65299f9c5e3173cb3ef9f0760dde50d&amp;c_uniq_tag=yXdWdBSKEYyNoVVjmz8JNVlfmQo9EZUJcGwsOTdVPDE&amp;type=video_thumb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50"/>
          <a:stretch/>
        </p:blipFill>
        <p:spPr bwMode="auto">
          <a:xfrm flipH="1">
            <a:off x="36841" y="1508664"/>
            <a:ext cx="2541717" cy="164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79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реализации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«Эффективная начальная школа» в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61257" y="1654628"/>
            <a:ext cx="2481942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Апрель-Август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65461" y="2878179"/>
            <a:ext cx="2577737" cy="914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вгуст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5462" y="4164873"/>
            <a:ext cx="2577737" cy="91440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ентябрь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5461" y="5511436"/>
            <a:ext cx="25777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екабрь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04455" y="1650273"/>
            <a:ext cx="8839202" cy="111034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Дни открытых дверей.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собраний с законными представителями, родителями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Заявление родителей (законных представителей) на проведение независимой диагностики для установления готовности к ускоренному обучению.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4456" y="2878179"/>
            <a:ext cx="8839202" cy="114518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•Проведение диагностик детей.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Отбор рекомендуемых детей.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Заявление родителей (законных представителей) на обучение по индивидуальному учебному плану.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04455" y="4164869"/>
            <a:ext cx="8839202" cy="91440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Утверждение сформированного учебного плана класса.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 учебного процесса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004455" y="5511436"/>
            <a:ext cx="883920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•Проведение психолог-педагогического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тестирования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•Проведение независимой оценки образовательных результатов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язык, Математика, Литературное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чтение)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725" y="224767"/>
            <a:ext cx="1499292" cy="111418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61" y="157349"/>
            <a:ext cx="1497874" cy="112498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29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реализации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Эффективной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начальной школы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80456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85000" lnSpcReduction="20000"/>
          </a:bodyPr>
          <a:lstStyle/>
          <a:p>
            <a:pPr marL="514350" indent="-514350">
              <a:lnSpc>
                <a:spcPct val="110000"/>
              </a:lnSpc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в классе не более 25 человек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514350" indent="-514350">
              <a:lnSpc>
                <a:spcPct val="110000"/>
              </a:lnSpc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Преимущественно прием учащихся по достижению 7 лет;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0000"/>
              </a:lnSpc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Ускоренное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сопровождается независимой диагностикой образовательных результатов;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0000"/>
              </a:lnSpc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результатов ускоренного обучения по образовательной программе начального общего образования проводится с учетом полного объема результатов, утвержденных в образовательной программе начального общего образования на основании Федерального государственного образовательного стандарта начального общего образования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*В случае неудовлетворительных результатов независимой диагностики и/или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психологопедагогического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заключения на любом этапе обучения количество лет на освоение образовательной программы может быть увеличено до показателя, утвержденного в Федеральном государственном образовательном стандарте начального общего образования (4 лет)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3" y="128681"/>
            <a:ext cx="1628502" cy="122309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365" y="78377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258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Пилотные образовательные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Московской области для проекта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 начальная школа»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2021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8441798"/>
              </p:ext>
            </p:extLst>
          </p:nvPr>
        </p:nvGraphicFramePr>
        <p:xfrm>
          <a:off x="0" y="1481139"/>
          <a:ext cx="12192000" cy="61924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0526">
                  <a:extLst>
                    <a:ext uri="{9D8B030D-6E8A-4147-A177-3AD203B41FA5}">
                      <a16:colId xmlns:a16="http://schemas.microsoft.com/office/drawing/2014/main" val="4019410848"/>
                    </a:ext>
                  </a:extLst>
                </a:gridCol>
                <a:gridCol w="2325188">
                  <a:extLst>
                    <a:ext uri="{9D8B030D-6E8A-4147-A177-3AD203B41FA5}">
                      <a16:colId xmlns:a16="http://schemas.microsoft.com/office/drawing/2014/main" val="2348036230"/>
                    </a:ext>
                  </a:extLst>
                </a:gridCol>
                <a:gridCol w="4545875">
                  <a:extLst>
                    <a:ext uri="{9D8B030D-6E8A-4147-A177-3AD203B41FA5}">
                      <a16:colId xmlns:a16="http://schemas.microsoft.com/office/drawing/2014/main" val="2541168132"/>
                    </a:ext>
                  </a:extLst>
                </a:gridCol>
                <a:gridCol w="1942011">
                  <a:extLst>
                    <a:ext uri="{9D8B030D-6E8A-4147-A177-3AD203B41FA5}">
                      <a16:colId xmlns:a16="http://schemas.microsoft.com/office/drawing/2014/main" val="487871638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881761082"/>
                    </a:ext>
                  </a:extLst>
                </a:gridCol>
              </a:tblGrid>
              <a:tr h="51532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муниципалитет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Образовательная организация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Количество 1 классов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классов, участвующие в пилотном проекте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931464"/>
                  </a:ext>
                </a:extLst>
              </a:tr>
              <a:tr h="51532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Раменский г. о.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МОУ Раменская СОШ № 35 «Вектор успеха» (новостройка)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637007"/>
                  </a:ext>
                </a:extLst>
              </a:tr>
              <a:tr h="51532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Люберцы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МОУ "Инженерно-технологический лицей"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971583"/>
                  </a:ext>
                </a:extLst>
              </a:tr>
              <a:tr h="51532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Серпухов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МОУ "Дашковская СОШ"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685698"/>
                  </a:ext>
                </a:extLst>
              </a:tr>
              <a:tr h="51532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Пушкинский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«СОШ №2»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02839"/>
                  </a:ext>
                </a:extLst>
              </a:tr>
              <a:tr h="51532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Коломна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«СОШ № 18»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882191"/>
                  </a:ext>
                </a:extLst>
              </a:tr>
              <a:tr h="51532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Коломна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МБОУ «СОШ № 30»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113228"/>
                  </a:ext>
                </a:extLst>
              </a:tr>
              <a:tr h="51532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Коломна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«СОШ № 20»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112530"/>
                  </a:ext>
                </a:extLst>
              </a:tr>
              <a:tr h="51532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Богородский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«СОШ № 20»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81151"/>
                  </a:ext>
                </a:extLst>
              </a:tr>
              <a:tr h="51532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Реутов г. О.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МБОУ "СОШ № 4"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2274178"/>
                  </a:ext>
                </a:extLst>
              </a:tr>
              <a:tr h="51532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Щелково г. О.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МАОУ СОШ с УИОП № 17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003226"/>
                  </a:ext>
                </a:extLst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7" y="-89177"/>
            <a:ext cx="1985554" cy="149125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823" y="103926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507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Эффекты проекта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 начальная школа»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7214" y="1480456"/>
            <a:ext cx="12192000" cy="537754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Половина рамки 1"/>
          <p:cNvSpPr/>
          <p:nvPr/>
        </p:nvSpPr>
        <p:spPr>
          <a:xfrm>
            <a:off x="650164" y="4098823"/>
            <a:ext cx="2382074" cy="1267100"/>
          </a:xfrm>
          <a:prstGeom prst="halfFra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оловина рамки 2"/>
          <p:cNvSpPr/>
          <p:nvPr/>
        </p:nvSpPr>
        <p:spPr>
          <a:xfrm>
            <a:off x="3599223" y="3578634"/>
            <a:ext cx="2523991" cy="1284517"/>
          </a:xfrm>
          <a:prstGeom prst="halfFra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>
            <a:off x="6701828" y="3211282"/>
            <a:ext cx="2242459" cy="1232263"/>
          </a:xfrm>
          <a:prstGeom prst="halfFra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>
            <a:off x="9435134" y="3038703"/>
            <a:ext cx="2473235" cy="1182189"/>
          </a:xfrm>
          <a:prstGeom prst="halfFram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75479" y="4404362"/>
            <a:ext cx="2119174" cy="22206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программы начального общего образования за 3 года по индивидуальному образовательному маршруту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49434" y="3827414"/>
            <a:ext cx="2203278" cy="2551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образовательного процесса за счет привлечения воспитательного потенциала родителей младших школьников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74491" y="3525875"/>
            <a:ext cx="2063930" cy="304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 классных руководителей к работе с хорошо подготовленными детьми в реализации проекта «Эффективная начальная школа»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708320" y="3413176"/>
            <a:ext cx="2011677" cy="2854235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выпускников эффективной начальной школы к успешному освоению программ с УИОП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7" y="-89177"/>
            <a:ext cx="1985554" cy="149125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240" y="78380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://images.dlaprzedszkoli.eu/przedszkole151/vfgvsfgv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26" y="2068080"/>
            <a:ext cx="1788617" cy="203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thumbs.dreamstime.com/b/%D0%BC%D0%B8-%D1%8B%D0%B9-%D0%BC%D0%B0-%D1%8C%D1%87%D0%B8%D0%BA-%D0%B8-%D0%B5%D1%82-%D0%BA-%D1%88%D0%BA%D0%BE-%D0%B5-890333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8320" y="1513863"/>
            <a:ext cx="1679399" cy="1584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t3.depositphotos.com/6633222/15618/v/950/depositphotos_156187892-stock-illustration-cute-girl-go-to-schoo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786" y="1757242"/>
            <a:ext cx="2005263" cy="178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thumbs.dreamstime.com/b/%D0%BC%D0%B8-%D1%8B%D0%B9-%D0%BC%D0%B0-%D1%8C%D1%87%D0%B8%D0%BA-%D0%B8-%D0%B5%D1%82-%D0%BA-%D1%88%D0%B0%D1%80%D0%B6%D1%83-%D1%88%D0%BA%D0%BE-%D1%8B-9783736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349" y="1645866"/>
            <a:ext cx="1784114" cy="158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24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80455"/>
          </a:xfrm>
          <a:solidFill>
            <a:srgbClr val="CCFFCC"/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Риски проекта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 начальная школа»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19471"/>
            <a:ext cx="12192000" cy="537754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0147" y="1419471"/>
            <a:ext cx="4110446" cy="95796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Дезадаптация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следствие психологической и физической перегрузки младших школьников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79367" y="2345183"/>
            <a:ext cx="5462452" cy="119063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Стрессогенность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участников образовательного процесса, как следствие постоянного контроля процесса обучения и неготовности к оказанию своевременной помощи в освоении ускоренной учебной программы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34789" y="3499617"/>
            <a:ext cx="5930538" cy="11868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Чрезмерная интенсификации обучения, как следствие высоких требований к посещаемости при снижении общих показателей здоровья и заболеваемости школьников в течение учебного года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67497" y="4604418"/>
            <a:ext cx="5120640" cy="110877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выгорание, как следствие отсутствия своевременной методической и психологической поддержки учителя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98080" y="5654040"/>
            <a:ext cx="4624252" cy="105156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Дезориентация педагогов, родителей и младших школьников (из параллельных классов, не участвующих в проекте) в сроках освоения программы начального общего образования 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7" y="-87002"/>
            <a:ext cx="1985554" cy="149125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1098" y="37054"/>
            <a:ext cx="1781234" cy="13237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s://442fz.volganet.ru/upload/iblock/67e/schoolboy_after_lessons_vector_590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05" y="3579314"/>
            <a:ext cx="2637516" cy="269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ds02.infourok.ru/uploads/ex/1014/00073c03-74951e11/img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" t="22734"/>
          <a:stretch/>
        </p:blipFill>
        <p:spPr bwMode="auto">
          <a:xfrm>
            <a:off x="8830493" y="1466788"/>
            <a:ext cx="3361507" cy="277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93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1603</Words>
  <Application>Microsoft Office PowerPoint</Application>
  <PresentationFormat>Широкоэкранный</PresentationFormat>
  <Paragraphs>189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Тема Office</vt:lpstr>
      <vt:lpstr> Педагогический совет  МБОУ Развилковской средней общеобразовательной школы  с углубленным изучением отдельных предметов 21 февраля 2022 года </vt:lpstr>
      <vt:lpstr>Эффективная начальная школа</vt:lpstr>
      <vt:lpstr>Зачем нужен проект  «Эффективная начальная школа»? </vt:lpstr>
      <vt:lpstr>Модели распределения содержания  учебных предметов          при реализации эффективной начальной школы</vt:lpstr>
      <vt:lpstr>График реализации проекта  «Эффективная начальная школа» в 2022 г</vt:lpstr>
      <vt:lpstr>Условия реализации  Эффективной начальной школы</vt:lpstr>
      <vt:lpstr>Пилотные образовательные организации  Московской области для проекта  «Эффективная начальная школа» в 2021</vt:lpstr>
      <vt:lpstr>Эффекты проекта  «Эффективная начальная школа»</vt:lpstr>
      <vt:lpstr>Риски проекта  «Эффективная начальная школа»</vt:lpstr>
      <vt:lpstr>Первоочередная задача проекта</vt:lpstr>
      <vt:lpstr>Обеспечение преемственности  дошкольного и начального школьного образования  при реализации проекта  «Эффективна начальная школа»</vt:lpstr>
      <vt:lpstr>Формы преемственности</vt:lpstr>
      <vt:lpstr> Региональный проект  «Подмосковный PRE-SCHOOL:  стандарт детского сада» </vt:lpstr>
      <vt:lpstr> Региональный проект  «Подмосковный PRE-SCHOOL:  стандарт детского сада» </vt:lpstr>
      <vt:lpstr> Региональный проект  «Подмосковный PRE-SCHOOL:  стандарт детского сада» </vt:lpstr>
      <vt:lpstr> Региональный проект  «Подмосковный PRE-SCHOOL:  стандарт детского сада» </vt:lpstr>
      <vt:lpstr>Это интересно</vt:lpstr>
      <vt:lpstr>Это интересно</vt:lpstr>
      <vt:lpstr>Это интересно</vt:lpstr>
      <vt:lpstr>Это интересно</vt:lpstr>
      <vt:lpstr>Это интересно</vt:lpstr>
      <vt:lpstr>Это интересно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78</cp:revision>
  <dcterms:created xsi:type="dcterms:W3CDTF">2019-12-29T11:21:22Z</dcterms:created>
  <dcterms:modified xsi:type="dcterms:W3CDTF">2022-02-21T06:25:58Z</dcterms:modified>
</cp:coreProperties>
</file>