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29" r:id="rId3"/>
    <p:sldId id="402" r:id="rId4"/>
    <p:sldId id="403" r:id="rId5"/>
    <p:sldId id="404" r:id="rId6"/>
    <p:sldId id="405" r:id="rId7"/>
    <p:sldId id="264" r:id="rId8"/>
    <p:sldId id="265" r:id="rId9"/>
    <p:sldId id="276" r:id="rId10"/>
    <p:sldId id="407" r:id="rId11"/>
    <p:sldId id="408" r:id="rId12"/>
    <p:sldId id="409" r:id="rId13"/>
    <p:sldId id="285" r:id="rId14"/>
    <p:sldId id="289" r:id="rId15"/>
    <p:sldId id="286" r:id="rId16"/>
    <p:sldId id="290" r:id="rId17"/>
    <p:sldId id="287" r:id="rId18"/>
    <p:sldId id="370" r:id="rId19"/>
    <p:sldId id="374" r:id="rId20"/>
    <p:sldId id="297" r:id="rId21"/>
    <p:sldId id="300" r:id="rId22"/>
    <p:sldId id="311" r:id="rId23"/>
    <p:sldId id="317" r:id="rId24"/>
    <p:sldId id="386" r:id="rId25"/>
    <p:sldId id="387" r:id="rId26"/>
    <p:sldId id="351" r:id="rId27"/>
    <p:sldId id="355" r:id="rId28"/>
    <p:sldId id="411" r:id="rId29"/>
    <p:sldId id="412" r:id="rId30"/>
    <p:sldId id="39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03" autoAdjust="0"/>
    <p:restoredTop sz="94708" autoAdjust="0"/>
  </p:normalViewPr>
  <p:slideViewPr>
    <p:cSldViewPr>
      <p:cViewPr varScale="1">
        <p:scale>
          <a:sx n="69" d="100"/>
          <a:sy n="69" d="100"/>
        </p:scale>
        <p:origin x="-2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35E3E-4996-4EBB-9865-9B23C2BACABE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4875F-4167-4978-AD9F-F20CDE3248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16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4875F-4167-4978-AD9F-F20CDE32485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2149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4875F-4167-4978-AD9F-F20CDE32485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0046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4875F-4167-4978-AD9F-F20CDE32485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0459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4875F-4167-4978-AD9F-F20CDE32485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246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4875F-4167-4978-AD9F-F20CDE32485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312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ван\Downloads\Soldiers-Berlin-Flag-1920x2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396"/>
            <a:ext cx="9175548" cy="688202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7375" y="5517232"/>
            <a:ext cx="6400800" cy="84164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96944" cy="1470025"/>
          </a:xfrm>
        </p:spPr>
        <p:txBody>
          <a:bodyPr/>
          <a:lstStyle/>
          <a:p>
            <a:r>
              <a:rPr lang="ru-RU" dirty="0" smtClean="0"/>
              <a:t>ВЕЛИКАЯ ОТЕЧЕСТВЕННАЯ ВОЙНА</a:t>
            </a:r>
            <a:br>
              <a:rPr lang="ru-RU" dirty="0" smtClean="0"/>
            </a:br>
            <a:r>
              <a:rPr lang="ru-RU" dirty="0" smtClean="0"/>
              <a:t>ЛЮДИ, СОБЫТИЯ, ФАКТЫ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83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92696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Академик историк Евгений Викторович Тарле мог наизусть цитировать многочисленные исторические документы разных эпох и народов. Может быть, поэтому именно он предложил некий обряд. Тот был настолько эффектен, что, несмотря на то, что Тарле отсидел в 1930 г. В тюрьме и несколько лет провел в ссылке, его предложение стало кульминацией самого известного в нашей стране триумфального мероприятия. Что же он предложил?</a:t>
            </a:r>
            <a:br>
              <a:rPr lang="ru-RU" sz="2400" b="1" dirty="0"/>
            </a:br>
            <a:endParaRPr lang="ru-RU" sz="2400" b="1" dirty="0"/>
          </a:p>
          <a:p>
            <a:r>
              <a:rPr lang="ru-RU" sz="2400" b="1" dirty="0"/>
              <a:t>ОТВЕТ. Во время марша Победы 1945 г. бросать в кучу на землю фашистские знамена.</a:t>
            </a:r>
            <a:endParaRPr lang="ru-RU" sz="2400" dirty="0"/>
          </a:p>
        </p:txBody>
      </p:sp>
      <p:pic>
        <p:nvPicPr>
          <p:cNvPr id="5" name="Picture 2" descr="Парад Победы предложили заменить кинохроникой | Победа Р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9" y="274828"/>
            <a:ext cx="988508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7866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87025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</a:t>
            </a:r>
            <a:r>
              <a:rPr lang="ru-RU" sz="2400" b="1" dirty="0" smtClean="0"/>
              <a:t>Прошедший </a:t>
            </a:r>
            <a:r>
              <a:rPr lang="ru-RU" sz="2400" b="1" dirty="0"/>
              <a:t>войну писатель Виктор Астафьев </a:t>
            </a:r>
            <a:r>
              <a:rPr lang="ru-RU" sz="2400" b="1" dirty="0" smtClean="0"/>
              <a:t>называл ЕГО </a:t>
            </a:r>
            <a:r>
              <a:rPr lang="ru-RU" sz="2400" b="1" dirty="0"/>
              <a:t>«выносливым зверем». </a:t>
            </a:r>
            <a:r>
              <a:rPr lang="ru-RU" sz="2400" b="1" dirty="0" smtClean="0"/>
              <a:t>«</a:t>
            </a:r>
            <a:r>
              <a:rPr lang="ru-RU" sz="2400" b="1" dirty="0"/>
              <a:t>Немцы очень быстро узнали о приходе ИХ, вернее, почувствовали его на себе». В какой-то мере события под Москвой подтвердили довоенные представления многих немцев о НИХ. Сам Гитлер, любивший оперировать биологическими критериями, считал, что ОНИ «ведут удивительно здоровую жизнь», а значит, способны достичь «превосходства» над немцами. Страх фашистов перед НИМИ доходил до того, что на плакатах их изображали двухметровыми волосатыми людьми с рогами. Сама территория, откуда прибыли ОНИ,  представлялась немцам такой страшной полумифической землёй, что ссылкой в неё Геббельс запугивал солдат при отступлении. Входя в освобождённые города, красноармейцы видели на стенах лозунги: «Победа или …!». Назовите их и территорию их проживания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3" name="Рисунок 2" descr="Надпись на стене по-немецки: «Победа или Сибирь»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599" y="28349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7405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92696"/>
            <a:ext cx="81369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Блокадники рассказывали про НЕГО, который жил на зенитной батарее под Ленинградом. ЕГО,  отощавшего, привёз старшина расчёта. Под бомбёжками у него выработалось особое чутьё. По легенде, задолго до налёта немецкой авиации ОН предупреждал о нём, и даже направление атаки, при этом советская авиация отрицательных эмоций у него не вызывала. ОН был поставлен на довольствие, а специальный солдат докладывал командованию о поведении ЭТОГО предсказателя. Кто этот предсказатель</a:t>
            </a:r>
            <a:r>
              <a:rPr lang="ru-RU" sz="2800" b="1" dirty="0" smtClean="0"/>
              <a:t>?</a:t>
            </a:r>
          </a:p>
          <a:p>
            <a:endParaRPr lang="ru-RU" sz="2800" b="1" dirty="0"/>
          </a:p>
          <a:p>
            <a:endParaRPr lang="ru-RU" sz="2800" b="1" dirty="0"/>
          </a:p>
        </p:txBody>
      </p:sp>
      <p:pic>
        <p:nvPicPr>
          <p:cNvPr id="8198" name="Picture 6" descr="Кот Васька... (Юрий Викторович Калугин) / Стихи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5"/>
            <a:ext cx="8352928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521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Полководцы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войны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По характеристике американского публициста Солсбери он был </a:t>
            </a:r>
            <a:r>
              <a:rPr lang="ru-RU" sz="3000" i="1" dirty="0">
                <a:latin typeface="Georgia" panose="02040502050405020303" pitchFamily="18" charset="0"/>
              </a:rPr>
              <a:t>«полководцем полководцев в ведении войны массовыми армиями XX столетия. Он знал назубок всю классическую военную литературу от Цезаря до Клаузевица». </a:t>
            </a:r>
            <a:endParaRPr lang="ru-RU" sz="3000" i="1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3000" dirty="0" smtClean="0">
                <a:latin typeface="Georgia" panose="02040502050405020303" pitchFamily="18" charset="0"/>
              </a:rPr>
              <a:t>О </a:t>
            </a:r>
            <a:r>
              <a:rPr lang="ru-RU" sz="3000" dirty="0">
                <a:latin typeface="Georgia" panose="02040502050405020303" pitchFamily="18" charset="0"/>
              </a:rPr>
              <a:t>ком эти слова? </a:t>
            </a:r>
          </a:p>
        </p:txBody>
      </p:sp>
    </p:spTree>
    <p:extLst>
      <p:ext uri="{BB962C8B-B14F-4D97-AF65-F5344CB8AC3E}">
        <p14:creationId xmlns:p14="http://schemas.microsoft.com/office/powerpoint/2010/main" xmlns="" val="98354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ответ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Георгий Константинович Жуков</a:t>
            </a:r>
          </a:p>
        </p:txBody>
      </p:sp>
      <p:pic>
        <p:nvPicPr>
          <p:cNvPr id="14338" name="Picture 2" descr="I:\Download\Своя игра ВОВ 5 мая 2016\Своя Игра 5.05.16. Презентация и вопросы\Жук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1619" y="2564904"/>
            <a:ext cx="4680520" cy="351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493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338" y="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Гитлеру приписывали следующее высказывание: «</a:t>
            </a:r>
            <a:r>
              <a:rPr lang="ru-RU" dirty="0"/>
              <a:t>Если бы в германской армии был хотя бы один такой генерал, как Жуков, то Германия давно бы завоевала мировое господство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 smtClean="0"/>
              <a:t>Если </a:t>
            </a:r>
            <a:r>
              <a:rPr lang="ru-RU" dirty="0"/>
              <a:t>Жукова немцы уважали, то ЕГО они боялись, причём панически. Этот страх появился в начале 1943 года, когда ЕГО бойцы пленили в Сталинграде армию, по которой Гитлер тогда объявил в стране четырёхдневный траур.</a:t>
            </a:r>
          </a:p>
          <a:p>
            <a:pPr marL="0" indent="0">
              <a:buNone/>
            </a:pPr>
            <a:r>
              <a:rPr lang="ru-RU" dirty="0"/>
              <a:t>Штрафбаты, доставившие гитлеровцам немало хлопот, немецкая пропаганда окрестила «бандами ЕГО», а самого генерала «бандитом».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Если нашего </a:t>
            </a:r>
            <a:r>
              <a:rPr lang="ru-RU" dirty="0" err="1"/>
              <a:t>Роммеля</a:t>
            </a:r>
            <a:r>
              <a:rPr lang="ru-RU" dirty="0"/>
              <a:t> называют лисом пустынь, то ЕГО можно назвать львом степей и лесов», – отзывался о противнике гитлеровский фельдмаршал Эрнст Буш.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Полководцы войны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53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ответ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Константин Константинович Рокоссовский </a:t>
            </a:r>
          </a:p>
        </p:txBody>
      </p:sp>
      <p:pic>
        <p:nvPicPr>
          <p:cNvPr id="15362" name="Picture 2" descr="I:\Download\Своя игра ВОВ 5 мая 2016\Своя Игра 5.05.16. Презентация и вопросы\Рокосов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92225"/>
            <a:ext cx="2736304" cy="341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I:\Download\Своя игра ВОВ 5 мая 2016\Своя Игра 5.05.16. Презентация и вопросы\Рокосовский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774" y="2692225"/>
            <a:ext cx="2136202" cy="341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006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637" y="980728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Несмотря на легенды о «боевом братстве», друзьями маршалы никогда не были — слишком </a:t>
            </a:r>
            <a:r>
              <a:rPr lang="ru-RU" dirty="0" smtClean="0">
                <a:latin typeface="+mj-lt"/>
              </a:rPr>
              <a:t>разные. </a:t>
            </a:r>
            <a:r>
              <a:rPr lang="ru-RU" dirty="0">
                <a:latin typeface="+mj-lt"/>
              </a:rPr>
              <a:t>При этом знакомы они были давно, а с армией связали свою жизнь ещё раньше, в юности. В начале 1930-х </a:t>
            </a: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7-й </a:t>
            </a:r>
            <a:r>
              <a:rPr lang="ru-RU" dirty="0">
                <a:latin typeface="+mj-lt"/>
              </a:rPr>
              <a:t>Самарской </a:t>
            </a:r>
            <a:r>
              <a:rPr lang="ru-RU" dirty="0" err="1">
                <a:latin typeface="+mj-lt"/>
              </a:rPr>
              <a:t>кавдивизией</a:t>
            </a:r>
            <a:r>
              <a:rPr lang="ru-RU" dirty="0">
                <a:latin typeface="+mj-lt"/>
              </a:rPr>
              <a:t>, где служил </a:t>
            </a:r>
            <a:r>
              <a:rPr lang="ru-RU" dirty="0" smtClean="0">
                <a:latin typeface="+mj-lt"/>
              </a:rPr>
              <a:t>Г.К. Жуков</a:t>
            </a:r>
            <a:r>
              <a:rPr lang="ru-RU" dirty="0">
                <a:latin typeface="+mj-lt"/>
              </a:rPr>
              <a:t>, командовал </a:t>
            </a:r>
            <a:r>
              <a:rPr lang="ru-RU" dirty="0" smtClean="0">
                <a:latin typeface="+mj-lt"/>
              </a:rPr>
              <a:t>К.К. Рокоссовский</a:t>
            </a:r>
            <a:r>
              <a:rPr lang="ru-RU" dirty="0">
                <a:latin typeface="+mj-lt"/>
              </a:rPr>
              <a:t>. Тот в аттестации хвалил способности Жукова, но писал о нём: «По характеру немного суховат и недостаточно чуток. Болезненно самолюбив. На штабную и </a:t>
            </a:r>
            <a:r>
              <a:rPr lang="ru-RU" dirty="0" smtClean="0">
                <a:latin typeface="+mj-lt"/>
              </a:rPr>
              <a:t>…… работу </a:t>
            </a:r>
            <a:r>
              <a:rPr lang="ru-RU" dirty="0">
                <a:latin typeface="+mj-lt"/>
              </a:rPr>
              <a:t>назначен быть не может — органически её ненавидит». </a:t>
            </a: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Какую работу, кроме штабной, ненавидел Г.К. Жуков?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Ответ: преподавательскую</a:t>
            </a:r>
            <a:endParaRPr lang="ru-RU" dirty="0">
              <a:latin typeface="+mj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128" y="5618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Полководцы войны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22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карикатуры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Как известно, в начальный период Московской битвы решительное сопротивление было оказано противнику на Можайской линии обороны.</a:t>
            </a:r>
          </a:p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Эта карикатура Кукрыниксов подписана строчкой из известного стихотворения 1837 года, посвящённого другому известному сражению. Какому?</a:t>
            </a:r>
          </a:p>
          <a:p>
            <a:endParaRPr lang="ru-RU" dirty="0"/>
          </a:p>
        </p:txBody>
      </p:sp>
      <p:pic>
        <p:nvPicPr>
          <p:cNvPr id="4098" name="Picture 2" descr="C:\Users\Иван\Desktop\Новая папка (3)\Плакат к вопросу 3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0090" y="144864"/>
            <a:ext cx="4779086" cy="667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480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ответ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Бородинской битве</a:t>
            </a:r>
          </a:p>
        </p:txBody>
      </p:sp>
      <p:pic>
        <p:nvPicPr>
          <p:cNvPr id="5122" name="Picture 2" descr="C:\Users\Иван\Desktop\Новая папка (3)\Плакат к вопросу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4176464" cy="583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ван\Desktop\Новая папка (3)\Бородино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53" r="28493"/>
          <a:stretch/>
        </p:blipFill>
        <p:spPr bwMode="auto">
          <a:xfrm>
            <a:off x="4644008" y="605926"/>
            <a:ext cx="3888431" cy="584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102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LineDrawing/>
                    </a14:imgEffect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Факты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ru-RU" dirty="0"/>
              <a:t>Около одного института в городе Москве стоит памятник героям Великой Отечественной войны. Памятник изображает двух солдат, один из которых с винтовкой поднимается в бой, а второй, раненый, пишет что-то на стене. Студенты, идущие на экзамен, стараются обходить памятник стороной. Что успел написать второй солдат?</a:t>
            </a:r>
          </a:p>
          <a:p>
            <a:pPr marL="400050" lvl="1" indent="0">
              <a:buNone/>
            </a:pPr>
            <a:r>
              <a:rPr lang="ru-RU" i="1" dirty="0"/>
              <a:t>Ответ: «Не сдадим!»</a:t>
            </a:r>
            <a:endParaRPr lang="ru-RU" dirty="0"/>
          </a:p>
          <a:p>
            <a:pPr marL="400050" lvl="1" indent="0">
              <a:buNone/>
            </a:pPr>
            <a:endParaRPr lang="ru-RU" dirty="0">
              <a:latin typeface="Georgia" panose="02040502050405020303" pitchFamily="18" charset="0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91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Этот город воинской славы в XVI веке был прибежищем беглых людей, преследуемых правительством. Этот же край славился красивым неповторимым пением, отвлекающим человека от реальной жизни. В годы Великой отечественной войны этот город прославился в 1943 году. </a:t>
            </a:r>
            <a:endParaRPr lang="ru-RU" sz="3000" dirty="0" smtClean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3000" dirty="0" smtClean="0">
                <a:latin typeface="Georgia" panose="02040502050405020303" pitchFamily="18" charset="0"/>
              </a:rPr>
              <a:t>Что </a:t>
            </a:r>
            <a:r>
              <a:rPr lang="ru-RU" sz="3000" dirty="0">
                <a:latin typeface="Georgia" panose="02040502050405020303" pitchFamily="18" charset="0"/>
              </a:rPr>
              <a:t>это за город?</a:t>
            </a:r>
          </a:p>
        </p:txBody>
      </p:sp>
    </p:spTree>
    <p:extLst>
      <p:ext uri="{BB962C8B-B14F-4D97-AF65-F5344CB8AC3E}">
        <p14:creationId xmlns:p14="http://schemas.microsoft.com/office/powerpoint/2010/main" xmlns="" val="28199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ответ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Курск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"</a:t>
            </a:r>
            <a:r>
              <a:rPr lang="ru-RU" dirty="0">
                <a:latin typeface="Georgia" panose="02040502050405020303" pitchFamily="18" charset="0"/>
              </a:rPr>
              <a:t>курский вор", "курские соловьи", Курская </a:t>
            </a:r>
            <a:r>
              <a:rPr lang="ru-RU" dirty="0" smtClean="0">
                <a:latin typeface="Georgia" panose="02040502050405020303" pitchFamily="18" charset="0"/>
              </a:rPr>
              <a:t>дуга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1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Дипломатия в годы войны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С 28 ноября по 1 декабря проходила встреча «большой тройки» Рузвельта, Черчилля и Сталина в Тегеране. Сталин не остановился перед жёсткими выражениями и даже дал понять, что если вопрос о … не будет решён, то он не намерен попусту терять время и готов уехать домой. Какой главный вопрос обсуждался на этой конференции</a:t>
            </a:r>
            <a:r>
              <a:rPr lang="ru-RU" sz="3000" dirty="0" smtClean="0">
                <a:latin typeface="Georgia" panose="02040502050405020303" pitchFamily="18" charset="0"/>
              </a:rPr>
              <a:t>?</a:t>
            </a:r>
          </a:p>
          <a:p>
            <a:pPr marL="0" indent="0" algn="ctr">
              <a:buNone/>
            </a:pPr>
            <a:r>
              <a:rPr lang="ru-RU" sz="2800" dirty="0">
                <a:latin typeface="Georgia" panose="02040502050405020303" pitchFamily="18" charset="0"/>
              </a:rPr>
              <a:t>Открытие второго фронта</a:t>
            </a:r>
          </a:p>
          <a:p>
            <a:pPr marL="0" indent="0" algn="ctr">
              <a:buNone/>
            </a:pPr>
            <a:endParaRPr lang="ru-RU" sz="3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86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256584"/>
          </a:xfrm>
        </p:spPr>
        <p:txBody>
          <a:bodyPr>
            <a:normAutofit fontScale="70000" lnSpcReduction="20000"/>
          </a:bodyPr>
          <a:lstStyle/>
          <a:p>
            <a:pPr marL="0" lvl="0" indent="0" fontAlgn="t">
              <a:buNone/>
            </a:pPr>
            <a:r>
              <a:rPr lang="ru-RU" dirty="0">
                <a:latin typeface="Bookman Old Style" pitchFamily="18" charset="0"/>
              </a:rPr>
              <a:t>В считанные месяцы это произведение облетело весь мир. Новосибирск стоял в ряду первых городов, где прозвучала премьера этого сочинения. Летом 1942 года один американский корреспондент написал о НЕЙ: «Какой дьявол может победить народ, способный создавать музыку, подобную этой!»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9 июля 1942 г. это произведение было исполнено Симфоническим оркестром Ленинградской государственной филармонии, который в годы Великой Отечественной войны был эвакуирован в Новосибирск. Оркестр под руководством Евгения Мравинского работал над симфонией с исключительным творческим подъемом. Успех новосибирской премьеры был грандиозным. </a:t>
            </a:r>
          </a:p>
          <a:p>
            <a:pPr marL="0" indent="0" fontAlgn="t">
              <a:buNone/>
            </a:pPr>
            <a:r>
              <a:rPr lang="ru-RU" dirty="0">
                <a:latin typeface="Bookman Old Style" pitchFamily="18" charset="0"/>
              </a:rPr>
              <a:t>Какое же произведение прозвучало в Новосибирске раньше ровно на месяц, чем в Ленинграде и кто этот «гениальный композитор»?</a:t>
            </a:r>
          </a:p>
        </p:txBody>
      </p:sp>
    </p:spTree>
    <p:extLst>
      <p:ext uri="{BB962C8B-B14F-4D97-AF65-F5344CB8AC3E}">
        <p14:creationId xmlns:p14="http://schemas.microsoft.com/office/powerpoint/2010/main" xmlns="" val="264658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338" y="-14614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Дипломатия в годы войны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000" i="1" dirty="0" smtClean="0">
                <a:latin typeface="Georgia" panose="02040502050405020303" pitchFamily="18" charset="0"/>
              </a:rPr>
              <a:t>  «</a:t>
            </a:r>
            <a:r>
              <a:rPr lang="ru-RU" sz="3000" i="1" dirty="0">
                <a:latin typeface="Georgia" panose="02040502050405020303" pitchFamily="18" charset="0"/>
              </a:rPr>
              <a:t>У меня лишь одна цель — уничтожить Гитлера, и это сильно упрощает мою жизнь. Если бы Гитлер вторгся в ад, я по меньшей мере благожелательно отозвался бы о сатане в палате общин.»</a:t>
            </a:r>
          </a:p>
          <a:p>
            <a:pPr marL="0" indent="0" algn="ctr">
              <a:buNone/>
            </a:pPr>
            <a:r>
              <a:rPr lang="ru-RU" sz="3000" dirty="0">
                <a:latin typeface="Georgia" panose="02040502050405020303" pitchFamily="18" charset="0"/>
              </a:rPr>
              <a:t>Какому государственному деятелю принадлежат эти слова?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26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ответ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Уинстон Черчилль</a:t>
            </a:r>
          </a:p>
        </p:txBody>
      </p:sp>
      <p:pic>
        <p:nvPicPr>
          <p:cNvPr id="11266" name="Picture 2" descr="C:\Users\Иван\Desktop\Новая папка (3)\Черчилл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20888"/>
            <a:ext cx="3103962" cy="393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73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Наука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За открытие, сделанное во время Великой Отечественной войны и спасшее множество жизней, Зинаиду Ермольеву прозвали Маршалом невидимого фронта. Однако открытие Ермольевой лишь повторяло другое открытие 1928 </a:t>
            </a:r>
            <a:r>
              <a:rPr lang="ru-RU" dirty="0" smtClean="0">
                <a:latin typeface="Georgia" panose="02040502050405020303" pitchFamily="18" charset="0"/>
              </a:rPr>
              <a:t>года Александра Флеминга. </a:t>
            </a:r>
          </a:p>
          <a:p>
            <a:pPr marL="0" indent="0" algn="ctr">
              <a:buNone/>
            </a:pPr>
            <a:r>
              <a:rPr lang="ru-RU" dirty="0" smtClean="0">
                <a:latin typeface="Georgia" panose="02040502050405020303" pitchFamily="18" charset="0"/>
              </a:rPr>
              <a:t>Что же ещё раз изобрела Зинаида </a:t>
            </a:r>
            <a:r>
              <a:rPr lang="ru-RU" dirty="0" err="1" smtClean="0">
                <a:latin typeface="Georgia" panose="02040502050405020303" pitchFamily="18" charset="0"/>
              </a:rPr>
              <a:t>Ермольева</a:t>
            </a:r>
            <a:r>
              <a:rPr lang="ru-RU" dirty="0" smtClean="0">
                <a:latin typeface="Georgia" panose="02040502050405020303" pitchFamily="18" charset="0"/>
              </a:rPr>
              <a:t>?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49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8194" name="Picture 2" descr="I:\Download\Своя игра ВОВ 5 мая 2016\Своя Игра 5.05.16. Презентация и вопросы\Ермольева Пеницилл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1527"/>
            <a:ext cx="7632848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84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Спорт и культура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5 сентября 1943-го в Горьком, состоялось торжественное открытие 15-го чемпионата СССР по легкой атлетике – спустя три года после перерыва</a:t>
            </a:r>
            <a:r>
              <a:rPr lang="ru-RU" dirty="0" smtClean="0"/>
              <a:t>.</a:t>
            </a:r>
            <a:r>
              <a:rPr lang="ru-RU" i="1" dirty="0" smtClean="0"/>
              <a:t> «Несмотря на холодную, ветреную погоду, соревнования привлекли несколько тысяч зрителей, заполнивших трибуны стадиона «Динамо». В Горький прибыли лучшие спортсмены, среди которых много участников Отечественной войны, награжденных орденами и медалями </a:t>
            </a:r>
            <a:r>
              <a:rPr lang="ru-RU" i="1" dirty="0" smtClean="0"/>
              <a:t>СССР</a:t>
            </a:r>
            <a:endParaRPr lang="ru-RU" dirty="0" smtClean="0"/>
          </a:p>
          <a:p>
            <a:r>
              <a:rPr lang="ru-RU" dirty="0" smtClean="0"/>
              <a:t>На том чемпионате случилось несколько важных событий: </a:t>
            </a:r>
            <a:r>
              <a:rPr lang="ru-RU" dirty="0" err="1" smtClean="0"/>
              <a:t>Йоханнес</a:t>
            </a:r>
            <a:r>
              <a:rPr lang="ru-RU" dirty="0" smtClean="0"/>
              <a:t> </a:t>
            </a:r>
            <a:r>
              <a:rPr lang="ru-RU" dirty="0" err="1" smtClean="0"/>
              <a:t>Коткас</a:t>
            </a:r>
            <a:r>
              <a:rPr lang="ru-RU" dirty="0" smtClean="0"/>
              <a:t> </a:t>
            </a:r>
            <a:r>
              <a:rPr lang="ru-RU" dirty="0" smtClean="0"/>
              <a:t>из </a:t>
            </a:r>
            <a:r>
              <a:rPr lang="ru-RU" dirty="0" err="1" smtClean="0"/>
              <a:t>Таллина</a:t>
            </a:r>
            <a:r>
              <a:rPr lang="ru-RU" dirty="0" smtClean="0"/>
              <a:t> установил рекорд СССР в метании молота (53,88), а Нина Думбадзе из Тбилиси улучшила мировой рекорд в метании диска (48 м 77 см). </a:t>
            </a:r>
            <a:r>
              <a:rPr lang="ru-RU" dirty="0" smtClean="0"/>
              <a:t>Но рекорд Думбадзе меньше известен, </a:t>
            </a:r>
            <a:r>
              <a:rPr lang="ru-RU" dirty="0" err="1" smtClean="0"/>
              <a:t>чемпамятник</a:t>
            </a:r>
            <a:r>
              <a:rPr lang="ru-RU" dirty="0" smtClean="0"/>
              <a:t>, для которого Нина стала прообразом. Напишите этот памятник и город, в котором он сегодня стоит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549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8" name="Picture 4" descr="https://avatars.mds.yandex.net/get-zen_doc/50840/pub_5c0e3b0c9e2c8400a953f278_5c0e3b3623d41400ab926741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23925"/>
            <a:ext cx="11430000" cy="778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5"/>
            <a:ext cx="8229600" cy="1143000"/>
          </a:xfrm>
        </p:spPr>
        <p:txBody>
          <a:bodyPr>
            <a:normAutofit/>
          </a:bodyPr>
          <a:lstStyle/>
          <a:p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4525963"/>
          </a:xfrm>
        </p:spPr>
        <p:txBody>
          <a:bodyPr>
            <a:noAutofit/>
          </a:bodyPr>
          <a:lstStyle/>
          <a:p>
            <a:r>
              <a:rPr lang="ru-RU" dirty="0"/>
              <a:t>Он родился 11 мая 1900 года. Ему довелось повоевать и с немцами, и с японцами, причем с немцами дважды. В Великую Отечественную войну он защищал </a:t>
            </a:r>
            <a:r>
              <a:rPr lang="ru-RU" dirty="0" err="1"/>
              <a:t>Ораниенбаумский</a:t>
            </a:r>
            <a:r>
              <a:rPr lang="ru-RU" dirty="0"/>
              <a:t> плацдарм. 23 февраля 1968 года его наградили орденом, на котором он сам и изображен. Случай уникальный. Речь идёт не о человеке. Сейчас его можно встретить в городе Санкт-Петербург. Назовите его</a:t>
            </a:r>
            <a:r>
              <a:rPr lang="ru-RU" dirty="0" smtClean="0"/>
              <a:t>.</a:t>
            </a:r>
            <a:endParaRPr lang="ru-RU" sz="2800" dirty="0"/>
          </a:p>
        </p:txBody>
      </p:sp>
      <p:pic>
        <p:nvPicPr>
          <p:cNvPr id="17410" name="Picture 2" descr="Орден Октябрьской Революции - Новости - Газета «Красное знамя» Киржачского  района Владимир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475"/>
            <a:ext cx="7056784" cy="671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740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:\Download\Своя игра ВОВ 5 мая 2016\Материалы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1113"/>
            <a:ext cx="9174163" cy="688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59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4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События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4525963"/>
          </a:xfrm>
        </p:spPr>
        <p:txBody>
          <a:bodyPr>
            <a:noAutofit/>
          </a:bodyPr>
          <a:lstStyle/>
          <a:p>
            <a:r>
              <a:rPr lang="ru-RU" sz="2800" dirty="0"/>
              <a:t>Выдающийся памятник русского деревянного зодчества на острове Кижи мог быть уничтожен в годы Великой Отечественной войны. Вражеское командование считало, что в церквях расположена партизанская база. Но летчик, получивший приказ разбомбить церкви, его не выполнил по двум причинам. Во-первых, пролетая над Кижами в ясный и морозный день, летчик был поражен красотой строений, укутанных снегом. На вторую причину того, что церкви не используются в качестве военной базы, летчику указал снег. В чем заключалась вторая причина?</a:t>
            </a:r>
          </a:p>
        </p:txBody>
      </p:sp>
      <p:sp>
        <p:nvSpPr>
          <p:cNvPr id="4" name="AutoShape 2" descr="Экскурсия на Кижи зимой из Петрозаводска расписание на воздушной подушке |  Карел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В Кижи зимой. Праздник Крещения на острове Киж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638" y="1142505"/>
            <a:ext cx="92272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38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Факты 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ru-RU" dirty="0"/>
              <a:t>Немцы, не желая признавать, победу советской армии утверждали, что Великую Отечественную войну выиграли генерал Мороз, генерал Грязь и генерал Мышь. По поводу мороза и грязи все понятно. А вот при чем тут мышь?</a:t>
            </a:r>
            <a:endParaRPr lang="ru-RU" sz="2800" dirty="0"/>
          </a:p>
          <a:p>
            <a:pPr marL="400050" lvl="1" indent="0">
              <a:buNone/>
            </a:pPr>
            <a:r>
              <a:rPr lang="ru-RU" i="1" dirty="0"/>
              <a:t>Мыши постоянно перегрызали электропроводку немецких танков</a:t>
            </a:r>
            <a:endParaRPr lang="ru-RU" dirty="0">
              <a:latin typeface="Georgia" panose="02040502050405020303" pitchFamily="18" charset="0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63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Факты 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ru-RU" dirty="0"/>
              <a:t>Когда И.В. Сталину принесли на утверждение проект нового автомобиля Горьковского автозавода, он остался недоволен и спросил: «А сколько ОНА стоит?», показав, что это не должно продаваться ни под каким названием, потому что это самое дорогое слово для каждого человека. После чего автомобиль переименовали в "Победу". Назовите рабочее название автомобиля.</a:t>
            </a:r>
          </a:p>
          <a:p>
            <a:pPr marL="400050" lvl="1" indent="0">
              <a:buNone/>
            </a:pPr>
            <a:r>
              <a:rPr lang="ru-RU" i="1" dirty="0"/>
              <a:t>Ответ: "Родина</a:t>
            </a:r>
            <a:r>
              <a:rPr lang="ru-RU" i="1" dirty="0" smtClean="0"/>
              <a:t>"</a:t>
            </a:r>
            <a:endParaRPr lang="ru-RU" dirty="0"/>
          </a:p>
          <a:p>
            <a:pPr marL="400050" lvl="1" indent="0">
              <a:buNone/>
            </a:pPr>
            <a:endParaRPr lang="ru-RU" dirty="0">
              <a:latin typeface="Georgia" panose="02040502050405020303" pitchFamily="18" charset="0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57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Награды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войны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Georgia" panose="02040502050405020303" pitchFamily="18" charset="0"/>
              </a:rPr>
              <a:t>На советских орденах и медалях профили знаменитых людей, как правило, обращены влево. Но в 1945 г. были учреждены три новых медали с профилем тов. Сталина, причем на двух из них он смотрит влево, а на третьей — вправо. Как называется эта медаль?</a:t>
            </a:r>
          </a:p>
        </p:txBody>
      </p:sp>
    </p:spTree>
    <p:extLst>
      <p:ext uri="{BB962C8B-B14F-4D97-AF65-F5344CB8AC3E}">
        <p14:creationId xmlns:p14="http://schemas.microsoft.com/office/powerpoint/2010/main" xmlns="" val="24918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latin typeface="Georgia" panose="02040502050405020303" pitchFamily="18" charset="0"/>
              </a:rPr>
              <a:t>«За победу над Японией»</a:t>
            </a:r>
            <a:br>
              <a:rPr lang="ru-RU" sz="6000" dirty="0">
                <a:latin typeface="Georgia" panose="02040502050405020303" pitchFamily="18" charset="0"/>
              </a:rPr>
            </a:b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beda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5125" name="Picture 5" descr="I:\Download\Своя игра ВОВ 5 мая 2016\Своя Игра 5.05.16. Презентация и вопросы\За победу над Японией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401" b="95844" l="6250" r="96042">
                        <a14:foregroundMark x1="24167" y1="33741" x2="24167" y2="33741"/>
                        <a14:foregroundMark x1="25625" y1="67971" x2="25625" y2="67971"/>
                        <a14:foregroundMark x1="32292" y1="80929" x2="32292" y2="80929"/>
                        <a14:foregroundMark x1="35417" y1="68704" x2="35417" y2="68704"/>
                        <a14:foregroundMark x1="77917" y1="75061" x2="77917" y2="75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53514"/>
            <a:ext cx="5280248" cy="449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081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деи на тему «Презентация» (22) | презентация, война,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" y="-25880"/>
            <a:ext cx="9168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beda" panose="02000000000000000000" pitchFamily="2" charset="0"/>
              </a:rPr>
              <a:t>Военная техника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августе 1941 года ОН получил ранение и оказался в госпитале и позже он написал:  «немцы виноваты, что я стал военным конструктором».  Отправной точкой для появления этого оружия историки считают 15 июля 1943 года, когда на заседании Наркомата обороны было принято решение о создании нового патрона уменьшенной мощности </a:t>
            </a:r>
            <a:r>
              <a:rPr lang="ru-RU" dirty="0" smtClean="0"/>
              <a:t>и </a:t>
            </a:r>
            <a:r>
              <a:rPr lang="ru-RU" dirty="0"/>
              <a:t>автомата под него. </a:t>
            </a:r>
          </a:p>
          <a:p>
            <a:r>
              <a:rPr lang="ru-RU" dirty="0"/>
              <a:t>Он создал самое живучее оружие. Оно продолжало стрелять после замачивания в болотной жиже, падения с высоты на цементный пол, «купания» в песке и воде, заморозки в холодильных камерах. Во многих армиях мира ОНО стоит до сих пор на вооружении. Назовите </a:t>
            </a:r>
            <a:r>
              <a:rPr lang="ru-RU" dirty="0" smtClean="0"/>
              <a:t>фамилию конструктора.</a:t>
            </a:r>
            <a:endParaRPr lang="ru-RU" dirty="0" smtClean="0"/>
          </a:p>
          <a:p>
            <a:r>
              <a:rPr lang="ru-RU" dirty="0" smtClean="0"/>
              <a:t>Михаил Тимофеевич Калашников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936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1334</Words>
  <Application>Microsoft Office PowerPoint</Application>
  <PresentationFormat>Экран (4:3)</PresentationFormat>
  <Paragraphs>73</Paragraphs>
  <Slides>30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ВЕЛИКАЯ ОТЕЧЕСТВЕННАЯ ВОЙНА ЛЮДИ, СОБЫТИЯ, ФАКТЫ</vt:lpstr>
      <vt:lpstr>Факты</vt:lpstr>
      <vt:lpstr>Слайд 3</vt:lpstr>
      <vt:lpstr>События</vt:lpstr>
      <vt:lpstr>Факты </vt:lpstr>
      <vt:lpstr>Факты </vt:lpstr>
      <vt:lpstr>Награды войны</vt:lpstr>
      <vt:lpstr>«За победу над Японией» </vt:lpstr>
      <vt:lpstr>Военная техника</vt:lpstr>
      <vt:lpstr>Слайд 10</vt:lpstr>
      <vt:lpstr>Слайд 11</vt:lpstr>
      <vt:lpstr>Слайд 12</vt:lpstr>
      <vt:lpstr>Полководцы войны</vt:lpstr>
      <vt:lpstr>ответ</vt:lpstr>
      <vt:lpstr>Слайд 15</vt:lpstr>
      <vt:lpstr>ответ</vt:lpstr>
      <vt:lpstr>Слайд 17</vt:lpstr>
      <vt:lpstr>карикатуры</vt:lpstr>
      <vt:lpstr>ответ</vt:lpstr>
      <vt:lpstr>Слайд 20</vt:lpstr>
      <vt:lpstr>ответ</vt:lpstr>
      <vt:lpstr>Дипломатия в годы войны</vt:lpstr>
      <vt:lpstr>Слайд 23</vt:lpstr>
      <vt:lpstr>Дипломатия в годы войны</vt:lpstr>
      <vt:lpstr>ответ</vt:lpstr>
      <vt:lpstr>Наука</vt:lpstr>
      <vt:lpstr>Слайд 27</vt:lpstr>
      <vt:lpstr>Спорт и культура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406</cp:lastModifiedBy>
  <cp:revision>97</cp:revision>
  <dcterms:created xsi:type="dcterms:W3CDTF">2016-04-21T14:34:40Z</dcterms:created>
  <dcterms:modified xsi:type="dcterms:W3CDTF">2022-05-12T05:10:17Z</dcterms:modified>
</cp:coreProperties>
</file>