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Roboto" panose="020B0604020202020204" charset="0"/>
      <p:regular r:id="rId14"/>
      <p:bold r:id="rId15"/>
      <p:italic r:id="rId16"/>
      <p:boldItalic r:id="rId17"/>
    </p:embeddedFont>
    <p:embeddedFont>
      <p:font typeface="Comfortaa" panose="020B0604020202020204" charset="0"/>
      <p:regular r:id="rId18"/>
      <p:bold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287f5ff59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287f5ff59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287f5ff59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287f5ff59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287f5ff59d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287f5ff59d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1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21" name="Google Shape;21;p3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4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31" name="Google Shape;31;p4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4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4"/>
          <p:cNvSpPr txBox="1">
            <a:spLocks noGrp="1"/>
          </p:cNvSpPr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1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8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ctrTitle"/>
          </p:nvPr>
        </p:nvSpPr>
        <p:spPr>
          <a:xfrm>
            <a:off x="251075" y="932422"/>
            <a:ext cx="8222100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ru" sz="27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ИНДИВИДУАЛЬНЫЙ ИТОГОВЫЙ ПРОЕКТ </a:t>
            </a:r>
            <a:r>
              <a:rPr lang="ru" sz="2700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«Дороги. Безопасность </a:t>
            </a:r>
            <a:r>
              <a:rPr lang="ru" sz="27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</a:t>
            </a:r>
            <a:r>
              <a:rPr lang="ru" sz="270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дорогах»</a:t>
            </a:r>
            <a:endParaRPr sz="27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1"/>
          </p:nvPr>
        </p:nvSpPr>
        <p:spPr>
          <a:xfrm>
            <a:off x="4265925" y="4038125"/>
            <a:ext cx="47151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14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Выполнил: Шашкин Глеб Алексеевич </a:t>
            </a:r>
            <a:endParaRPr sz="1400" dirty="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14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</a:t>
            </a:r>
            <a:r>
              <a:rPr lang="ru" sz="1400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ченик </a:t>
            </a:r>
            <a:r>
              <a:rPr lang="ru" sz="14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9В класса </a:t>
            </a:r>
            <a:endParaRPr sz="1400" dirty="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" sz="1400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Руководитель проекта</a:t>
            </a:r>
            <a:r>
              <a:rPr lang="ru" sz="14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Заволодько Олег Васильевич</a:t>
            </a:r>
            <a:endParaRPr sz="1400" dirty="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ru-RU" sz="14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</a:t>
            </a:r>
            <a:r>
              <a:rPr lang="ru" sz="1400" dirty="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реподаватель ОБЖ</a:t>
            </a:r>
            <a:endParaRPr sz="1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075" y="1943375"/>
            <a:ext cx="3957600" cy="2728500"/>
          </a:xfrm>
          <a:prstGeom prst="snipRoundRect">
            <a:avLst>
              <a:gd name="adj1" fmla="val 16667"/>
              <a:gd name="adj2" fmla="val 16667"/>
            </a:avLst>
          </a:prstGeom>
          <a:noFill/>
          <a:ln>
            <a:noFill/>
          </a:ln>
        </p:spPr>
      </p:pic>
      <p:pic>
        <p:nvPicPr>
          <p:cNvPr id="88" name="Google Shape;88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29400" y="1793175"/>
            <a:ext cx="3553500" cy="2223000"/>
          </a:xfrm>
          <a:prstGeom prst="snip2DiagRect">
            <a:avLst>
              <a:gd name="adj1" fmla="val 0"/>
              <a:gd name="adj2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00">
                <a:latin typeface="Times New Roman"/>
                <a:ea typeface="Times New Roman"/>
                <a:cs typeface="Times New Roman"/>
                <a:sym typeface="Times New Roman"/>
              </a:rPr>
              <a:t>Заключение</a:t>
            </a:r>
            <a:endParaRPr sz="4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6" name="Google Shape;146;p22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77133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Подводя итоги, я могу сделать вывод: безопасность движения зависит от всех участников движения, в наше время необходимо соблюдать правила дорожного движения. Я считаю, что я выполнил цель проекта и задачи.</a:t>
            </a:r>
            <a:endParaRPr sz="19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00">
                <a:latin typeface="Times New Roman"/>
                <a:ea typeface="Times New Roman"/>
                <a:cs typeface="Times New Roman"/>
                <a:sym typeface="Times New Roman"/>
              </a:rPr>
              <a:t>Список литературы</a:t>
            </a:r>
            <a:endParaRPr sz="4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2" name="Google Shape;152;p23"/>
          <p:cNvSpPr txBox="1">
            <a:spLocks noGrp="1"/>
          </p:cNvSpPr>
          <p:nvPr>
            <p:ph type="body" idx="1"/>
          </p:nvPr>
        </p:nvSpPr>
        <p:spPr>
          <a:xfrm>
            <a:off x="133950" y="1220300"/>
            <a:ext cx="88761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История создания дорожных знаков -</a:t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https://xn----7sbneecipzgjaz1n.xn--p1ai/novosti-i-akcii/istoriya-dorozhnyh-znakov/</a:t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Последствия ДТП - </a:t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https://infourok.ru/posledstviya-dorozhno-transportnyh-proisshestvijposledstviya-dorozhno-transportnyh-proisshestvij-5847558.html</a:t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Причины возникновения ДТП -</a:t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https://xn--e1aajede2f.48.xn--b1aew.xn--p1ai/%D0%BD%D0%BE%D0%B2%D0%BE%D1%81%D1%82%D0%B8/news/item/25040858/</a:t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187800" y="1175275"/>
            <a:ext cx="8956200" cy="37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Введение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История создания дорожных знаков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Причины возникновения ДТП 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Последствия ДТП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Проектный продукт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Заключение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ru" sz="250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 Список литературы</a:t>
            </a:r>
            <a:endParaRPr sz="250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" name="Google Shape;94;p14"/>
          <p:cNvSpPr txBox="1"/>
          <p:nvPr/>
        </p:nvSpPr>
        <p:spPr>
          <a:xfrm>
            <a:off x="187800" y="258225"/>
            <a:ext cx="4371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Оглавление</a:t>
            </a:r>
            <a:endParaRPr sz="4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>
            <a:off x="-72525" y="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00">
                <a:latin typeface="Times New Roman"/>
                <a:ea typeface="Times New Roman"/>
                <a:cs typeface="Times New Roman"/>
                <a:sym typeface="Times New Roman"/>
              </a:rPr>
              <a:t>Введение</a:t>
            </a:r>
            <a:endParaRPr sz="4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0" name="Google Shape;100;p15"/>
          <p:cNvSpPr txBox="1">
            <a:spLocks noGrp="1"/>
          </p:cNvSpPr>
          <p:nvPr>
            <p:ph type="body" idx="1"/>
          </p:nvPr>
        </p:nvSpPr>
        <p:spPr>
          <a:xfrm>
            <a:off x="0" y="930000"/>
            <a:ext cx="8923800" cy="4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323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Актуальность: актуальность проекта заключается в том, что в наше время случается всё больше несчастных </a:t>
            </a:r>
            <a:r>
              <a:rPr lang="ru" sz="1900" dirty="0" smtClean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случаев на дорогах. </a:t>
            </a:r>
            <a:endParaRPr sz="1900" dirty="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323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Тема: безопасность на дорогах. </a:t>
            </a:r>
            <a:endParaRPr dirty="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323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Проблема: дорожно–транспортный травматизм.</a:t>
            </a:r>
            <a:endParaRPr sz="1900" dirty="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323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Цель: привлечение внимания к проблемам дорожно-транспортного травматизма. </a:t>
            </a:r>
            <a:endParaRPr sz="1900" dirty="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323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 найти и систематизировать информационные источники и материалы по истории возникновения дорожных знаков; рассказать о причинах возникновения ДТП; дать представление о последствиях ДТП; показать чувствительность дорожных знаков, правила безопасности всех участников движения. </a:t>
            </a:r>
            <a:endParaRPr sz="1900" dirty="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323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Проектный продукт: отчёты о проведённых исследованиях. Результаты проведенного опроса.</a:t>
            </a:r>
            <a:endParaRPr sz="1900" dirty="0">
              <a:solidFill>
                <a:srgbClr val="2121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2323"/>
              <a:buNone/>
            </a:pPr>
            <a:endParaRPr sz="1200" dirty="0">
              <a:solidFill>
                <a:srgbClr val="FFFFFF"/>
              </a:solidFill>
              <a:highlight>
                <a:srgbClr val="212121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311700" y="381325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00">
                <a:latin typeface="Times New Roman"/>
                <a:ea typeface="Times New Roman"/>
                <a:cs typeface="Times New Roman"/>
                <a:sym typeface="Times New Roman"/>
              </a:rPr>
              <a:t>История создания дорожных знаков</a:t>
            </a:r>
            <a:endParaRPr sz="4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0" y="1192725"/>
            <a:ext cx="50052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 sz="19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Дорожные знаки впервые появились в Римской Империи. Существовало всего два вида знаков. Один означал «Уступи дорогу», второй нёс значение «Опасное место». Благодаря им водители колесниц стали легко справляться с хаотичным движением. Позже жители древнего Рима стали устанавливать вдоль дорог столбы.</a:t>
            </a:r>
            <a:endParaRPr sz="19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endParaRPr sz="1600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07" name="Google Shape;10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9425" y="1072250"/>
            <a:ext cx="3286375" cy="357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212525" y="437750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ru" sz="1900" dirty="0">
                <a:solidFill>
                  <a:srgbClr val="2121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Позже на столбах, закрепленных на границах сел, уездов, городов стали вешать таблицы с названием населённого пункта. На перекрестках были установлены указатели, вводящие в какой-то населённый пункт назначения дороги.</a:t>
            </a:r>
            <a:r>
              <a:rPr lang="ru" sz="1900" dirty="0">
                <a:solidFill>
                  <a:srgbClr val="21212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1900">
              <a:solidFill>
                <a:srgbClr val="21212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513" y="1725500"/>
            <a:ext cx="3487500" cy="2857500"/>
          </a:xfrm>
          <a:prstGeom prst="snip2SameRect">
            <a:avLst>
              <a:gd name="adj1" fmla="val 16667"/>
              <a:gd name="adj2" fmla="val 0"/>
            </a:avLst>
          </a:prstGeom>
          <a:noFill/>
          <a:ln>
            <a:noFill/>
          </a:ln>
        </p:spPr>
      </p:pic>
      <p:pic>
        <p:nvPicPr>
          <p:cNvPr id="114" name="Google Shape;11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19850" y="1874300"/>
            <a:ext cx="3608100" cy="2708700"/>
          </a:xfrm>
          <a:prstGeom prst="snip1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body" idx="1"/>
          </p:nvPr>
        </p:nvSpPr>
        <p:spPr>
          <a:xfrm>
            <a:off x="63800" y="164000"/>
            <a:ext cx="8686500" cy="47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ru" sz="19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 в 1973 году были введены дорожные знаки, актуальные до сих пор.</a:t>
            </a:r>
            <a:endParaRPr sz="2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0" name="Google Shape;12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9050" y="720563"/>
            <a:ext cx="6096000" cy="395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>
            <a:spLocks noGrp="1"/>
          </p:cNvSpPr>
          <p:nvPr>
            <p:ph type="title"/>
          </p:nvPr>
        </p:nvSpPr>
        <p:spPr>
          <a:xfrm>
            <a:off x="0" y="1869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ru" sz="4000">
                <a:latin typeface="Times New Roman"/>
                <a:ea typeface="Times New Roman"/>
                <a:cs typeface="Times New Roman"/>
                <a:sym typeface="Times New Roman"/>
              </a:rPr>
              <a:t>Причины возникновения ДТП</a:t>
            </a:r>
            <a:endParaRPr sz="4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6" name="Google Shape;126;p19"/>
          <p:cNvSpPr txBox="1">
            <a:spLocks noGrp="1"/>
          </p:cNvSpPr>
          <p:nvPr>
            <p:ph type="body" idx="1"/>
          </p:nvPr>
        </p:nvSpPr>
        <p:spPr>
          <a:xfrm>
            <a:off x="125125" y="835300"/>
            <a:ext cx="4360800" cy="38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 sz="19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Основные факты возникновения ДТП: </a:t>
            </a:r>
            <a:endParaRPr sz="19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-неправильное поведение на дороге пешеходов;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-плохие погодные условия;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-употребление алкоголя за рулем;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-превышение допустимой скорости   движения;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-плохое техническое состояние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автомобиля;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-разговоры по мобильному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телефону;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-усталость водителя;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-низкое качество дорожного 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покрытия</a:t>
            </a:r>
            <a:endParaRPr sz="19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7" name="Google Shape;12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71575" y="902250"/>
            <a:ext cx="4160700" cy="3339000"/>
          </a:xfrm>
          <a:prstGeom prst="snip2SameRect">
            <a:avLst>
              <a:gd name="adj1" fmla="val 16576"/>
              <a:gd name="adj2" fmla="val 0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444">
                <a:latin typeface="Times New Roman"/>
                <a:ea typeface="Times New Roman"/>
                <a:cs typeface="Times New Roman"/>
                <a:sym typeface="Times New Roman"/>
              </a:rPr>
              <a:t>Последствия ДТП.</a:t>
            </a:r>
            <a:endParaRPr sz="4444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body" idx="1"/>
          </p:nvPr>
        </p:nvSpPr>
        <p:spPr>
          <a:xfrm>
            <a:off x="86075" y="1229875"/>
            <a:ext cx="5322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-временная дезорганизация движения.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-материальные потери: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-нанесение ущерба здоровью участников 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ДТП;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-летальный исход всех или некоторых 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участников ДТП;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-психические травмы и заболевания </a:t>
            </a:r>
            <a:endParaRPr sz="1900">
              <a:solidFill>
                <a:srgbClr val="181818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18181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участников ДТП.</a:t>
            </a:r>
            <a:endParaRPr sz="1900">
              <a:solidFill>
                <a:srgbClr val="18181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endParaRPr sz="16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34" name="Google Shape;134;p20"/>
          <p:cNvPicPr preferRelativeResize="0"/>
          <p:nvPr/>
        </p:nvPicPr>
        <p:blipFill rotWithShape="1">
          <a:blip r:embed="rId3">
            <a:alphaModFix/>
          </a:blip>
          <a:srcRect t="-1970" b="1970"/>
          <a:stretch/>
        </p:blipFill>
        <p:spPr>
          <a:xfrm>
            <a:off x="5141125" y="1229875"/>
            <a:ext cx="3779700" cy="2834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00" dirty="0">
                <a:latin typeface="Times New Roman"/>
                <a:ea typeface="Times New Roman"/>
                <a:cs typeface="Times New Roman"/>
                <a:sym typeface="Times New Roman"/>
              </a:rPr>
              <a:t>Проектный продукт</a:t>
            </a:r>
            <a:endParaRPr sz="4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0" name="Google Shape;140;p21"/>
          <p:cNvSpPr txBox="1">
            <a:spLocks noGrp="1"/>
          </p:cNvSpPr>
          <p:nvPr>
            <p:ph type="body" idx="1"/>
          </p:nvPr>
        </p:nvSpPr>
        <p:spPr>
          <a:xfrm>
            <a:off x="311700" y="1114097"/>
            <a:ext cx="8520600" cy="34547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>
              <a:buNone/>
            </a:pP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 </a:t>
            </a: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Я провёл социальный опрос среди сверстников, в котором приняли участие 20 человек, содержащий следующие вопросы: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1. Ознакомлены вы с правилами поведения на дороге? 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2. Часто ли в вашем учебном учреждении проводятся беседы на тему правил поведения на дорогах?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3. Бывали ли у вас случаи когда вы сами являлись нарушителем правил на дороге?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4. Часто ли вы наблюдаете со стороны нарушение правил дорожного движения?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5. Считаете ли вы актуальной проблему нарушения дорожных правил в наше время?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6. Как часто вы самостоятельно </a:t>
            </a: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изучаете правилам </a:t>
            </a: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поведения на дорогах?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7. как вы думаете нарушения этих правил чаще всего происходят от старшего или младшего поколения?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8. Интересна ли вам тема правил дорожной безопасности?	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 Результаты социального опроса:</a:t>
            </a:r>
          </a:p>
          <a:p>
            <a:pPr marL="0" lvl="0" indent="0">
              <a:buNone/>
            </a:pPr>
            <a:r>
              <a:rPr lang="ru-RU" sz="2200" dirty="0" smtClean="0">
                <a:solidFill>
                  <a:srgbClr val="060606"/>
                </a:solidFill>
                <a:latin typeface="Times New Roman" pitchFamily="18" charset="0"/>
                <a:cs typeface="Times New Roman" pitchFamily="18" charset="0"/>
              </a:rPr>
              <a:t>Этот социальный опрос показал, что 80% ознакомлены с правилами поведения на дороге; у 60% редко проводятся беседы на эту тему; 70% сами нарушали; 40% часто видят нарушения; 50% считают, что в авариях виноваты старшие; 50% считают тему дорожной безопасности интересной.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413</Words>
  <Application>Microsoft Office PowerPoint</Application>
  <PresentationFormat>Экран (16:9)</PresentationFormat>
  <Paragraphs>70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Roboto</vt:lpstr>
      <vt:lpstr>Arial</vt:lpstr>
      <vt:lpstr>Times New Roman</vt:lpstr>
      <vt:lpstr>Comfortaa</vt:lpstr>
      <vt:lpstr>Geometric</vt:lpstr>
      <vt:lpstr>ИНДИВИДУАЛЬНЫЙ ИТОГОВЫЙ ПРОЕКТ «Дороги. Безопасность на дорогах»</vt:lpstr>
      <vt:lpstr>Презентация PowerPoint</vt:lpstr>
      <vt:lpstr>Введение</vt:lpstr>
      <vt:lpstr>История создания дорожных знаков</vt:lpstr>
      <vt:lpstr>Презентация PowerPoint</vt:lpstr>
      <vt:lpstr>Презентация PowerPoint</vt:lpstr>
      <vt:lpstr>Причины возникновения ДТП</vt:lpstr>
      <vt:lpstr>Последствия ДТП. </vt:lpstr>
      <vt:lpstr>Проектный продукт</vt:lpstr>
      <vt:lpstr>Заключение</vt:lpstr>
      <vt:lpstr>Список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ИТОГОВЫЙ ПРОЕКТ «Безопасность на дорогах»</dc:title>
  <cp:lastModifiedBy>Пользователь</cp:lastModifiedBy>
  <cp:revision>4</cp:revision>
  <dcterms:modified xsi:type="dcterms:W3CDTF">2022-05-17T08:08:58Z</dcterms:modified>
</cp:coreProperties>
</file>