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95" r:id="rId4"/>
    <p:sldId id="297" r:id="rId5"/>
    <p:sldId id="296" r:id="rId6"/>
    <p:sldId id="299" r:id="rId7"/>
    <p:sldId id="298" r:id="rId8"/>
    <p:sldId id="300" r:id="rId9"/>
    <p:sldId id="301" r:id="rId10"/>
    <p:sldId id="302" r:id="rId11"/>
    <p:sldId id="303" r:id="rId12"/>
    <p:sldId id="304" r:id="rId13"/>
    <p:sldId id="305" r:id="rId14"/>
    <p:sldId id="306" r:id="rId15"/>
    <p:sldId id="307" r:id="rId16"/>
    <p:sldId id="308" r:id="rId17"/>
    <p:sldId id="309" r:id="rId18"/>
    <p:sldId id="310" r:id="rId19"/>
    <p:sldId id="311" r:id="rId20"/>
    <p:sldId id="312" r:id="rId21"/>
    <p:sldId id="315" r:id="rId22"/>
    <p:sldId id="313" r:id="rId23"/>
    <p:sldId id="314" r:id="rId24"/>
    <p:sldId id="316"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88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pSp>
        <p:nvGrpSpPr>
          <p:cNvPr id="7" name="Группа 6"/>
          <p:cNvGrpSpPr/>
          <p:nvPr userDrawn="1"/>
        </p:nvGrpSpPr>
        <p:grpSpPr>
          <a:xfrm>
            <a:off x="0" y="0"/>
            <a:ext cx="9144000" cy="6876256"/>
            <a:chOff x="0" y="0"/>
            <a:chExt cx="9144000" cy="6876256"/>
          </a:xfrm>
        </p:grpSpPr>
        <p:pic>
          <p:nvPicPr>
            <p:cNvPr id="8" name="Рисунок 7"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pic>
          <p:nvPicPr>
            <p:cNvPr id="9" name="Рисунок 8" descr="koga12.jpg"/>
            <p:cNvPicPr>
              <a:picLocks noChangeAspect="1"/>
            </p:cNvPicPr>
            <p:nvPr/>
          </p:nvPicPr>
          <p:blipFill>
            <a:blip r:embed="rId3" cstate="print"/>
            <a:stretch>
              <a:fillRect/>
            </a:stretch>
          </p:blipFill>
          <p:spPr>
            <a:xfrm>
              <a:off x="971600" y="116632"/>
              <a:ext cx="8064896" cy="6624736"/>
            </a:xfrm>
            <a:prstGeom prst="rect">
              <a:avLst/>
            </a:prstGeom>
            <a:ln>
              <a:noFill/>
            </a:ln>
            <a:effectLst/>
            <a:scene3d>
              <a:camera prst="orthographicFront"/>
              <a:lightRig rig="threePt" dir="t"/>
            </a:scene3d>
            <a:sp3d>
              <a:bevelT/>
            </a:sp3d>
          </p:spPr>
        </p:pic>
        <p:pic>
          <p:nvPicPr>
            <p:cNvPr id="10" name="Рисунок 9" descr="0_7db61_9ac05e7d_XL.png"/>
            <p:cNvPicPr>
              <a:picLocks noChangeAspect="1"/>
            </p:cNvPicPr>
            <p:nvPr/>
          </p:nvPicPr>
          <p:blipFill>
            <a:blip r:embed="rId4" cstate="print"/>
            <a:stretch>
              <a:fillRect/>
            </a:stretch>
          </p:blipFill>
          <p:spPr>
            <a:xfrm>
              <a:off x="971600" y="2996952"/>
              <a:ext cx="8028384" cy="3664696"/>
            </a:xfrm>
            <a:prstGeom prst="rect">
              <a:avLst/>
            </a:prstGeom>
          </p:spPr>
        </p:pic>
        <p:pic>
          <p:nvPicPr>
            <p:cNvPr id="11" name="Рисунок 10" descr="0_a9136_206f9133_XL.png"/>
            <p:cNvPicPr>
              <a:picLocks noChangeAspect="1"/>
            </p:cNvPicPr>
            <p:nvPr/>
          </p:nvPicPr>
          <p:blipFill>
            <a:blip r:embed="rId5" cstate="print"/>
            <a:stretch>
              <a:fillRect/>
            </a:stretch>
          </p:blipFill>
          <p:spPr>
            <a:xfrm>
              <a:off x="4067944" y="5013176"/>
              <a:ext cx="1728192" cy="1152128"/>
            </a:xfrm>
            <a:prstGeom prst="rect">
              <a:avLst/>
            </a:prstGeom>
          </p:spPr>
        </p:pic>
      </p:grpSp>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04.05.2022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grpSp>
        <p:nvGrpSpPr>
          <p:cNvPr id="7" name="Группа 6"/>
          <p:cNvGrpSpPr/>
          <p:nvPr userDrawn="1"/>
        </p:nvGrpSpPr>
        <p:grpSpPr>
          <a:xfrm>
            <a:off x="0" y="0"/>
            <a:ext cx="9144000" cy="6876256"/>
            <a:chOff x="0" y="0"/>
            <a:chExt cx="9144000" cy="6876256"/>
          </a:xfrm>
        </p:grpSpPr>
        <p:pic>
          <p:nvPicPr>
            <p:cNvPr id="8" name="Рисунок 7"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9" name="Прямоугольник 8"/>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9"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04.05.2022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grpSp>
        <p:nvGrpSpPr>
          <p:cNvPr id="7" name="Группа 6"/>
          <p:cNvGrpSpPr/>
          <p:nvPr userDrawn="1"/>
        </p:nvGrpSpPr>
        <p:grpSpPr>
          <a:xfrm>
            <a:off x="0" y="0"/>
            <a:ext cx="9144000" cy="6876256"/>
            <a:chOff x="0" y="0"/>
            <a:chExt cx="9144000" cy="6876256"/>
          </a:xfrm>
        </p:grpSpPr>
        <p:pic>
          <p:nvPicPr>
            <p:cNvPr id="8" name="Рисунок 7"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9" name="Прямоугольник 8"/>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9" descr="a4678cd01358.png"/>
            <p:cNvPicPr>
              <a:picLocks noChangeAspect="1"/>
            </p:cNvPicPr>
            <p:nvPr/>
          </p:nvPicPr>
          <p:blipFill>
            <a:blip r:embed="rId4" cstate="print"/>
            <a:srcRect l="23915" t="14659" r="23915" b="13053"/>
            <a:stretch>
              <a:fillRect/>
            </a:stretch>
          </p:blipFill>
          <p:spPr>
            <a:xfrm rot="5163537">
              <a:off x="7884368" y="332656"/>
              <a:ext cx="662474" cy="648072"/>
            </a:xfrm>
            <a:prstGeom prst="rect">
              <a:avLst/>
            </a:prstGeom>
          </p:spPr>
        </p:pic>
      </p:grpSp>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04.05.2022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grpSp>
        <p:nvGrpSpPr>
          <p:cNvPr id="7" name="Группа 6"/>
          <p:cNvGrpSpPr/>
          <p:nvPr userDrawn="1"/>
        </p:nvGrpSpPr>
        <p:grpSpPr>
          <a:xfrm>
            <a:off x="0" y="0"/>
            <a:ext cx="9144000" cy="6876256"/>
            <a:chOff x="0" y="0"/>
            <a:chExt cx="9144000" cy="6876256"/>
          </a:xfrm>
        </p:grpSpPr>
        <p:pic>
          <p:nvPicPr>
            <p:cNvPr id="8" name="Рисунок 7"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9" name="Прямоугольник 8"/>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9"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04.05.2022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grpSp>
        <p:nvGrpSpPr>
          <p:cNvPr id="7" name="Группа 6"/>
          <p:cNvGrpSpPr/>
          <p:nvPr userDrawn="1"/>
        </p:nvGrpSpPr>
        <p:grpSpPr>
          <a:xfrm>
            <a:off x="0" y="0"/>
            <a:ext cx="9144000" cy="6876256"/>
            <a:chOff x="0" y="0"/>
            <a:chExt cx="9144000" cy="6876256"/>
          </a:xfrm>
        </p:grpSpPr>
        <p:pic>
          <p:nvPicPr>
            <p:cNvPr id="8" name="Рисунок 7"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9" name="Прямоугольник 8"/>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9"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04.05.2022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grpSp>
        <p:nvGrpSpPr>
          <p:cNvPr id="8" name="Группа 7"/>
          <p:cNvGrpSpPr/>
          <p:nvPr userDrawn="1"/>
        </p:nvGrpSpPr>
        <p:grpSpPr>
          <a:xfrm>
            <a:off x="0" y="0"/>
            <a:ext cx="9144000" cy="6876256"/>
            <a:chOff x="0" y="0"/>
            <a:chExt cx="9144000" cy="6876256"/>
          </a:xfrm>
        </p:grpSpPr>
        <p:pic>
          <p:nvPicPr>
            <p:cNvPr id="9" name="Рисунок 8"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10" name="Прямоугольник 9"/>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Рисунок 10"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04.05.2022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grpSp>
        <p:nvGrpSpPr>
          <p:cNvPr id="10" name="Группа 9"/>
          <p:cNvGrpSpPr/>
          <p:nvPr userDrawn="1"/>
        </p:nvGrpSpPr>
        <p:grpSpPr>
          <a:xfrm>
            <a:off x="0" y="0"/>
            <a:ext cx="9144000" cy="6876256"/>
            <a:chOff x="0" y="0"/>
            <a:chExt cx="9144000" cy="6876256"/>
          </a:xfrm>
        </p:grpSpPr>
        <p:pic>
          <p:nvPicPr>
            <p:cNvPr id="11" name="Рисунок 10"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12" name="Прямоугольник 11"/>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3" name="Рисунок 12"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04.05.2022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grpSp>
        <p:nvGrpSpPr>
          <p:cNvPr id="6" name="Группа 5"/>
          <p:cNvGrpSpPr/>
          <p:nvPr userDrawn="1"/>
        </p:nvGrpSpPr>
        <p:grpSpPr>
          <a:xfrm>
            <a:off x="0" y="0"/>
            <a:ext cx="9144000" cy="6876256"/>
            <a:chOff x="0" y="0"/>
            <a:chExt cx="9144000" cy="6876256"/>
          </a:xfrm>
        </p:grpSpPr>
        <p:pic>
          <p:nvPicPr>
            <p:cNvPr id="7" name="Рисунок 6"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8" name="Прямоугольник 7"/>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Рисунок 8"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04.05.2022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grpSp>
        <p:nvGrpSpPr>
          <p:cNvPr id="5" name="Группа 4"/>
          <p:cNvGrpSpPr/>
          <p:nvPr userDrawn="1"/>
        </p:nvGrpSpPr>
        <p:grpSpPr>
          <a:xfrm>
            <a:off x="0" y="0"/>
            <a:ext cx="9144000" cy="6876256"/>
            <a:chOff x="0" y="0"/>
            <a:chExt cx="9144000" cy="6876256"/>
          </a:xfrm>
        </p:grpSpPr>
        <p:pic>
          <p:nvPicPr>
            <p:cNvPr id="6" name="Рисунок 5"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7" name="Прямоугольник 6"/>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Рисунок 7"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Дата 1"/>
          <p:cNvSpPr>
            <a:spLocks noGrp="1"/>
          </p:cNvSpPr>
          <p:nvPr>
            <p:ph type="dt" sz="half" idx="10"/>
          </p:nvPr>
        </p:nvSpPr>
        <p:spPr/>
        <p:txBody>
          <a:bodyPr/>
          <a:lstStyle/>
          <a:p>
            <a:fld id="{5B106E36-FD25-4E2D-B0AA-010F637433A0}" type="datetimeFigureOut">
              <a:rPr lang="ru-RU" smtClean="0"/>
              <a:pPr/>
              <a:t>04.05.2022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grpSp>
        <p:nvGrpSpPr>
          <p:cNvPr id="8" name="Группа 7"/>
          <p:cNvGrpSpPr/>
          <p:nvPr userDrawn="1"/>
        </p:nvGrpSpPr>
        <p:grpSpPr>
          <a:xfrm>
            <a:off x="0" y="0"/>
            <a:ext cx="9144000" cy="6876256"/>
            <a:chOff x="0" y="0"/>
            <a:chExt cx="9144000" cy="6876256"/>
          </a:xfrm>
        </p:grpSpPr>
        <p:pic>
          <p:nvPicPr>
            <p:cNvPr id="9" name="Рисунок 8"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10" name="Прямоугольник 9"/>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Рисунок 10"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04.05.2022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grpSp>
        <p:nvGrpSpPr>
          <p:cNvPr id="8" name="Группа 7"/>
          <p:cNvGrpSpPr/>
          <p:nvPr userDrawn="1"/>
        </p:nvGrpSpPr>
        <p:grpSpPr>
          <a:xfrm>
            <a:off x="0" y="0"/>
            <a:ext cx="9144000" cy="6876256"/>
            <a:chOff x="0" y="0"/>
            <a:chExt cx="9144000" cy="6876256"/>
          </a:xfrm>
        </p:grpSpPr>
        <p:pic>
          <p:nvPicPr>
            <p:cNvPr id="9" name="Рисунок 8"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10" name="Прямоугольник 9"/>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Рисунок 10"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04.05.2022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68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04.05.2022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ll/>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hyperlink" Target="https://ru.wikipedia.org/wiki/%D0%96%D0%B8%D1%82%D0%BE%D0%BC%D0%B8%D1%80%D1%81%D0%BA%D0%B0%D1%8F_%D0%BE%D0%B1%D0%BB%D0%B0%D1%81%D1%82%D1%8C" TargetMode="External"/><Relationship Id="rId3" Type="http://schemas.openxmlformats.org/officeDocument/2006/relationships/hyperlink" Target="https://ru.wikipedia.org/wiki/%D0%A1%D1%83%D0%BC%D1%81%D0%BA%D0%B0%D1%8F_%D0%BE%D0%B1%D0%BB%D0%B0%D1%81%D1%82%D1%8C" TargetMode="External"/><Relationship Id="rId7" Type="http://schemas.openxmlformats.org/officeDocument/2006/relationships/hyperlink" Target="https://ru.wikipedia.org/wiki/%D0%92%D0%B8%D0%BD%D0%BD%D0%B8%D1%86%D0%BA%D0%B0%D1%8F_%D0%BE%D0%B1%D0%BB%D0%B0%D1%81%D1%82%D1%8C" TargetMode="External"/><Relationship Id="rId12" Type="http://schemas.openxmlformats.org/officeDocument/2006/relationships/hyperlink" Target="https://ru.wikipedia.org/wiki/%D0%93%D0%B5%D0%BD%D0%B5%D1%80%D0%B0%D0%BB-%D0%BC%D0%B0%D0%B9%D0%BE%D1%80" TargetMode="External"/><Relationship Id="rId2" Type="http://schemas.openxmlformats.org/officeDocument/2006/relationships/hyperlink" Target="https://ru.wikipedia.org/wiki/%D0%9A%D1%83%D1%80%D1%81%D0%BA%D0%B0%D1%8F_%D0%BE%D0%B1%D0%BB%D0%B0%D1%81%D1%82%D1%8C" TargetMode="External"/><Relationship Id="rId1" Type="http://schemas.openxmlformats.org/officeDocument/2006/relationships/slideLayout" Target="../slideLayouts/slideLayout7.xml"/><Relationship Id="rId6" Type="http://schemas.openxmlformats.org/officeDocument/2006/relationships/hyperlink" Target="https://ru.wikipedia.org/wiki/%D0%9E%D0%B4%D0%B5%D1%81%D1%81%D0%BA%D0%B0%D1%8F_%D0%BE%D0%B1%D0%BB%D0%B0%D1%81%D1%82%D1%8C" TargetMode="External"/><Relationship Id="rId11" Type="http://schemas.openxmlformats.org/officeDocument/2006/relationships/hyperlink" Target="https://ru.wikipedia.org/wiki/%D0%91%D0%A1%D0%A1%D0%A0" TargetMode="External"/><Relationship Id="rId5" Type="http://schemas.openxmlformats.org/officeDocument/2006/relationships/hyperlink" Target="https://ru.wikipedia.org/wiki/%D0%9A%D0%B8%D1%80%D0%BE%D0%B2%D0%BE%D0%B3%D1%80%D0%B0%D0%B4%D1%81%D0%BA%D0%B0%D1%8F_%D0%BE%D0%B1%D0%BB%D0%B0%D1%81%D1%82%D1%8C" TargetMode="External"/><Relationship Id="rId10" Type="http://schemas.openxmlformats.org/officeDocument/2006/relationships/hyperlink" Target="https://ru.wikipedia.org/wiki/%D0%9F%D0%B8%D0%BD%D1%81%D0%BA%D0%B0%D1%8F_%D0%BE%D0%B1%D0%BB%D0%B0%D1%81%D1%82%D1%8C" TargetMode="External"/><Relationship Id="rId4" Type="http://schemas.openxmlformats.org/officeDocument/2006/relationships/hyperlink" Target="https://ru.wikipedia.org/wiki/%D0%9F%D0%BE%D0%BB%D1%82%D0%B0%D0%B2%D1%81%D0%BA%D0%B0%D1%8F_%D0%BE%D0%B1%D0%BB%D0%B0%D1%81%D1%82%D1%8C" TargetMode="External"/><Relationship Id="rId9" Type="http://schemas.openxmlformats.org/officeDocument/2006/relationships/hyperlink" Target="https://ru.wikipedia.org/wiki/%D0%9A%D0%B8%D0%B5%D0%B2%D1%81%D0%BA%D0%B0%D1%8F_%D0%BE%D0%B1%D0%BB%D0%B0%D1%81%D1%82%D1%8C"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s://ru.wikipedia.org/wiki/Flak" TargetMode="External"/><Relationship Id="rId2" Type="http://schemas.openxmlformats.org/officeDocument/2006/relationships/hyperlink" Target="https://ru.wikipedia.org/wiki/6_%D0%B0%D0%B2%D0%B3%D1%83%D1%81%D1%82%D0%B0"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99592" y="1412776"/>
            <a:ext cx="7772400" cy="1470025"/>
          </a:xfrm>
        </p:spPr>
        <p:txBody>
          <a:bodyPr>
            <a:normAutofit fontScale="90000"/>
          </a:bodyPr>
          <a:lstStyle/>
          <a:p>
            <a:r>
              <a:rPr lang="ru-RU" b="1" i="1" dirty="0" smtClean="0">
                <a:latin typeface="Constantia" pitchFamily="18" charset="0"/>
                <a:ea typeface="Batang" pitchFamily="18" charset="-127"/>
              </a:rPr>
              <a:t>ВЕЛИКАЯ ОТЕЧЕСТВЕННАЯ</a:t>
            </a:r>
            <a:br>
              <a:rPr lang="ru-RU" b="1" i="1" dirty="0" smtClean="0">
                <a:latin typeface="Constantia" pitchFamily="18" charset="0"/>
                <a:ea typeface="Batang" pitchFamily="18" charset="-127"/>
              </a:rPr>
            </a:br>
            <a:r>
              <a:rPr lang="ru-RU" b="1" i="1" dirty="0" smtClean="0">
                <a:latin typeface="Constantia" pitchFamily="18" charset="0"/>
                <a:ea typeface="Batang" pitchFamily="18" charset="-127"/>
              </a:rPr>
              <a:t>НИКТО НЕ ЗАБЫТ </a:t>
            </a:r>
            <a:br>
              <a:rPr lang="ru-RU" b="1" i="1" dirty="0" smtClean="0">
                <a:latin typeface="Constantia" pitchFamily="18" charset="0"/>
                <a:ea typeface="Batang" pitchFamily="18" charset="-127"/>
              </a:rPr>
            </a:br>
            <a:r>
              <a:rPr lang="ru-RU" b="1" i="1" dirty="0" smtClean="0">
                <a:latin typeface="Constantia" pitchFamily="18" charset="0"/>
                <a:ea typeface="Batang" pitchFamily="18" charset="-127"/>
              </a:rPr>
              <a:t>И НИЧТО НЕ ЗАБЫТО</a:t>
            </a:r>
            <a:endParaRPr lang="ru-RU" b="1" i="1" dirty="0">
              <a:latin typeface="Constantia" pitchFamily="18" charset="0"/>
              <a:ea typeface="Batang" pitchFamily="18" charset="-127"/>
            </a:endParaRPr>
          </a:p>
        </p:txBody>
      </p:sp>
    </p:spTree>
  </p:cSld>
  <p:clrMapOvr>
    <a:masterClrMapping/>
  </p:clrMapOvr>
  <p:transition spd="slow">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692696"/>
            <a:ext cx="8136904" cy="4524315"/>
          </a:xfrm>
          <a:prstGeom prst="rect">
            <a:avLst/>
          </a:prstGeom>
        </p:spPr>
        <p:txBody>
          <a:bodyPr wrap="square">
            <a:spAutoFit/>
          </a:bodyPr>
          <a:lstStyle/>
          <a:p>
            <a:r>
              <a:rPr lang="ru-RU" sz="2400" b="1" dirty="0"/>
              <a:t>Академик историк Евгений Викторович Тарле мог наизусть цитировать многочисленные исторические документы разных эпох и народов. Может быть, поэтому именно он предложил некий обряд. Тот был настолько эффектен, что, несмотря на то, что Тарле отсидел в 1930 г. В тюрьме и несколько лет провел в ссылке, его предложение стало кульминацией самого известного в нашей стране триумфального </a:t>
            </a:r>
            <a:r>
              <a:rPr lang="ru-RU" sz="2400" b="1" dirty="0" smtClean="0"/>
              <a:t>мероприятия – Парада Победы. </a:t>
            </a:r>
            <a:r>
              <a:rPr lang="ru-RU" sz="2400" b="1" dirty="0"/>
              <a:t>Что же он предложил?</a:t>
            </a:r>
            <a:br>
              <a:rPr lang="ru-RU" sz="2400" b="1" dirty="0"/>
            </a:br>
            <a:endParaRPr lang="ru-RU" sz="2400" b="1" dirty="0"/>
          </a:p>
          <a:p>
            <a:r>
              <a:rPr lang="ru-RU" sz="2400" b="1" dirty="0"/>
              <a:t>ОТВЕТ. Во время марша Победы 1945 г. бросать в кучу на землю фашистские знамена.</a:t>
            </a:r>
            <a:endParaRPr lang="ru-RU" sz="2400" dirty="0"/>
          </a:p>
        </p:txBody>
      </p:sp>
      <p:pic>
        <p:nvPicPr>
          <p:cNvPr id="5122" name="Picture 2" descr="Парад Победы предложили заменить кинохроникой | Победа РФ"/>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642918"/>
            <a:ext cx="8915212" cy="590981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52205228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692696"/>
            <a:ext cx="8136904" cy="6001643"/>
          </a:xfrm>
          <a:prstGeom prst="rect">
            <a:avLst/>
          </a:prstGeom>
        </p:spPr>
        <p:txBody>
          <a:bodyPr wrap="square">
            <a:spAutoFit/>
          </a:bodyPr>
          <a:lstStyle/>
          <a:p>
            <a:r>
              <a:rPr lang="ru-RU" sz="2400" dirty="0"/>
              <a:t>Эта знаменитая песня Великой Отечественной появилась в первые месяцы войны и быстро, что называется, «ушла на фронт». Алексей Сурков никогда не задумывал её как песню. Это было небольшое стихотворение из </a:t>
            </a:r>
            <a:r>
              <a:rPr lang="ru-RU" sz="2400" dirty="0" smtClean="0"/>
              <a:t>письма. </a:t>
            </a:r>
            <a:r>
              <a:rPr lang="ru-RU" sz="2400" dirty="0"/>
              <a:t>Четыре четверостишия адресованы ей.</a:t>
            </a:r>
          </a:p>
          <a:p>
            <a:r>
              <a:rPr lang="ru-RU" sz="2400" dirty="0"/>
              <a:t>В ноябре 1941-го, во время обороны Москвы Сурков почти сразу попал в окружение. Немцы наступали. Там находилась изба, а чуть дальше находился тот самый блиндаж, в котором и  зародилась песня.</a:t>
            </a:r>
          </a:p>
          <a:p>
            <a:r>
              <a:rPr lang="ru-RU" sz="2400" dirty="0"/>
              <a:t>Из окружения выбраться можно было только по полю - как потом оказалось, минному. Сам поэт вспоминал: всю шинель посекло осколками. После этого в блиндаже появилась одна из строчек: «…………………..».</a:t>
            </a:r>
          </a:p>
          <a:p>
            <a:r>
              <a:rPr lang="ru-RU" sz="2400" dirty="0"/>
              <a:t> Назовите название песни и строчку.</a:t>
            </a:r>
          </a:p>
          <a:p>
            <a:r>
              <a:rPr lang="ru-RU" sz="2400" b="1" dirty="0"/>
              <a:t>Ответ: песня «Землянка» строчка «а до смерти четыре шага»</a:t>
            </a:r>
            <a:endParaRPr lang="ru-RU" sz="2400" dirty="0"/>
          </a:p>
        </p:txBody>
      </p:sp>
    </p:spTree>
    <p:extLst>
      <p:ext uri="{BB962C8B-B14F-4D97-AF65-F5344CB8AC3E}">
        <p14:creationId xmlns="" xmlns:p14="http://schemas.microsoft.com/office/powerpoint/2010/main" val="26995009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fade">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692696"/>
            <a:ext cx="8136904" cy="5262979"/>
          </a:xfrm>
          <a:prstGeom prst="rect">
            <a:avLst/>
          </a:prstGeom>
        </p:spPr>
        <p:txBody>
          <a:bodyPr wrap="square">
            <a:spAutoFit/>
          </a:bodyPr>
          <a:lstStyle/>
          <a:p>
            <a:r>
              <a:rPr lang="ru-RU" sz="2400" b="1" dirty="0"/>
              <a:t>Его имя неразрывно связано с американским самолетом </a:t>
            </a:r>
            <a:r>
              <a:rPr lang="ru-RU" sz="2400" b="1" dirty="0" err="1"/>
              <a:t>Аэрокобра</a:t>
            </a:r>
            <a:r>
              <a:rPr lang="ru-RU" sz="2400" b="1" dirty="0"/>
              <a:t>, поставлявшемуся по программ Ленд-Лиза. Однако войну ОН начал на отечественной машине МиГ-3, и даже поучаствовал в ее модернизации. Благодаря образованию воентехника и пилота одновременно, ОН сумел заметить критический дефект в одном из узлов самолета. Подробно описав проблему и пути ее решения, ОН написал письмо в конструкторское бюро, чем спас десятки, если не сотни жизней. </a:t>
            </a:r>
            <a:endParaRPr lang="ru-RU" sz="2400" b="1" dirty="0" smtClean="0"/>
          </a:p>
          <a:p>
            <a:r>
              <a:rPr lang="ru-RU" sz="2400" b="1" dirty="0" smtClean="0"/>
              <a:t>ЕГО </a:t>
            </a:r>
            <a:r>
              <a:rPr lang="ru-RU" sz="2400" b="1" dirty="0"/>
              <a:t>очень не любил Василий Сталин , сам не последний летчик! Он так и говорил: " Не люблю Героев, а этот трижды Герой". Кто ОН?</a:t>
            </a:r>
          </a:p>
          <a:p>
            <a:r>
              <a:rPr lang="ru-RU" sz="2400" b="1" dirty="0"/>
              <a:t> </a:t>
            </a:r>
          </a:p>
          <a:p>
            <a:r>
              <a:rPr lang="ru-RU" sz="2400" b="1" dirty="0"/>
              <a:t> </a:t>
            </a:r>
            <a:endParaRPr lang="ru-RU" sz="2400" b="1" dirty="0" smtClean="0"/>
          </a:p>
        </p:txBody>
      </p:sp>
      <p:pic>
        <p:nvPicPr>
          <p:cNvPr id="4103" name="Picture 7" descr="Издержки секретности: почему Покрышкин сбил советский Су-2 в первом бою —  Российская газета"/>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57158" y="285728"/>
            <a:ext cx="8352928" cy="62507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10018152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3"/>
                                        </p:tgtEl>
                                        <p:attrNameLst>
                                          <p:attrName>style.visibility</p:attrName>
                                        </p:attrNameLst>
                                      </p:cBhvr>
                                      <p:to>
                                        <p:strVal val="visible"/>
                                      </p:to>
                                    </p:set>
                                    <p:animEffect transition="in" filter="fade">
                                      <p:cBhvr>
                                        <p:cTn id="7" dur="500"/>
                                        <p:tgtEl>
                                          <p:spTgt spid="4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692696"/>
            <a:ext cx="8640960" cy="5632311"/>
          </a:xfrm>
          <a:prstGeom prst="rect">
            <a:avLst/>
          </a:prstGeom>
        </p:spPr>
        <p:txBody>
          <a:bodyPr wrap="square">
            <a:spAutoFit/>
          </a:bodyPr>
          <a:lstStyle/>
          <a:p>
            <a:r>
              <a:rPr lang="ru-RU" sz="2400" b="1" dirty="0"/>
              <a:t>В феврале — апреле 1943 года партизанское кавалерийское соединение под командованием Михаила Наумова провело Степной рейд по тылам противника по </a:t>
            </a:r>
            <a:r>
              <a:rPr lang="ru-RU" sz="2400" b="1" dirty="0" smtClean="0"/>
              <a:t>территории</a:t>
            </a:r>
            <a:r>
              <a:rPr lang="ru-RU" sz="2400" b="1" dirty="0"/>
              <a:t> </a:t>
            </a:r>
            <a:r>
              <a:rPr lang="ru-RU" sz="2400" b="1" dirty="0">
                <a:hlinkClick r:id="rId2" tooltip="Курская область"/>
              </a:rPr>
              <a:t>Курской</a:t>
            </a:r>
            <a:r>
              <a:rPr lang="ru-RU" sz="2400" b="1" dirty="0"/>
              <a:t>, </a:t>
            </a:r>
            <a:r>
              <a:rPr lang="ru-RU" sz="2400" b="1" dirty="0">
                <a:hlinkClick r:id="rId3" tooltip="Сумская область"/>
              </a:rPr>
              <a:t>Сумской</a:t>
            </a:r>
            <a:r>
              <a:rPr lang="ru-RU" sz="2400" b="1" dirty="0"/>
              <a:t>, </a:t>
            </a:r>
            <a:r>
              <a:rPr lang="ru-RU" sz="2400" b="1" dirty="0">
                <a:hlinkClick r:id="rId4" tooltip="Полтавская область"/>
              </a:rPr>
              <a:t>Полтавской</a:t>
            </a:r>
            <a:r>
              <a:rPr lang="ru-RU" sz="2400" b="1" dirty="0"/>
              <a:t>, </a:t>
            </a:r>
            <a:r>
              <a:rPr lang="ru-RU" sz="2400" b="1" dirty="0">
                <a:hlinkClick r:id="rId5" tooltip="Кировоградская область"/>
              </a:rPr>
              <a:t>Кировоградской</a:t>
            </a:r>
            <a:r>
              <a:rPr lang="ru-RU" sz="2400" b="1" dirty="0"/>
              <a:t>, </a:t>
            </a:r>
            <a:r>
              <a:rPr lang="ru-RU" sz="2400" b="1" dirty="0" smtClean="0"/>
              <a:t>  </a:t>
            </a:r>
            <a:r>
              <a:rPr lang="ru-RU" sz="2400" b="1" dirty="0" smtClean="0">
                <a:hlinkClick r:id="rId6" tooltip="Одесская область"/>
              </a:rPr>
              <a:t>Одесской</a:t>
            </a:r>
            <a:r>
              <a:rPr lang="ru-RU" sz="2400" b="1" dirty="0"/>
              <a:t>, </a:t>
            </a:r>
            <a:r>
              <a:rPr lang="ru-RU" sz="2400" b="1" dirty="0" smtClean="0">
                <a:hlinkClick r:id="rId7" tooltip="Винницкая область"/>
              </a:rPr>
              <a:t>Винницкой</a:t>
            </a:r>
            <a:r>
              <a:rPr lang="ru-RU" sz="2400" b="1" dirty="0"/>
              <a:t>, </a:t>
            </a:r>
            <a:r>
              <a:rPr lang="ru-RU" sz="2400" b="1" dirty="0">
                <a:hlinkClick r:id="rId8" tooltip="Житомирская область"/>
              </a:rPr>
              <a:t>Житомирской</a:t>
            </a:r>
            <a:r>
              <a:rPr lang="ru-RU" sz="2400" b="1" dirty="0"/>
              <a:t>, </a:t>
            </a:r>
            <a:r>
              <a:rPr lang="ru-RU" sz="2400" b="1" dirty="0">
                <a:hlinkClick r:id="rId9" tooltip="Киевская область"/>
              </a:rPr>
              <a:t>Киевской</a:t>
            </a:r>
            <a:r>
              <a:rPr lang="ru-RU" sz="2400" b="1" dirty="0"/>
              <a:t> областей, окончив его в </a:t>
            </a:r>
            <a:r>
              <a:rPr lang="ru-RU" sz="2400" b="1" dirty="0" err="1">
                <a:hlinkClick r:id="rId10" tooltip="Пинская область"/>
              </a:rPr>
              <a:t>Пинской</a:t>
            </a:r>
            <a:r>
              <a:rPr lang="ru-RU" sz="2400" b="1" dirty="0">
                <a:hlinkClick r:id="rId10" tooltip="Пинская область"/>
              </a:rPr>
              <a:t> области</a:t>
            </a:r>
            <a:r>
              <a:rPr lang="ru-RU" sz="2400" b="1" dirty="0"/>
              <a:t> </a:t>
            </a:r>
            <a:r>
              <a:rPr lang="ru-RU" sz="2400" b="1" dirty="0">
                <a:hlinkClick r:id="rId11" tooltip="БССР"/>
              </a:rPr>
              <a:t>БССР</a:t>
            </a:r>
            <a:r>
              <a:rPr lang="ru-RU" sz="2400" b="1" dirty="0"/>
              <a:t>, совершив марш протяжённостью 2 379 км за 65 дней.</a:t>
            </a:r>
          </a:p>
          <a:p>
            <a:r>
              <a:rPr lang="ru-RU" sz="2400" b="1" dirty="0"/>
              <a:t>За эту военную операцию представлен к награждению званием Героя Советского Союза. Когда И.В. Сталин узнал об этом рейде, то задал вопрос: «А какое звание у этого героя?» Ему ответили капитан. Сталин помахал головой и сказал: «Не пойдет. Не капитан, а – …» Какое звание было присуждено Михаилу Наумову приказом главнокомандующего?</a:t>
            </a:r>
          </a:p>
          <a:p>
            <a:r>
              <a:rPr lang="ru-RU" sz="2400" b="1" dirty="0"/>
              <a:t>Ответ: За успешное проведение Степного рейда 9 апреля 1943 года ему было присвоено воинское звание </a:t>
            </a:r>
            <a:r>
              <a:rPr lang="ru-RU" sz="2400" b="1" dirty="0">
                <a:hlinkClick r:id="rId12" tooltip="Генерал-майор"/>
              </a:rPr>
              <a:t>генерал-майор</a:t>
            </a:r>
            <a:r>
              <a:rPr lang="ru-RU" sz="2400" b="1" dirty="0"/>
              <a:t>.</a:t>
            </a:r>
          </a:p>
        </p:txBody>
      </p:sp>
    </p:spTree>
    <p:extLst>
      <p:ext uri="{BB962C8B-B14F-4D97-AF65-F5344CB8AC3E}">
        <p14:creationId xmlns="" xmlns:p14="http://schemas.microsoft.com/office/powerpoint/2010/main" val="21913134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446832"/>
            <a:ext cx="8712968" cy="6001643"/>
          </a:xfrm>
          <a:prstGeom prst="rect">
            <a:avLst/>
          </a:prstGeom>
        </p:spPr>
        <p:txBody>
          <a:bodyPr wrap="square">
            <a:spAutoFit/>
          </a:bodyPr>
          <a:lstStyle/>
          <a:p>
            <a:r>
              <a:rPr lang="ru-RU" sz="2400" dirty="0" smtClean="0"/>
              <a:t>      </a:t>
            </a:r>
            <a:r>
              <a:rPr lang="ru-RU" sz="2400" b="1" dirty="0" smtClean="0"/>
              <a:t>Прошедший </a:t>
            </a:r>
            <a:r>
              <a:rPr lang="ru-RU" sz="2400" b="1" dirty="0"/>
              <a:t>войну писатель Виктор Астафьев ЕГО «выносливым зверем». </a:t>
            </a:r>
            <a:r>
              <a:rPr lang="ru-RU" sz="2400" b="1" dirty="0" smtClean="0"/>
              <a:t>«</a:t>
            </a:r>
            <a:r>
              <a:rPr lang="ru-RU" sz="2400" b="1" dirty="0"/>
              <a:t>Немцы очень быстро узнали о приходе ИХ, вернее, почувствовали его на себе». В какой-то мере события под Москвой подтвердили довоенные представления многих немцев о НИХ. Сам Гитлер, любивший оперировать биологическими критериями, считал, что ОНИ «ведут удивительно здоровую жизнь», а значит, способны достичь «превосходства» над немцами. Страх фашистов перед НИМИ доходил до того, что на плакатах их изображали двухметровыми волосатыми людьми с рогами. Сама территория, откуда прибыли ОНИ,  представлялась немцам такой страшной полумифической землёй, что ссылкой в неё Геббельс запугивал солдат при отступлении. Входя в освобождённые города, красноармейцы видели на стенах лозунги: «Победа или …!». Назовите их и территорию их проживания</a:t>
            </a:r>
            <a:r>
              <a:rPr lang="ru-RU" sz="2400" b="1" dirty="0" smtClean="0"/>
              <a:t>.</a:t>
            </a:r>
            <a:endParaRPr lang="ru-RU" sz="2400" b="1" dirty="0"/>
          </a:p>
        </p:txBody>
      </p:sp>
      <p:pic>
        <p:nvPicPr>
          <p:cNvPr id="3" name="Рисунок 2" descr="Надпись на стене по-немецки: «Победа или Сибирь»"/>
          <p:cNvPicPr/>
          <p:nvPr/>
        </p:nvPicPr>
        <p:blipFill>
          <a:blip r:embed="rId2">
            <a:extLst>
              <a:ext uri="{28A0092B-C50C-407E-A947-70E740481C1C}">
                <a14:useLocalDpi xmlns="" xmlns:a14="http://schemas.microsoft.com/office/drawing/2010/main" val="0"/>
              </a:ext>
            </a:extLst>
          </a:blip>
          <a:srcRect/>
          <a:stretch>
            <a:fillRect/>
          </a:stretch>
        </p:blipFill>
        <p:spPr bwMode="auto">
          <a:xfrm>
            <a:off x="359024" y="449288"/>
            <a:ext cx="8784976" cy="6408712"/>
          </a:xfrm>
          <a:prstGeom prst="rect">
            <a:avLst/>
          </a:prstGeom>
          <a:noFill/>
          <a:ln>
            <a:noFill/>
          </a:ln>
        </p:spPr>
      </p:pic>
    </p:spTree>
    <p:extLst>
      <p:ext uri="{BB962C8B-B14F-4D97-AF65-F5344CB8AC3E}">
        <p14:creationId xmlns="" xmlns:p14="http://schemas.microsoft.com/office/powerpoint/2010/main" val="321793460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692696"/>
            <a:ext cx="8136904" cy="4832092"/>
          </a:xfrm>
          <a:prstGeom prst="rect">
            <a:avLst/>
          </a:prstGeom>
        </p:spPr>
        <p:txBody>
          <a:bodyPr wrap="square">
            <a:spAutoFit/>
          </a:bodyPr>
          <a:lstStyle/>
          <a:p>
            <a:r>
              <a:rPr lang="ru-RU" sz="2800" b="1" dirty="0" smtClean="0"/>
              <a:t>За</a:t>
            </a:r>
            <a:r>
              <a:rPr lang="ru-RU" sz="2800" b="1" dirty="0"/>
              <a:t> все время войны службу на разных фронтах прошли более 60 тысяч ИХ. Они уничтожали вражеские эшелоны, взорвали более 300 единиц бронетехники противника и принесли более 200 донесений. ОНИ-саперы помогли разминировать более 300 населенных пунктов. Кроме того, ОНИ помогали быстро доставлять раненых с поля боя в госпиталя. Один из НИХ был удостоен боевой награды: медали «За боевые заслуги» (за военную службу он нашел 7468 мин и более 150 снарядов). Кто ОНИ</a:t>
            </a:r>
            <a:r>
              <a:rPr lang="ru-RU" sz="2800" b="1" dirty="0" smtClean="0"/>
              <a:t>?</a:t>
            </a:r>
            <a:endParaRPr lang="ru-RU" sz="2800" b="1" dirty="0"/>
          </a:p>
        </p:txBody>
      </p:sp>
      <p:pic>
        <p:nvPicPr>
          <p:cNvPr id="6146" name="Picture 2" descr="Боевые псы Дина и Джульбарс"/>
          <p:cNvPicPr>
            <a:picLocks noChangeAspect="1" noChangeArrowheads="1"/>
          </p:cNvPicPr>
          <p:nvPr/>
        </p:nvPicPr>
        <p:blipFill rotWithShape="1">
          <a:blip r:embed="rId2">
            <a:extLst>
              <a:ext uri="{28A0092B-C50C-407E-A947-70E740481C1C}">
                <a14:useLocalDpi xmlns="" xmlns:a14="http://schemas.microsoft.com/office/drawing/2010/main" val="0"/>
              </a:ext>
            </a:extLst>
          </a:blip>
          <a:srcRect b="14995"/>
          <a:stretch/>
        </p:blipFill>
        <p:spPr bwMode="auto">
          <a:xfrm>
            <a:off x="683568" y="764704"/>
            <a:ext cx="7992888" cy="547260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6937488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692696"/>
            <a:ext cx="8136904" cy="4154984"/>
          </a:xfrm>
          <a:prstGeom prst="rect">
            <a:avLst/>
          </a:prstGeom>
        </p:spPr>
        <p:txBody>
          <a:bodyPr wrap="square">
            <a:spAutoFit/>
          </a:bodyPr>
          <a:lstStyle/>
          <a:p>
            <a:r>
              <a:rPr lang="ru-RU" sz="2400" b="1" dirty="0" smtClean="0"/>
              <a:t>Сам </a:t>
            </a:r>
            <a:r>
              <a:rPr lang="ru-RU" sz="2400" b="1" dirty="0"/>
              <a:t>Гитлер объявил ЕГО «врагом рейха № </a:t>
            </a:r>
            <a:r>
              <a:rPr lang="ru-RU" sz="2400" b="1" dirty="0" smtClean="0"/>
              <a:t>1. </a:t>
            </a:r>
            <a:r>
              <a:rPr lang="ru-RU" sz="2400" b="1" dirty="0"/>
              <a:t>Даже Сталин в списке «врагов рейха» шел только вторым номером после главного диктора Советского Союза. Знаменитый диктор стал одним из символов Великой Отечественной войны. Его голос поднимал боевой дух советского народа, что категорически не устраивало нацистскую верхушку, причем настолько, что за голову диктора была обещана награда в 250 тысяч марок. Советские власти активно охраняли ЕГО  и пропускали в СМИ дезинформацию о внешнем облике диктора, чтобы никто не знал, как он выглядит</a:t>
            </a:r>
            <a:r>
              <a:rPr lang="ru-RU" sz="2400" b="1" dirty="0" smtClean="0"/>
              <a:t>.</a:t>
            </a:r>
            <a:endParaRPr lang="ru-RU" sz="2400" b="1" dirty="0"/>
          </a:p>
        </p:txBody>
      </p:sp>
      <p:pic>
        <p:nvPicPr>
          <p:cNvPr id="7170" name="Picture 2" descr="Голос века&quot; - диктор Юрий Левитан. &quot;Вы только послушайте&quot; ... Великая  Отечественная война началась - YouTube"/>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22298" t="-7008" r="46" b="-867"/>
          <a:stretch/>
        </p:blipFill>
        <p:spPr bwMode="auto">
          <a:xfrm>
            <a:off x="359024" y="428604"/>
            <a:ext cx="8784976" cy="608385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73181588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692696"/>
            <a:ext cx="8136904" cy="5693866"/>
          </a:xfrm>
          <a:prstGeom prst="rect">
            <a:avLst/>
          </a:prstGeom>
        </p:spPr>
        <p:txBody>
          <a:bodyPr wrap="square">
            <a:spAutoFit/>
          </a:bodyPr>
          <a:lstStyle/>
          <a:p>
            <a:r>
              <a:rPr lang="ru-RU" sz="2800" b="1" dirty="0"/>
              <a:t>Блокадники рассказывали про НЕГО, который жил на зенитной батарее под Ленинградом. ЕГО,  отощавшего, привёз старшина расчёта. Под бомбёжками у него выработалось особое чутьё. По легенде, задолго до налёта немецкой авиации ОН предупреждал о нём, и даже направление атаки, при этом советская авиация отрицательных эмоций у него не вызывала. ОН был поставлен на довольствие, а специальный солдат докладывал командованию о поведении ЭТОГО предсказателя. Кто этот предсказатель</a:t>
            </a:r>
            <a:r>
              <a:rPr lang="ru-RU" sz="2800" b="1" dirty="0" smtClean="0"/>
              <a:t>?</a:t>
            </a:r>
          </a:p>
          <a:p>
            <a:endParaRPr lang="ru-RU" sz="2800" b="1" dirty="0"/>
          </a:p>
          <a:p>
            <a:endParaRPr lang="ru-RU" sz="2800" b="1" dirty="0"/>
          </a:p>
        </p:txBody>
      </p:sp>
      <p:pic>
        <p:nvPicPr>
          <p:cNvPr id="8198" name="Picture 6" descr="Кот Васька... (Юрий Викторович Калугин) / Стихи.ру"/>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71472" y="714356"/>
            <a:ext cx="8352928" cy="556861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0314680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8"/>
                                        </p:tgtEl>
                                        <p:attrNameLst>
                                          <p:attrName>style.visibility</p:attrName>
                                        </p:attrNameLst>
                                      </p:cBhvr>
                                      <p:to>
                                        <p:strVal val="visible"/>
                                      </p:to>
                                    </p:set>
                                    <p:animEffect transition="in" filter="fade">
                                      <p:cBhvr>
                                        <p:cTn id="7"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692696"/>
            <a:ext cx="8136904" cy="5262979"/>
          </a:xfrm>
          <a:prstGeom prst="rect">
            <a:avLst/>
          </a:prstGeom>
        </p:spPr>
        <p:txBody>
          <a:bodyPr wrap="square">
            <a:spAutoFit/>
          </a:bodyPr>
          <a:lstStyle/>
          <a:p>
            <a:r>
              <a:rPr lang="ru-RU" sz="2400" b="1" dirty="0"/>
              <a:t>57 600 немецких военнопленных провели по Москве</a:t>
            </a:r>
          </a:p>
          <a:p>
            <a:r>
              <a:rPr lang="ru-RU" sz="2400" b="1" dirty="0"/>
              <a:t>17 июля 1944 </a:t>
            </a:r>
            <a:r>
              <a:rPr lang="ru-RU" sz="2400" b="1" dirty="0" smtClean="0"/>
              <a:t>года. </a:t>
            </a:r>
            <a:r>
              <a:rPr lang="ru-RU" sz="2400" b="1" dirty="0"/>
              <a:t>Марш пленных немцев получил название «Парад побежденных» или «…». Пленные были разделены по чинам: во главе колонны шли два десятка генералов вермахта, за ними — офицеры от полковника и ниже, далее — унтер-офицеры и, наконец, рядовые солдаты. Пленных вели от московского ипподрома в центр города, где колонна разделилась, и две ее части направились по Садовому кольцу в противоположных направлениях. Кстати, спустя 35 лет, в 1979 году, в «Песне о конце войны» Владимир Высоцкий упомянул парад строчкой: «Из окон на пленных смотрела Москва свысока». </a:t>
            </a:r>
            <a:endParaRPr lang="ru-RU" sz="2400" b="1" dirty="0" smtClean="0"/>
          </a:p>
          <a:p>
            <a:r>
              <a:rPr lang="ru-RU" sz="2400" b="1" dirty="0" smtClean="0"/>
              <a:t>Напишите </a:t>
            </a:r>
            <a:r>
              <a:rPr lang="ru-RU" sz="2400" b="1" dirty="0"/>
              <a:t>второе название этого парада</a:t>
            </a:r>
            <a:r>
              <a:rPr lang="ru-RU" sz="2400" b="1" dirty="0" smtClean="0"/>
              <a:t>.</a:t>
            </a:r>
            <a:endParaRPr lang="ru-RU" sz="2400" b="1" dirty="0"/>
          </a:p>
        </p:txBody>
      </p:sp>
      <p:pic>
        <p:nvPicPr>
          <p:cNvPr id="9218" name="Picture 2" descr="Вальс побежденных&quot;: как 75 лет назад пленных немцев провели по Москве - РИА  Новости, 17.07.2019"/>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7755" r="2769"/>
          <a:stretch/>
        </p:blipFill>
        <p:spPr bwMode="auto">
          <a:xfrm>
            <a:off x="214282" y="857232"/>
            <a:ext cx="8718114" cy="547260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0956299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692696"/>
            <a:ext cx="8712968" cy="6001643"/>
          </a:xfrm>
          <a:prstGeom prst="rect">
            <a:avLst/>
          </a:prstGeom>
        </p:spPr>
        <p:txBody>
          <a:bodyPr wrap="square">
            <a:spAutoFit/>
          </a:bodyPr>
          <a:lstStyle/>
          <a:p>
            <a:r>
              <a:rPr lang="ru-RU" sz="2400" b="1" dirty="0"/>
              <a:t>В очень сложных условиях осени 1941 года многие москвичи </a:t>
            </a:r>
            <a:r>
              <a:rPr lang="ru-RU" sz="2400" b="1" dirty="0" smtClean="0"/>
              <a:t>шли </a:t>
            </a:r>
            <a:r>
              <a:rPr lang="ru-RU" sz="2400" b="1" dirty="0"/>
              <a:t>добровольцами в действующую армию. Одной из них была ОНА. И хоть девушка не внушала доверия ни с идеологической точки зрения (внучка священника), ни внешне — была слишком хрупкой и красивой, а разведчику надо быть выносливым и неприметным, она была очень настойчивой.</a:t>
            </a:r>
          </a:p>
          <a:p>
            <a:r>
              <a:rPr lang="ru-RU" sz="2400" b="1" dirty="0"/>
              <a:t>"ЕЁ приняли в войсковую часть № 9903 — одну из самых секретных в Красной армии. На ЕЁ счету до рокового ноябрьского выхода уже была ликвидация вражеского мотоциклиста, в сумке которого разведчики обнаружили ценные штабные </a:t>
            </a:r>
            <a:r>
              <a:rPr lang="ru-RU" sz="2400" b="1" dirty="0" smtClean="0"/>
              <a:t>документы. </a:t>
            </a:r>
            <a:r>
              <a:rPr lang="ru-RU" sz="2400" b="1" dirty="0"/>
              <a:t>В два часа ночи три участника разведгруппы дошли по Петрищево и подожгли три дома, где жили немцы. Немецкие солдаты схватили ЕЁ, пытали и казнили. После казни ее тело висело в петле еще больше месяца. </a:t>
            </a:r>
            <a:r>
              <a:rPr lang="ru-RU" sz="2400" b="1" dirty="0" smtClean="0"/>
              <a:t>допросах </a:t>
            </a:r>
            <a:r>
              <a:rPr lang="ru-RU" sz="2400" b="1" dirty="0"/>
              <a:t>Она представилась как Таня. Назовите </a:t>
            </a:r>
            <a:r>
              <a:rPr lang="ru-RU" sz="2400" b="1" dirty="0" smtClean="0"/>
              <a:t>её имя и фамилию.</a:t>
            </a:r>
            <a:endParaRPr lang="ru-RU" sz="2400" b="1" dirty="0"/>
          </a:p>
        </p:txBody>
      </p:sp>
      <p:pic>
        <p:nvPicPr>
          <p:cNvPr id="10242" name="Picture 2" descr="Зоя Космодемьянская: героиня войны, чье имя обросло нелепыми мифами"/>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85720" y="571480"/>
            <a:ext cx="8568952" cy="602274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2906961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116632"/>
            <a:ext cx="8136904" cy="6124754"/>
          </a:xfrm>
          <a:prstGeom prst="rect">
            <a:avLst/>
          </a:prstGeom>
        </p:spPr>
        <p:txBody>
          <a:bodyPr wrap="square">
            <a:spAutoFit/>
          </a:bodyPr>
          <a:lstStyle/>
          <a:p>
            <a:r>
              <a:rPr lang="ru-RU" sz="2800" b="1" dirty="0" smtClean="0"/>
              <a:t>Блицтурнир</a:t>
            </a:r>
          </a:p>
          <a:p>
            <a:endParaRPr lang="ru-RU" sz="2800" b="1" dirty="0"/>
          </a:p>
          <a:p>
            <a:endParaRPr lang="ru-RU" sz="2800" dirty="0"/>
          </a:p>
          <a:p>
            <a:pPr marL="514350" lvl="0" indent="-514350">
              <a:buFont typeface="+mj-lt"/>
              <a:buAutoNum type="arabicPeriod"/>
            </a:pPr>
            <a:r>
              <a:rPr lang="ru-RU" sz="2800" b="1" dirty="0" smtClean="0"/>
              <a:t>Для </a:t>
            </a:r>
            <a:r>
              <a:rPr lang="ru-RU" sz="2800" b="1" dirty="0"/>
              <a:t>похода на Восток гитлеровское командование разработало два важных плана. Один получил название «Барбаросса». Как назывался второй? </a:t>
            </a:r>
          </a:p>
          <a:p>
            <a:pPr marL="514350" lvl="0" indent="-514350">
              <a:buFont typeface="+mj-lt"/>
              <a:buAutoNum type="arabicPeriod"/>
            </a:pPr>
            <a:r>
              <a:rPr lang="ru-RU" sz="2800" b="1" dirty="0" smtClean="0"/>
              <a:t>Уже </a:t>
            </a:r>
            <a:r>
              <a:rPr lang="ru-RU" sz="2800" b="1" dirty="0"/>
              <a:t>в июне 1941 г. появилось стихотворение, вскоре ставшее словами главной советской песни Великой Отечественной войны. Назовите эту песню </a:t>
            </a:r>
          </a:p>
          <a:p>
            <a:pPr marL="514350" lvl="0" indent="-514350">
              <a:buFont typeface="+mj-lt"/>
              <a:buAutoNum type="arabicPeriod"/>
            </a:pPr>
            <a:r>
              <a:rPr lang="ru-RU" sz="2800" b="1" dirty="0" smtClean="0"/>
              <a:t>В </a:t>
            </a:r>
            <a:r>
              <a:rPr lang="ru-RU" sz="2800" b="1" dirty="0"/>
              <a:t>июне 1941 г. советский летчик направил свой подбитый самолет на скопление немецкой боевой техники. Кто этот летчик? </a:t>
            </a:r>
          </a:p>
        </p:txBody>
      </p:sp>
    </p:spTree>
    <p:extLst>
      <p:ext uri="{BB962C8B-B14F-4D97-AF65-F5344CB8AC3E}">
        <p14:creationId xmlns="" xmlns:p14="http://schemas.microsoft.com/office/powerpoint/2010/main" val="1895566999"/>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692696"/>
            <a:ext cx="8136904" cy="4893647"/>
          </a:xfrm>
          <a:prstGeom prst="rect">
            <a:avLst/>
          </a:prstGeom>
        </p:spPr>
        <p:txBody>
          <a:bodyPr wrap="square">
            <a:spAutoFit/>
          </a:bodyPr>
          <a:lstStyle/>
          <a:p>
            <a:pPr fontAlgn="base"/>
            <a:r>
              <a:rPr lang="ru-RU" sz="2400" dirty="0"/>
              <a:t>В начале войны в Новосибирск был эвакуирован очень известный предсказатель Вольф </a:t>
            </a:r>
            <a:r>
              <a:rPr lang="ru-RU" sz="2400" dirty="0" err="1"/>
              <a:t>Мессинг</a:t>
            </a:r>
            <a:r>
              <a:rPr lang="ru-RU" sz="2400" dirty="0"/>
              <a:t>. Он выступал с концертами перед ранеными, горожанами, мобилизованными на фронт. Есть легенда, что выступая на разных концертах (</a:t>
            </a:r>
            <a:r>
              <a:rPr lang="ru-RU" sz="2400" dirty="0" err="1"/>
              <a:t>Мессинг</a:t>
            </a:r>
            <a:r>
              <a:rPr lang="ru-RU" sz="2400" dirty="0"/>
              <a:t> называл их психологическими лекциями) он предсказал дату окончания войны. Но в историю нашего города он вошел ещё одним подвигом.</a:t>
            </a:r>
          </a:p>
          <a:p>
            <a:pPr fontAlgn="base"/>
            <a:r>
              <a:rPr lang="ru-RU" sz="2400" dirty="0"/>
              <a:t>В Новосибирске в 1942 году он предложил на собственные средства купить на заводе ЭТО БОЕВУЮ МАШИНУ  для фронта. В 1944 году - еще одну. На борту обеих боевых машин была надпись: «Фронту - от профессора В. </a:t>
            </a:r>
            <a:r>
              <a:rPr lang="ru-RU" sz="2400" dirty="0" err="1"/>
              <a:t>Мессинга</a:t>
            </a:r>
            <a:r>
              <a:rPr lang="ru-RU" sz="2400" dirty="0"/>
              <a:t>». </a:t>
            </a:r>
          </a:p>
          <a:p>
            <a:pPr fontAlgn="base"/>
            <a:r>
              <a:rPr lang="ru-RU" sz="2400" dirty="0"/>
              <a:t>Назовите, про какие БОЕВЫЕ МАШИНЫ идёт речь</a:t>
            </a:r>
            <a:r>
              <a:rPr lang="ru-RU" sz="2400" dirty="0" smtClean="0"/>
              <a:t>?</a:t>
            </a:r>
            <a:endParaRPr lang="ru-RU" sz="2400" dirty="0"/>
          </a:p>
        </p:txBody>
      </p:sp>
      <p:pic>
        <p:nvPicPr>
          <p:cNvPr id="11266" name="Picture 2" descr="Как Вольф Мессинг предсказал Победу и нашел жену в Новосибирске - KP.Ru"/>
          <p:cNvPicPr>
            <a:picLocks noChangeAspect="1" noChangeArrowheads="1"/>
          </p:cNvPicPr>
          <p:nvPr/>
        </p:nvPicPr>
        <p:blipFill rotWithShape="1">
          <a:blip r:embed="rId2">
            <a:extLst>
              <a:ext uri="{28A0092B-C50C-407E-A947-70E740481C1C}">
                <a14:useLocalDpi xmlns="" xmlns:a14="http://schemas.microsoft.com/office/drawing/2010/main" val="0"/>
              </a:ext>
            </a:extLst>
          </a:blip>
          <a:srcRect b="3859"/>
          <a:stretch/>
        </p:blipFill>
        <p:spPr bwMode="auto">
          <a:xfrm>
            <a:off x="571472" y="642918"/>
            <a:ext cx="8396850" cy="538187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2869839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Афиша матча «Старт» — «Флакельф» 9 августа 1942"/>
          <p:cNvPicPr/>
          <p:nvPr/>
        </p:nvPicPr>
        <p:blipFill>
          <a:blip r:embed="rId2">
            <a:extLst>
              <a:ext uri="{28A0092B-C50C-407E-A947-70E740481C1C}">
                <a14:useLocalDpi xmlns="" xmlns:a14="http://schemas.microsoft.com/office/drawing/2010/main" val="0"/>
              </a:ext>
            </a:extLst>
          </a:blip>
          <a:srcRect/>
          <a:stretch>
            <a:fillRect/>
          </a:stretch>
        </p:blipFill>
        <p:spPr bwMode="auto">
          <a:xfrm>
            <a:off x="179513" y="188640"/>
            <a:ext cx="4176464" cy="4948674"/>
          </a:xfrm>
          <a:prstGeom prst="rect">
            <a:avLst/>
          </a:prstGeom>
          <a:noFill/>
          <a:ln>
            <a:noFill/>
          </a:ln>
        </p:spPr>
      </p:pic>
      <p:pic>
        <p:nvPicPr>
          <p:cNvPr id="3" name="Рисунок 2" descr="Футбольный матч смерти 1942"/>
          <p:cNvPicPr/>
          <p:nvPr/>
        </p:nvPicPr>
        <p:blipFill>
          <a:blip r:embed="rId3">
            <a:extLst>
              <a:ext uri="{28A0092B-C50C-407E-A947-70E740481C1C}">
                <a14:useLocalDpi xmlns="" xmlns:a14="http://schemas.microsoft.com/office/drawing/2010/main" val="0"/>
              </a:ext>
            </a:extLst>
          </a:blip>
          <a:srcRect/>
          <a:stretch>
            <a:fillRect/>
          </a:stretch>
        </p:blipFill>
        <p:spPr bwMode="auto">
          <a:xfrm>
            <a:off x="3059832" y="3212976"/>
            <a:ext cx="6084168" cy="3461107"/>
          </a:xfrm>
          <a:prstGeom prst="rect">
            <a:avLst/>
          </a:prstGeom>
          <a:noFill/>
          <a:ln>
            <a:noFill/>
          </a:ln>
        </p:spPr>
      </p:pic>
    </p:spTree>
    <p:extLst>
      <p:ext uri="{BB962C8B-B14F-4D97-AF65-F5344CB8AC3E}">
        <p14:creationId xmlns="" xmlns:p14="http://schemas.microsoft.com/office/powerpoint/2010/main" val="259061280"/>
      </p:ext>
    </p:extLst>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548680"/>
            <a:ext cx="8820472" cy="6186309"/>
          </a:xfrm>
          <a:prstGeom prst="rect">
            <a:avLst/>
          </a:prstGeom>
        </p:spPr>
        <p:txBody>
          <a:bodyPr wrap="square">
            <a:spAutoFit/>
          </a:bodyPr>
          <a:lstStyle/>
          <a:p>
            <a:r>
              <a:rPr lang="ru-RU" sz="2200" b="1" dirty="0"/>
              <a:t>После окончания боёв за </a:t>
            </a:r>
            <a:r>
              <a:rPr lang="ru-RU" sz="2200" b="1" dirty="0" smtClean="0"/>
              <a:t>Киев возрос </a:t>
            </a:r>
            <a:r>
              <a:rPr lang="ru-RU" sz="2200" b="1" dirty="0"/>
              <a:t>интерес к проведению спортивных </a:t>
            </a:r>
            <a:r>
              <a:rPr lang="ru-RU" sz="2200" b="1" dirty="0" smtClean="0"/>
              <a:t>соревнований. В </a:t>
            </a:r>
            <a:r>
              <a:rPr lang="ru-RU" sz="2200" b="1" dirty="0"/>
              <a:t>результате начали появляться стихийно создаваемые футбольные команды. Среди них — команда «Старт</a:t>
            </a:r>
            <a:r>
              <a:rPr lang="ru-RU" sz="2200" b="1" dirty="0" smtClean="0"/>
              <a:t>». «</a:t>
            </a:r>
            <a:r>
              <a:rPr lang="ru-RU" sz="2200" b="1" dirty="0"/>
              <a:t>Старт» выигрывал в июне и июле и немецкие и венгерские команды с разгромным счетом.</a:t>
            </a:r>
          </a:p>
          <a:p>
            <a:pPr lvl="0"/>
            <a:r>
              <a:rPr lang="ru-RU" sz="2200" b="1" dirty="0">
                <a:hlinkClick r:id="rId2" tooltip="6 августа"/>
              </a:rPr>
              <a:t>6 августа</a:t>
            </a:r>
            <a:r>
              <a:rPr lang="ru-RU" sz="2200" b="1" dirty="0"/>
              <a:t> 1942 года «Старт» - «</a:t>
            </a:r>
            <a:r>
              <a:rPr lang="ru-RU" sz="2200" b="1" dirty="0" err="1">
                <a:hlinkClick r:id="rId3" tooltip="Flak"/>
              </a:rPr>
              <a:t>Flakelf</a:t>
            </a:r>
            <a:r>
              <a:rPr lang="ru-RU" sz="2200" b="1" dirty="0"/>
              <a:t>» </a:t>
            </a:r>
            <a:r>
              <a:rPr lang="ru-RU" sz="2200" b="1" dirty="0" smtClean="0"/>
              <a:t> – </a:t>
            </a:r>
            <a:r>
              <a:rPr lang="ru-RU" sz="2200" b="1" dirty="0"/>
              <a:t>5:1. </a:t>
            </a:r>
          </a:p>
          <a:p>
            <a:r>
              <a:rPr lang="ru-RU" sz="2200" b="1" dirty="0" smtClean="0"/>
              <a:t>9 августа немцы </a:t>
            </a:r>
            <a:r>
              <a:rPr lang="ru-RU" sz="2200" b="1" dirty="0"/>
              <a:t>собрали на матч-реванш усиленную команду. </a:t>
            </a:r>
          </a:p>
          <a:p>
            <a:r>
              <a:rPr lang="ru-RU" sz="2200" b="1" dirty="0"/>
              <a:t>Перед матчем в раздевалку киевских футболистов вошёл немецкий офицер (полковник), наблюдавший за </a:t>
            </a:r>
            <a:r>
              <a:rPr lang="ru-RU" sz="2200" b="1" dirty="0" smtClean="0"/>
              <a:t>матчами, </a:t>
            </a:r>
            <a:r>
              <a:rPr lang="ru-RU" sz="2200" b="1" dirty="0"/>
              <a:t>и в жёсткой форме под угрозой лагерей и расстрела потребовал проиграть. </a:t>
            </a:r>
            <a:endParaRPr lang="ru-RU" sz="2200" b="1" dirty="0" smtClean="0"/>
          </a:p>
          <a:p>
            <a:r>
              <a:rPr lang="ru-RU" sz="2200" b="1" dirty="0" smtClean="0"/>
              <a:t>Счёт </a:t>
            </a:r>
            <a:r>
              <a:rPr lang="ru-RU" sz="2200" b="1" dirty="0"/>
              <a:t>открыли немцы. Потом Иван Кузьменко дальним ударом сравнял счёт, и ещё в первом тайме два гола забил Макар Гончаренко. </a:t>
            </a:r>
            <a:r>
              <a:rPr lang="ru-RU" sz="2200" b="1" dirty="0" smtClean="0"/>
              <a:t>Во втором тайме </a:t>
            </a:r>
            <a:r>
              <a:rPr lang="ru-RU" sz="2200" b="1" dirty="0" smtClean="0"/>
              <a:t>немцы </a:t>
            </a:r>
            <a:r>
              <a:rPr lang="ru-RU" sz="2200" b="1" dirty="0"/>
              <a:t>забили два гола и сравняли счёт, но затем «Старт» вырвал победу 5:3.</a:t>
            </a:r>
          </a:p>
          <a:p>
            <a:r>
              <a:rPr lang="ru-RU" sz="2200" b="1" dirty="0" smtClean="0"/>
              <a:t>Именно </a:t>
            </a:r>
            <a:r>
              <a:rPr lang="ru-RU" sz="2200" b="1" dirty="0"/>
              <a:t>этот поединок в Советском Союзе позднее назвали «………..», после которого футболисты были расстреляны. Под каким названием войдёт этот матч в историю</a:t>
            </a:r>
            <a:r>
              <a:rPr lang="ru-RU" sz="2200" b="1" dirty="0" smtClean="0"/>
              <a:t>?</a:t>
            </a:r>
          </a:p>
          <a:p>
            <a:r>
              <a:rPr lang="ru-RU" sz="2200" b="1" dirty="0" smtClean="0"/>
              <a:t>Ответ: Матч смерти</a:t>
            </a:r>
            <a:endParaRPr lang="ru-RU" sz="2200" b="1" dirty="0"/>
          </a:p>
        </p:txBody>
      </p:sp>
    </p:spTree>
    <p:extLst>
      <p:ext uri="{BB962C8B-B14F-4D97-AF65-F5344CB8AC3E}">
        <p14:creationId xmlns="" xmlns:p14="http://schemas.microsoft.com/office/powerpoint/2010/main" val="10424617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fade">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692696"/>
            <a:ext cx="8136904" cy="5262979"/>
          </a:xfrm>
          <a:prstGeom prst="rect">
            <a:avLst/>
          </a:prstGeom>
        </p:spPr>
        <p:txBody>
          <a:bodyPr wrap="square">
            <a:spAutoFit/>
          </a:bodyPr>
          <a:lstStyle/>
          <a:p>
            <a:r>
              <a:rPr lang="ru-RU" sz="2800" b="1" dirty="0"/>
              <a:t>В Португалии ОНА была объявлена ещё в 1912 году и длилась 10 минут, в Великобритании впервые она была объявлена в 1919 году и длилась 2 минуты,  в СССР ОНА впервые была объявлена 9 мая 1965 года. На государственном телевидении транслировался вечный огонь на фоне кремлёвской стены под звук метронома. </a:t>
            </a:r>
            <a:r>
              <a:rPr lang="ru-RU" sz="2800" b="1" dirty="0" smtClean="0"/>
              <a:t>ОНА предварялась </a:t>
            </a:r>
            <a:r>
              <a:rPr lang="ru-RU" sz="2800" b="1" dirty="0"/>
              <a:t>призывом диктора к светлой памяти защитников Родины погибших во имя Победы и </a:t>
            </a:r>
            <a:r>
              <a:rPr lang="ru-RU" sz="2800" b="1" dirty="0" smtClean="0"/>
              <a:t>продолжалась 17 минут.</a:t>
            </a:r>
            <a:endParaRPr lang="ru-RU" sz="2800" b="1" u="sng" dirty="0" smtClean="0"/>
          </a:p>
          <a:p>
            <a:r>
              <a:rPr lang="ru-RU" sz="2800" b="1" u="sng" dirty="0" smtClean="0"/>
              <a:t>О чем идёт речь?</a:t>
            </a:r>
            <a:endParaRPr lang="ru-RU" sz="2800" b="1" dirty="0"/>
          </a:p>
          <a:p>
            <a:r>
              <a:rPr lang="ru-RU" sz="2800" b="1" dirty="0"/>
              <a:t> </a:t>
            </a:r>
          </a:p>
        </p:txBody>
      </p:sp>
      <p:pic>
        <p:nvPicPr>
          <p:cNvPr id="12290" name="Picture 2" descr="Общероссийская минута молчания"/>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0" y="857232"/>
            <a:ext cx="8960995" cy="504056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6307283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5510696"/>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116632"/>
            <a:ext cx="8136904" cy="1815882"/>
          </a:xfrm>
          <a:prstGeom prst="rect">
            <a:avLst/>
          </a:prstGeom>
        </p:spPr>
        <p:txBody>
          <a:bodyPr wrap="square">
            <a:spAutoFit/>
          </a:bodyPr>
          <a:lstStyle/>
          <a:p>
            <a:r>
              <a:rPr lang="ru-RU" sz="2800" b="1" dirty="0"/>
              <a:t>Блицтурнир</a:t>
            </a:r>
            <a:endParaRPr lang="ru-RU" sz="2800" dirty="0"/>
          </a:p>
          <a:p>
            <a:r>
              <a:rPr lang="ru-RU" sz="2800" b="1" dirty="0" smtClean="0"/>
              <a:t>1. «Ост</a:t>
            </a:r>
            <a:r>
              <a:rPr lang="ru-RU" sz="2800" b="1" dirty="0"/>
              <a:t>»</a:t>
            </a:r>
          </a:p>
          <a:p>
            <a:pPr lvl="0"/>
            <a:r>
              <a:rPr lang="ru-RU" sz="2800" b="1" dirty="0" smtClean="0"/>
              <a:t>2. «</a:t>
            </a:r>
            <a:r>
              <a:rPr lang="ru-RU" sz="2800" b="1" dirty="0"/>
              <a:t>Священная война»</a:t>
            </a:r>
          </a:p>
          <a:p>
            <a:r>
              <a:rPr lang="ru-RU" sz="2800" b="1" dirty="0" smtClean="0"/>
              <a:t>3. Николай </a:t>
            </a:r>
            <a:r>
              <a:rPr lang="ru-RU" sz="2800" b="1" dirty="0"/>
              <a:t>Гастелло</a:t>
            </a:r>
          </a:p>
        </p:txBody>
      </p:sp>
    </p:spTree>
    <p:extLst>
      <p:ext uri="{BB962C8B-B14F-4D97-AF65-F5344CB8AC3E}">
        <p14:creationId xmlns="" xmlns:p14="http://schemas.microsoft.com/office/powerpoint/2010/main" val="963465201"/>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16632"/>
            <a:ext cx="8568952" cy="5693866"/>
          </a:xfrm>
          <a:prstGeom prst="rect">
            <a:avLst/>
          </a:prstGeom>
        </p:spPr>
        <p:txBody>
          <a:bodyPr wrap="square">
            <a:spAutoFit/>
          </a:bodyPr>
          <a:lstStyle/>
          <a:p>
            <a:pPr algn="ctr"/>
            <a:r>
              <a:rPr lang="ru-RU" sz="2800" b="1" dirty="0" smtClean="0"/>
              <a:t>Блицтурнир</a:t>
            </a:r>
          </a:p>
          <a:p>
            <a:pPr lvl="0"/>
            <a:endParaRPr lang="ru-RU" sz="2800" dirty="0" smtClean="0"/>
          </a:p>
          <a:p>
            <a:pPr marL="514350" lvl="0" indent="-514350">
              <a:buFont typeface="+mj-lt"/>
              <a:buAutoNum type="arabicPeriod"/>
            </a:pPr>
            <a:r>
              <a:rPr lang="ru-RU" sz="2800" b="1" dirty="0" smtClean="0"/>
              <a:t>После </a:t>
            </a:r>
            <a:r>
              <a:rPr lang="ru-RU" sz="2800" b="1" dirty="0"/>
              <a:t>этой битвы был развеян миф о непобедимости германской армии. Какое это сражение? 			</a:t>
            </a:r>
          </a:p>
          <a:p>
            <a:pPr marL="514350" lvl="0" indent="-514350">
              <a:buFont typeface="+mj-lt"/>
              <a:buAutoNum type="arabicPeriod"/>
            </a:pPr>
            <a:r>
              <a:rPr lang="ru-RU" sz="2800" b="1" dirty="0" smtClean="0"/>
              <a:t>На </a:t>
            </a:r>
            <a:r>
              <a:rPr lang="ru-RU" sz="2800" b="1" dirty="0"/>
              <a:t>фронтах войны сражались не только люди, но и </a:t>
            </a:r>
            <a:r>
              <a:rPr lang="ru-RU" sz="2800" b="1" dirty="0" smtClean="0"/>
              <a:t>«</a:t>
            </a:r>
            <a:r>
              <a:rPr lang="ru-RU" sz="2800" b="1" dirty="0"/>
              <a:t>тигры», «пантеры», «леопарды». О чём именно идёт речь? </a:t>
            </a:r>
          </a:p>
          <a:p>
            <a:pPr marL="514350" lvl="0" indent="-514350">
              <a:buFont typeface="+mj-lt"/>
              <a:buAutoNum type="arabicPeriod"/>
            </a:pPr>
            <a:endParaRPr lang="ru-RU" sz="2800" b="1" dirty="0" smtClean="0"/>
          </a:p>
          <a:p>
            <a:pPr marL="514350" lvl="0" indent="-514350">
              <a:buFont typeface="+mj-lt"/>
              <a:buAutoNum type="arabicPeriod"/>
            </a:pPr>
            <a:r>
              <a:rPr lang="ru-RU" sz="2800" b="1" dirty="0" smtClean="0"/>
              <a:t>Это </a:t>
            </a:r>
            <a:r>
              <a:rPr lang="ru-RU" sz="2800" b="1" dirty="0"/>
              <a:t>был первый советский город, который, даже окружив, не смогли захватить гитлеровские войска. Какой это город? </a:t>
            </a:r>
          </a:p>
          <a:p>
            <a:endParaRPr lang="ru-RU" sz="2800" dirty="0"/>
          </a:p>
        </p:txBody>
      </p:sp>
    </p:spTree>
    <p:extLst>
      <p:ext uri="{BB962C8B-B14F-4D97-AF65-F5344CB8AC3E}">
        <p14:creationId xmlns="" xmlns:p14="http://schemas.microsoft.com/office/powerpoint/2010/main" val="361307670"/>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16632"/>
            <a:ext cx="8568952" cy="2677656"/>
          </a:xfrm>
          <a:prstGeom prst="rect">
            <a:avLst/>
          </a:prstGeom>
        </p:spPr>
        <p:txBody>
          <a:bodyPr wrap="square">
            <a:spAutoFit/>
          </a:bodyPr>
          <a:lstStyle/>
          <a:p>
            <a:pPr algn="ctr"/>
            <a:r>
              <a:rPr lang="ru-RU" sz="2800" b="1" dirty="0" smtClean="0"/>
              <a:t>Блицтурнир</a:t>
            </a:r>
          </a:p>
          <a:p>
            <a:pPr lvl="0"/>
            <a:endParaRPr lang="ru-RU" sz="2800" dirty="0" smtClean="0"/>
          </a:p>
          <a:p>
            <a:pPr marL="514350" indent="-514350">
              <a:buFont typeface="+mj-lt"/>
              <a:buAutoNum type="arabicPeriod"/>
            </a:pPr>
            <a:r>
              <a:rPr lang="ru-RU" sz="2800" b="1" dirty="0" smtClean="0"/>
              <a:t>Московская </a:t>
            </a:r>
            <a:r>
              <a:rPr lang="ru-RU" sz="2800" b="1" dirty="0"/>
              <a:t>битва</a:t>
            </a:r>
          </a:p>
          <a:p>
            <a:pPr marL="514350" indent="-514350">
              <a:buFont typeface="+mj-lt"/>
              <a:buAutoNum type="arabicPeriod"/>
            </a:pPr>
            <a:r>
              <a:rPr lang="ru-RU" sz="2800" b="1" dirty="0" smtClean="0"/>
              <a:t>Это </a:t>
            </a:r>
            <a:r>
              <a:rPr lang="ru-RU" sz="2800" b="1" dirty="0"/>
              <a:t>боевая техника: танки</a:t>
            </a:r>
          </a:p>
          <a:p>
            <a:pPr marL="514350" indent="-514350">
              <a:buFont typeface="+mj-lt"/>
              <a:buAutoNum type="arabicPeriod"/>
            </a:pPr>
            <a:r>
              <a:rPr lang="ru-RU" sz="2800" b="1" dirty="0" smtClean="0"/>
              <a:t>Ленинград</a:t>
            </a:r>
            <a:endParaRPr lang="ru-RU" sz="2800" b="1" dirty="0"/>
          </a:p>
          <a:p>
            <a:endParaRPr lang="ru-RU" sz="2800" dirty="0"/>
          </a:p>
        </p:txBody>
      </p:sp>
    </p:spTree>
    <p:extLst>
      <p:ext uri="{BB962C8B-B14F-4D97-AF65-F5344CB8AC3E}">
        <p14:creationId xmlns="" xmlns:p14="http://schemas.microsoft.com/office/powerpoint/2010/main" val="3490004049"/>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116632"/>
            <a:ext cx="8136904" cy="6124754"/>
          </a:xfrm>
          <a:prstGeom prst="rect">
            <a:avLst/>
          </a:prstGeom>
        </p:spPr>
        <p:txBody>
          <a:bodyPr wrap="square">
            <a:spAutoFit/>
          </a:bodyPr>
          <a:lstStyle/>
          <a:p>
            <a:pPr algn="ctr"/>
            <a:r>
              <a:rPr lang="ru-RU" sz="2800" b="1" dirty="0" smtClean="0"/>
              <a:t>Блицтурнир</a:t>
            </a:r>
          </a:p>
          <a:p>
            <a:pPr algn="ctr"/>
            <a:endParaRPr lang="ru-RU" sz="2800" b="1" dirty="0"/>
          </a:p>
          <a:p>
            <a:pPr marL="514350" lvl="0" indent="-514350">
              <a:buFont typeface="+mj-lt"/>
              <a:buAutoNum type="arabicPeriod"/>
            </a:pPr>
            <a:r>
              <a:rPr lang="ru-RU" sz="2800" b="1" dirty="0" smtClean="0"/>
              <a:t>По-испански </a:t>
            </a:r>
            <a:r>
              <a:rPr lang="ru-RU" sz="2800" b="1" dirty="0"/>
              <a:t>она означает «череп», и спасла жизни многих солдат в годы войны. Что это? 		</a:t>
            </a:r>
          </a:p>
          <a:p>
            <a:pPr marL="514350" lvl="0" indent="-514350">
              <a:buFont typeface="+mj-lt"/>
              <a:buAutoNum type="arabicPeriod"/>
            </a:pPr>
            <a:r>
              <a:rPr lang="ru-RU" sz="2800" b="1" dirty="0" smtClean="0"/>
              <a:t>Какое </a:t>
            </a:r>
            <a:r>
              <a:rPr lang="ru-RU" sz="2800" b="1" dirty="0"/>
              <a:t>сражение было самым крупным в Великой Отечественной войне в 1945 г.? Именно таким образом эта битва вошла в книгу рекордов Гиннеса</a:t>
            </a:r>
          </a:p>
          <a:p>
            <a:pPr marL="514350" lvl="0" indent="-514350">
              <a:buFont typeface="+mj-lt"/>
              <a:buAutoNum type="arabicPeriod"/>
            </a:pPr>
            <a:endParaRPr lang="ru-RU" sz="2800" b="1" dirty="0" smtClean="0"/>
          </a:p>
          <a:p>
            <a:pPr marL="514350" lvl="0" indent="-514350">
              <a:buFont typeface="+mj-lt"/>
              <a:buAutoNum type="arabicPeriod"/>
            </a:pPr>
            <a:r>
              <a:rPr lang="ru-RU" sz="2800" b="1" dirty="0" smtClean="0"/>
              <a:t>До </a:t>
            </a:r>
            <a:r>
              <a:rPr lang="ru-RU" sz="2800" b="1" dirty="0"/>
              <a:t>войны в СССР их было только 5, а в годы войны появилось еще 11, все они находили своих героев. Что это такое? </a:t>
            </a:r>
          </a:p>
          <a:p>
            <a:endParaRPr lang="ru-RU" sz="2800" b="1" dirty="0"/>
          </a:p>
        </p:txBody>
      </p:sp>
    </p:spTree>
    <p:extLst>
      <p:ext uri="{BB962C8B-B14F-4D97-AF65-F5344CB8AC3E}">
        <p14:creationId xmlns="" xmlns:p14="http://schemas.microsoft.com/office/powerpoint/2010/main" val="1512194328"/>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116632"/>
            <a:ext cx="8136904" cy="3108543"/>
          </a:xfrm>
          <a:prstGeom prst="rect">
            <a:avLst/>
          </a:prstGeom>
        </p:spPr>
        <p:txBody>
          <a:bodyPr wrap="square">
            <a:spAutoFit/>
          </a:bodyPr>
          <a:lstStyle/>
          <a:p>
            <a:pPr algn="ctr"/>
            <a:r>
              <a:rPr lang="ru-RU" sz="2800" b="1" dirty="0" smtClean="0"/>
              <a:t>Блицтурнир</a:t>
            </a:r>
          </a:p>
          <a:p>
            <a:pPr algn="ctr"/>
            <a:endParaRPr lang="ru-RU" sz="2800" b="1" dirty="0"/>
          </a:p>
          <a:p>
            <a:pPr algn="ctr"/>
            <a:endParaRPr lang="ru-RU" sz="2800" b="1" dirty="0" smtClean="0"/>
          </a:p>
          <a:p>
            <a:pPr algn="ctr"/>
            <a:endParaRPr lang="ru-RU" sz="2800" b="1" dirty="0"/>
          </a:p>
          <a:p>
            <a:pPr marL="514350" indent="-514350">
              <a:buFont typeface="+mj-lt"/>
              <a:buAutoNum type="arabicPeriod"/>
            </a:pPr>
            <a:r>
              <a:rPr lang="ru-RU" sz="2800" b="1" dirty="0" smtClean="0"/>
              <a:t>Каска </a:t>
            </a:r>
            <a:endParaRPr lang="ru-RU" sz="2800" b="1" dirty="0"/>
          </a:p>
          <a:p>
            <a:pPr marL="514350" indent="-514350">
              <a:buFont typeface="+mj-lt"/>
              <a:buAutoNum type="arabicPeriod"/>
            </a:pPr>
            <a:r>
              <a:rPr lang="ru-RU" sz="2800" b="1" dirty="0" smtClean="0"/>
              <a:t>Битва </a:t>
            </a:r>
            <a:r>
              <a:rPr lang="ru-RU" sz="2800" b="1" dirty="0"/>
              <a:t>за Берлин </a:t>
            </a:r>
          </a:p>
          <a:p>
            <a:pPr marL="514350" indent="-514350">
              <a:buFont typeface="+mj-lt"/>
              <a:buAutoNum type="arabicPeriod"/>
            </a:pPr>
            <a:r>
              <a:rPr lang="ru-RU" sz="2800" b="1" dirty="0" smtClean="0"/>
              <a:t>Ордена</a:t>
            </a:r>
            <a:endParaRPr lang="ru-RU" sz="2800" b="1" dirty="0"/>
          </a:p>
        </p:txBody>
      </p:sp>
    </p:spTree>
    <p:extLst>
      <p:ext uri="{BB962C8B-B14F-4D97-AF65-F5344CB8AC3E}">
        <p14:creationId xmlns="" xmlns:p14="http://schemas.microsoft.com/office/powerpoint/2010/main" val="816008185"/>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692696"/>
            <a:ext cx="8136904" cy="5632311"/>
          </a:xfrm>
          <a:prstGeom prst="rect">
            <a:avLst/>
          </a:prstGeom>
        </p:spPr>
        <p:txBody>
          <a:bodyPr wrap="square">
            <a:spAutoFit/>
          </a:bodyPr>
          <a:lstStyle/>
          <a:p>
            <a:pPr fontAlgn="base"/>
            <a:r>
              <a:rPr lang="ru-RU" sz="2400" b="1" dirty="0"/>
              <a:t>Солдаты шли в атаку, когда по ним открыли огонь из трёх немецких </a:t>
            </a:r>
            <a:r>
              <a:rPr lang="ru-RU" sz="2400" b="1" dirty="0" err="1"/>
              <a:t>ДЗОТов</a:t>
            </a:r>
            <a:r>
              <a:rPr lang="ru-RU" sz="2400" b="1" dirty="0"/>
              <a:t>. Два из них взяли штурмом. Третий – не удалось. Нужно было что-то делать, иначе красноармейцам грозило поражение в бою. Медлить было нельзя, ОН в одиночку подполз к </a:t>
            </a:r>
            <a:r>
              <a:rPr lang="ru-RU" sz="2400" b="1" dirty="0" err="1"/>
              <a:t>ДЗОТу</a:t>
            </a:r>
            <a:r>
              <a:rPr lang="ru-RU" sz="2400" b="1" dirty="0"/>
              <a:t> и метнул в амбразуры гранаты. Стрельба прекратилась, и солдаты начали продвигаться вперёд. Один из пулемётов вместе со немецким стрелком уцелел. </a:t>
            </a:r>
            <a:r>
              <a:rPr lang="ru-RU" sz="2400" b="1" dirty="0" smtClean="0"/>
              <a:t>ОН </a:t>
            </a:r>
            <a:r>
              <a:rPr lang="ru-RU" sz="2400" b="1" dirty="0"/>
              <a:t>вновь начал стрелять. Гранат у НЕГО больше не было, и </a:t>
            </a:r>
            <a:r>
              <a:rPr lang="ru-RU" sz="2400" b="1" dirty="0" smtClean="0"/>
              <a:t>ОН</a:t>
            </a:r>
            <a:r>
              <a:rPr lang="ru-RU" sz="2400" b="1" dirty="0" smtClean="0"/>
              <a:t> </a:t>
            </a:r>
            <a:r>
              <a:rPr lang="ru-RU" sz="2400" b="1" dirty="0"/>
              <a:t>закрыл амбразуру своим телом. Девятнадцатилетний парень погиб, но часть смогла преодолеть опасный участок и продолжить наступление. И им удалось занять Чернушку. В годы войны ЕГО подвиг повторили более четырехсот раз! Назовите фамилию этого солдата.</a:t>
            </a:r>
          </a:p>
          <a:p>
            <a:pPr fontAlgn="base"/>
            <a:r>
              <a:rPr lang="ru-RU" sz="2400" b="1" dirty="0"/>
              <a:t>Ответ: Александр Матросов</a:t>
            </a:r>
            <a:endParaRPr lang="ru-RU" sz="2400" dirty="0"/>
          </a:p>
        </p:txBody>
      </p:sp>
    </p:spTree>
    <p:extLst>
      <p:ext uri="{BB962C8B-B14F-4D97-AF65-F5344CB8AC3E}">
        <p14:creationId xmlns="" xmlns:p14="http://schemas.microsoft.com/office/powerpoint/2010/main" val="83833099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692696"/>
            <a:ext cx="8640960" cy="6001643"/>
          </a:xfrm>
          <a:prstGeom prst="rect">
            <a:avLst/>
          </a:prstGeom>
        </p:spPr>
        <p:txBody>
          <a:bodyPr wrap="square">
            <a:spAutoFit/>
          </a:bodyPr>
          <a:lstStyle/>
          <a:p>
            <a:r>
              <a:rPr lang="ru-RU" sz="2400" b="1" dirty="0"/>
              <a:t>К 12 сентября 1941 года продовольствия в Ленинграде оставалось на месяц. На глазах таяли и суточные нормы </a:t>
            </a:r>
            <a:r>
              <a:rPr lang="ru-RU" sz="2400" b="1" dirty="0" smtClean="0"/>
              <a:t>продовольствия</a:t>
            </a:r>
            <a:r>
              <a:rPr lang="ru-RU" sz="2400" b="1" dirty="0"/>
              <a:t>. На своих запасах Ленинград не мог продержаться долго. Как накормить осаждённый город? </a:t>
            </a:r>
            <a:r>
              <a:rPr lang="ru-RU" sz="2400" b="1" dirty="0" smtClean="0"/>
              <a:t>Решено было проложить дорогу по льду. Из-за </a:t>
            </a:r>
            <a:r>
              <a:rPr lang="ru-RU" sz="2400" b="1" dirty="0"/>
              <a:t>тонкого льда движение поначалу было организовано с максимальной осторожностью. В ноябре по «Дороге жизни» ежедневно доставляли около 100 тонн грузов. К декабрю эта цифра выросла втрое, а к январю вдесятеро!</a:t>
            </a:r>
          </a:p>
          <a:p>
            <a:r>
              <a:rPr lang="ru-RU" sz="2400" b="1" dirty="0"/>
              <a:t>Но даже толстый лёд не давал гарантий от неприятностей. </a:t>
            </a:r>
          </a:p>
          <a:p>
            <a:r>
              <a:rPr lang="ru-RU" sz="2400" b="1" dirty="0"/>
              <a:t>Во время движения по дороге водители часто не закрывали двери, чтобы успеть выпрыгнуть, если машина начнет тонуть. Эта дорога спасла Ленинград </a:t>
            </a:r>
            <a:r>
              <a:rPr lang="ru-RU" sz="2400" b="1" dirty="0" smtClean="0"/>
              <a:t> и сотни тысяч ленинградцев, и </a:t>
            </a:r>
            <a:r>
              <a:rPr lang="ru-RU" sz="2400" b="1" dirty="0"/>
              <a:t>не случайно была названа дорогой ЖИЗНИ.</a:t>
            </a:r>
          </a:p>
          <a:p>
            <a:r>
              <a:rPr lang="ru-RU" sz="2400" b="1" dirty="0"/>
              <a:t>Так где же </a:t>
            </a:r>
            <a:r>
              <a:rPr lang="ru-RU" sz="2400" b="1" dirty="0" smtClean="0"/>
              <a:t>была </a:t>
            </a:r>
            <a:r>
              <a:rPr lang="ru-RU" sz="2400" b="1" dirty="0"/>
              <a:t>проложена? </a:t>
            </a:r>
          </a:p>
          <a:p>
            <a:r>
              <a:rPr lang="ru-RU" sz="2400" b="1" dirty="0" smtClean="0"/>
              <a:t>По </a:t>
            </a:r>
            <a:r>
              <a:rPr lang="ru-RU" sz="2400" b="1" dirty="0"/>
              <a:t>льду Ладожского  озера.</a:t>
            </a:r>
            <a:endParaRPr lang="ru-RU" sz="2400" dirty="0"/>
          </a:p>
        </p:txBody>
      </p:sp>
    </p:spTree>
    <p:extLst>
      <p:ext uri="{BB962C8B-B14F-4D97-AF65-F5344CB8AC3E}">
        <p14:creationId xmlns="" xmlns:p14="http://schemas.microsoft.com/office/powerpoint/2010/main" val="9103404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fade">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989</TotalTime>
  <Words>984</Words>
  <Application>Microsoft Office PowerPoint</Application>
  <PresentationFormat>Экран (4:3)</PresentationFormat>
  <Paragraphs>78</Paragraphs>
  <Slides>24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Тема Office</vt:lpstr>
      <vt:lpstr>ВЕЛИКАЯ ОТЕЧЕСТВЕННАЯ НИКТО НЕ ЗАБЫТ  И НИЧТО НЕ ЗАБЫТО</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406</cp:lastModifiedBy>
  <cp:revision>34</cp:revision>
  <dcterms:created xsi:type="dcterms:W3CDTF">2015-02-08T17:09:53Z</dcterms:created>
  <dcterms:modified xsi:type="dcterms:W3CDTF">2022-05-04T09:24:00Z</dcterms:modified>
</cp:coreProperties>
</file>