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84" r:id="rId5"/>
    <p:sldId id="260" r:id="rId6"/>
    <p:sldId id="285" r:id="rId7"/>
    <p:sldId id="263" r:id="rId8"/>
    <p:sldId id="262" r:id="rId9"/>
    <p:sldId id="264" r:id="rId10"/>
    <p:sldId id="265" r:id="rId11"/>
    <p:sldId id="290" r:id="rId12"/>
    <p:sldId id="274" r:id="rId13"/>
    <p:sldId id="269" r:id="rId14"/>
    <p:sldId id="270" r:id="rId15"/>
    <p:sldId id="271" r:id="rId16"/>
    <p:sldId id="273" r:id="rId17"/>
    <p:sldId id="275" r:id="rId18"/>
    <p:sldId id="276" r:id="rId19"/>
    <p:sldId id="291" r:id="rId20"/>
    <p:sldId id="282" r:id="rId21"/>
    <p:sldId id="292" r:id="rId22"/>
    <p:sldId id="277" r:id="rId23"/>
    <p:sldId id="278" r:id="rId24"/>
    <p:sldId id="279" r:id="rId25"/>
    <p:sldId id="293" r:id="rId26"/>
    <p:sldId id="287" r:id="rId27"/>
    <p:sldId id="288" r:id="rId28"/>
    <p:sldId id="294" r:id="rId29"/>
    <p:sldId id="286" r:id="rId30"/>
    <p:sldId id="283" r:id="rId31"/>
    <p:sldId id="272" r:id="rId32"/>
    <p:sldId id="280" r:id="rId33"/>
    <p:sldId id="289"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37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pic>
          <p:nvPicPr>
            <p:cNvPr id="9" name="Рисунок 8" descr="koga12.jpg"/>
            <p:cNvPicPr>
              <a:picLocks noChangeAspect="1"/>
            </p:cNvPicPr>
            <p:nvPr/>
          </p:nvPicPr>
          <p:blipFill>
            <a:blip r:embed="rId3" cstate="print"/>
            <a:stretch>
              <a:fillRect/>
            </a:stretch>
          </p:blipFill>
          <p:spPr>
            <a:xfrm>
              <a:off x="971600" y="116632"/>
              <a:ext cx="8064896" cy="6624736"/>
            </a:xfrm>
            <a:prstGeom prst="rect">
              <a:avLst/>
            </a:prstGeom>
            <a:ln>
              <a:noFill/>
            </a:ln>
            <a:effectLst/>
            <a:scene3d>
              <a:camera prst="orthographicFront"/>
              <a:lightRig rig="threePt" dir="t"/>
            </a:scene3d>
            <a:sp3d>
              <a:bevelT/>
            </a:sp3d>
          </p:spPr>
        </p:pic>
        <p:pic>
          <p:nvPicPr>
            <p:cNvPr id="10" name="Рисунок 9" descr="0_7db61_9ac05e7d_XL.png"/>
            <p:cNvPicPr>
              <a:picLocks noChangeAspect="1"/>
            </p:cNvPicPr>
            <p:nvPr/>
          </p:nvPicPr>
          <p:blipFill>
            <a:blip r:embed="rId4" cstate="print"/>
            <a:stretch>
              <a:fillRect/>
            </a:stretch>
          </p:blipFill>
          <p:spPr>
            <a:xfrm>
              <a:off x="971600" y="2996952"/>
              <a:ext cx="8028384" cy="3664696"/>
            </a:xfrm>
            <a:prstGeom prst="rect">
              <a:avLst/>
            </a:prstGeom>
          </p:spPr>
        </p:pic>
        <p:pic>
          <p:nvPicPr>
            <p:cNvPr id="11" name="Рисунок 10" descr="0_a9136_206f9133_XL.png"/>
            <p:cNvPicPr>
              <a:picLocks noChangeAspect="1"/>
            </p:cNvPicPr>
            <p:nvPr/>
          </p:nvPicPr>
          <p:blipFill>
            <a:blip r:embed="rId5" cstate="print"/>
            <a:stretch>
              <a:fillRect/>
            </a:stretch>
          </p:blipFill>
          <p:spPr>
            <a:xfrm>
              <a:off x="4067944" y="5013176"/>
              <a:ext cx="1728192" cy="1152128"/>
            </a:xfrm>
            <a:prstGeom prst="rect">
              <a:avLst/>
            </a:prstGeom>
          </p:spPr>
        </p:pic>
      </p:gr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rot="5163537">
              <a:off x="7884368" y="332656"/>
              <a:ext cx="662474" cy="648072"/>
            </a:xfrm>
            <a:prstGeom prst="rect">
              <a:avLst/>
            </a:prstGeom>
          </p:spPr>
        </p:pic>
      </p:grpSp>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grpSp>
        <p:nvGrpSpPr>
          <p:cNvPr id="7" name="Группа 6"/>
          <p:cNvGrpSpPr/>
          <p:nvPr userDrawn="1"/>
        </p:nvGrpSpPr>
        <p:grpSpPr>
          <a:xfrm>
            <a:off x="0" y="0"/>
            <a:ext cx="9144000" cy="6876256"/>
            <a:chOff x="0" y="0"/>
            <a:chExt cx="9144000" cy="6876256"/>
          </a:xfrm>
        </p:grpSpPr>
        <p:pic>
          <p:nvPicPr>
            <p:cNvPr id="8" name="Рисунок 7"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9" name="Прямоугольник 8"/>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pSp>
        <p:nvGrpSpPr>
          <p:cNvPr id="10" name="Группа 9"/>
          <p:cNvGrpSpPr/>
          <p:nvPr userDrawn="1"/>
        </p:nvGrpSpPr>
        <p:grpSpPr>
          <a:xfrm>
            <a:off x="0" y="0"/>
            <a:ext cx="9144000" cy="6876256"/>
            <a:chOff x="0" y="0"/>
            <a:chExt cx="9144000" cy="6876256"/>
          </a:xfrm>
        </p:grpSpPr>
        <p:pic>
          <p:nvPicPr>
            <p:cNvPr id="11" name="Рисунок 10"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2" name="Прямоугольник 11"/>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pSp>
        <p:nvGrpSpPr>
          <p:cNvPr id="6" name="Группа 5"/>
          <p:cNvGrpSpPr/>
          <p:nvPr userDrawn="1"/>
        </p:nvGrpSpPr>
        <p:grpSpPr>
          <a:xfrm>
            <a:off x="0" y="0"/>
            <a:ext cx="9144000" cy="6876256"/>
            <a:chOff x="0" y="0"/>
            <a:chExt cx="9144000" cy="6876256"/>
          </a:xfrm>
        </p:grpSpPr>
        <p:pic>
          <p:nvPicPr>
            <p:cNvPr id="7" name="Рисунок 6"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8" name="Прямоугольник 7"/>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grpSp>
        <p:nvGrpSpPr>
          <p:cNvPr id="5" name="Группа 4"/>
          <p:cNvGrpSpPr/>
          <p:nvPr userDrawn="1"/>
        </p:nvGrpSpPr>
        <p:grpSpPr>
          <a:xfrm>
            <a:off x="0" y="0"/>
            <a:ext cx="9144000" cy="6876256"/>
            <a:chOff x="0" y="0"/>
            <a:chExt cx="9144000" cy="6876256"/>
          </a:xfrm>
        </p:grpSpPr>
        <p:pic>
          <p:nvPicPr>
            <p:cNvPr id="6" name="Рисунок 5"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7" name="Прямоугольник 6"/>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Дата 1"/>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pSp>
        <p:nvGrpSpPr>
          <p:cNvPr id="8" name="Группа 7"/>
          <p:cNvGrpSpPr/>
          <p:nvPr userDrawn="1"/>
        </p:nvGrpSpPr>
        <p:grpSpPr>
          <a:xfrm>
            <a:off x="0" y="0"/>
            <a:ext cx="9144000" cy="6876256"/>
            <a:chOff x="0" y="0"/>
            <a:chExt cx="9144000" cy="6876256"/>
          </a:xfrm>
        </p:grpSpPr>
        <p:pic>
          <p:nvPicPr>
            <p:cNvPr id="9" name="Рисунок 8" descr="fon_ec75ac5a6551186785b525a037b45287.jpg"/>
            <p:cNvPicPr>
              <a:picLocks noChangeAspect="1"/>
            </p:cNvPicPr>
            <p:nvPr/>
          </p:nvPicPr>
          <p:blipFill>
            <a:blip r:embed="rId2" cstate="print"/>
            <a:stretch>
              <a:fillRect/>
            </a:stretch>
          </p:blipFill>
          <p:spPr>
            <a:xfrm>
              <a:off x="0" y="0"/>
              <a:ext cx="9144000" cy="6876256"/>
            </a:xfrm>
            <a:prstGeom prst="rect">
              <a:avLst/>
            </a:prstGeom>
            <a:scene3d>
              <a:camera prst="orthographicFront"/>
              <a:lightRig rig="threePt" dir="t"/>
            </a:scene3d>
            <a:sp3d>
              <a:bevelT/>
            </a:sp3d>
          </p:spPr>
        </p:pic>
        <p:sp>
          <p:nvSpPr>
            <p:cNvPr id="10" name="Прямоугольник 9"/>
            <p:cNvSpPr/>
            <p:nvPr/>
          </p:nvSpPr>
          <p:spPr>
            <a:xfrm>
              <a:off x="107504" y="116632"/>
              <a:ext cx="8928992" cy="6624736"/>
            </a:xfrm>
            <a:prstGeom prst="rect">
              <a:avLst/>
            </a:prstGeom>
            <a:blipFill>
              <a:blip r:embed="rId3" cstate="print">
                <a:lum bright="16000"/>
              </a:blip>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descr="a4678cd01358.png"/>
            <p:cNvPicPr>
              <a:picLocks noChangeAspect="1"/>
            </p:cNvPicPr>
            <p:nvPr/>
          </p:nvPicPr>
          <p:blipFill>
            <a:blip r:embed="rId4" cstate="print"/>
            <a:srcRect l="23915" t="14659" r="23915" b="13053"/>
            <a:stretch>
              <a:fillRect/>
            </a:stretch>
          </p:blipFill>
          <p:spPr>
            <a:xfrm>
              <a:off x="179512" y="188640"/>
              <a:ext cx="662474" cy="648072"/>
            </a:xfrm>
            <a:prstGeom prst="rect">
              <a:avLst/>
            </a:prstGeom>
          </p:spPr>
        </p:pic>
      </p:gr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27.08.2020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bsk.nios.ru/sites/default/files/04._miting.jpg" TargetMode="Externa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412776"/>
            <a:ext cx="7772400" cy="1470025"/>
          </a:xfrm>
        </p:spPr>
        <p:txBody>
          <a:bodyPr>
            <a:normAutofit fontScale="90000"/>
          </a:bodyPr>
          <a:lstStyle/>
          <a:p>
            <a:r>
              <a:rPr lang="ru-RU" b="1" i="1" dirty="0" smtClean="0">
                <a:latin typeface="Constantia" pitchFamily="18" charset="0"/>
                <a:ea typeface="Batang" pitchFamily="18" charset="-127"/>
              </a:rPr>
              <a:t>Новосибирск</a:t>
            </a:r>
            <a:br>
              <a:rPr lang="ru-RU" b="1" i="1" dirty="0" smtClean="0">
                <a:latin typeface="Constantia" pitchFamily="18" charset="0"/>
                <a:ea typeface="Batang" pitchFamily="18" charset="-127"/>
              </a:rPr>
            </a:br>
            <a:r>
              <a:rPr lang="ru-RU" b="1" i="1" dirty="0" smtClean="0">
                <a:latin typeface="Constantia" pitchFamily="18" charset="0"/>
                <a:ea typeface="Batang" pitchFamily="18" charset="-127"/>
              </a:rPr>
              <a:t>в годы</a:t>
            </a:r>
            <a:br>
              <a:rPr lang="ru-RU" b="1" i="1" dirty="0" smtClean="0">
                <a:latin typeface="Constantia" pitchFamily="18" charset="0"/>
                <a:ea typeface="Batang" pitchFamily="18" charset="-127"/>
              </a:rPr>
            </a:br>
            <a:r>
              <a:rPr lang="ru-RU" b="1" i="1" dirty="0" smtClean="0">
                <a:latin typeface="Constantia" pitchFamily="18" charset="0"/>
                <a:ea typeface="Batang" pitchFamily="18" charset="-127"/>
              </a:rPr>
              <a:t>Великой Отечественной войны</a:t>
            </a:r>
            <a:endParaRPr lang="ru-RU" b="1" i="1" dirty="0">
              <a:latin typeface="Constantia" pitchFamily="18" charset="0"/>
              <a:ea typeface="Batang" pitchFamily="18" charset="-127"/>
            </a:endParaRPr>
          </a:p>
        </p:txBody>
      </p:sp>
    </p:spTree>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400" dirty="0" smtClean="0">
                <a:solidFill>
                  <a:schemeClr val="tx1"/>
                </a:solidFill>
                <a:latin typeface="Bookman Old Style" pitchFamily="18" charset="0"/>
              </a:rPr>
              <a:t>За годы Великой Отечественной войны из Новосибирской области ушли на фронт более 600 тыс. человек. На территории области было укомплектовано четыре дивизии, десять бригад, семь полков, 19 батальонов, 62 роты, 24 различные команды. Более 200 новосибирцев удостоились высокого звания Героя Советского Союза. ОН стал первым в стране воином, удостоенным этого звания трижды. За годы войны он совершил 560 боевых вылетов, провёл 156 воздушных боёв, сбил более 116 самолётов противника</a:t>
            </a:r>
            <a:r>
              <a:rPr lang="ru-RU" sz="2400" dirty="0" smtClean="0">
                <a:solidFill>
                  <a:schemeClr val="tx1"/>
                </a:solidFill>
                <a:latin typeface="Bookman Old Style" pitchFamily="18" charset="0"/>
              </a:rPr>
              <a:t>. Назовите этого героя.</a:t>
            </a:r>
            <a:endParaRPr lang="ru-RU" sz="2400" dirty="0" smtClean="0">
              <a:solidFill>
                <a:schemeClr val="tx1"/>
              </a:solidFill>
              <a:latin typeface="Bookman Old Style" pitchFamily="18" charset="0"/>
            </a:endParaRPr>
          </a:p>
        </p:txBody>
      </p:sp>
    </p:spTree>
    <p:extLst>
      <p:ext uri="{BB962C8B-B14F-4D97-AF65-F5344CB8AC3E}">
        <p14:creationId xmlns:p14="http://schemas.microsoft.com/office/powerpoint/2010/main" xmlns="" val="3947428235"/>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Подвиги советского аса Александра Покрышкина — Российская газета"/>
          <p:cNvPicPr>
            <a:picLocks noChangeAspect="1" noChangeArrowheads="1"/>
          </p:cNvPicPr>
          <p:nvPr/>
        </p:nvPicPr>
        <p:blipFill>
          <a:blip r:embed="rId2" cstate="print"/>
          <a:srcRect/>
          <a:stretch>
            <a:fillRect/>
          </a:stretch>
        </p:blipFill>
        <p:spPr bwMode="auto">
          <a:xfrm>
            <a:off x="899592" y="637850"/>
            <a:ext cx="7920880" cy="5927460"/>
          </a:xfrm>
          <a:prstGeom prst="rect">
            <a:avLst/>
          </a:prstGeom>
          <a:noFill/>
        </p:spPr>
      </p:pic>
    </p:spTree>
    <p:extLst>
      <p:ext uri="{BB962C8B-B14F-4D97-AF65-F5344CB8AC3E}">
        <p14:creationId xmlns:p14="http://schemas.microsoft.com/office/powerpoint/2010/main" xmlns="" val="3947428235"/>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568" y="764703"/>
            <a:ext cx="3507304" cy="22923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535" y="3645024"/>
            <a:ext cx="4043817" cy="26348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4860032" y="548680"/>
            <a:ext cx="4104456"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ru-RU" sz="2400" dirty="0" smtClean="0">
                <a:solidFill>
                  <a:schemeClr val="tx1"/>
                </a:solidFill>
                <a:latin typeface="Bookman Old Style" pitchFamily="18" charset="0"/>
              </a:rPr>
              <a:t>Вопрос</a:t>
            </a:r>
            <a:r>
              <a:rPr lang="ru-RU" sz="2400" dirty="0" smtClean="0">
                <a:solidFill>
                  <a:schemeClr val="tx1"/>
                </a:solidFill>
                <a:latin typeface="Bookman Old Style" pitchFamily="18" charset="0"/>
              </a:rPr>
              <a:t>: Шоколад, производимый на Новосибирской фабрике, предназначался для воинов определенного вида войск. Назовите его или их</a:t>
            </a:r>
            <a:r>
              <a:rPr lang="ru-RU" sz="2400" dirty="0" smtClean="0">
                <a:solidFill>
                  <a:schemeClr val="tx1"/>
                </a:solidFill>
                <a:latin typeface="Bookman Old Style" pitchFamily="18" charset="0"/>
              </a:rPr>
              <a:t>.</a:t>
            </a:r>
          </a:p>
          <a:p>
            <a:pPr fontAlgn="base"/>
            <a:endParaRPr lang="ru-RU" sz="2400" dirty="0" smtClean="0">
              <a:solidFill>
                <a:schemeClr val="tx1"/>
              </a:solidFill>
              <a:latin typeface="Bookman Old Style" pitchFamily="18" charset="0"/>
            </a:endParaRPr>
          </a:p>
          <a:p>
            <a:pPr fontAlgn="base"/>
            <a:endParaRPr lang="ru-RU" sz="2400" dirty="0" smtClean="0">
              <a:solidFill>
                <a:schemeClr val="tx1"/>
              </a:solidFill>
              <a:latin typeface="Bookman Old Style" pitchFamily="18" charset="0"/>
            </a:endParaRPr>
          </a:p>
          <a:p>
            <a:pPr fontAlgn="base"/>
            <a:r>
              <a:rPr lang="ru-RU" sz="2400" dirty="0" smtClean="0">
                <a:solidFill>
                  <a:schemeClr val="tx1"/>
                </a:solidFill>
                <a:latin typeface="Bookman Old Style" pitchFamily="18" charset="0"/>
              </a:rPr>
              <a:t>Ответ: для лётчиков и моряков  </a:t>
            </a:r>
          </a:p>
          <a:p>
            <a:pPr fontAlgn="base"/>
            <a:endParaRPr lang="ru-RU" sz="2400" dirty="0" smtClean="0">
              <a:solidFill>
                <a:schemeClr val="tx1"/>
              </a:solidFill>
              <a:latin typeface="Bookman Old Style" pitchFamily="18" charset="0"/>
            </a:endParaRP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30740163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blinds(horizontal)">
                                      <p:cBhvr>
                                        <p:cTn id="14"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r>
              <a:rPr lang="ru-RU" sz="2400" dirty="0" smtClean="0">
                <a:solidFill>
                  <a:schemeClr val="tx1"/>
                </a:solidFill>
                <a:latin typeface="Bookman Old Style" pitchFamily="18" charset="0"/>
              </a:rPr>
              <a:t>«Советская Сибирь», декабрь 1941 года</a:t>
            </a:r>
          </a:p>
          <a:p>
            <a:pPr fontAlgn="base"/>
            <a:r>
              <a:rPr lang="ru-RU" sz="2400" dirty="0" smtClean="0">
                <a:solidFill>
                  <a:schemeClr val="tx1"/>
                </a:solidFill>
                <a:latin typeface="Bookman Old Style" pitchFamily="18" charset="0"/>
              </a:rPr>
              <a:t>«11 декабря в редакцию газеты «Советская Сибирь» горожане Смирнов и </a:t>
            </a:r>
            <a:r>
              <a:rPr lang="ru-RU" sz="2400" dirty="0" err="1" smtClean="0">
                <a:solidFill>
                  <a:schemeClr val="tx1"/>
                </a:solidFill>
                <a:latin typeface="Bookman Old Style" pitchFamily="18" charset="0"/>
              </a:rPr>
              <a:t>Скургатов</a:t>
            </a:r>
            <a:r>
              <a:rPr lang="ru-RU" sz="2400" dirty="0" smtClean="0">
                <a:solidFill>
                  <a:schemeClr val="tx1"/>
                </a:solidFill>
                <a:latin typeface="Bookman Old Style" pitchFamily="18" charset="0"/>
              </a:rPr>
              <a:t> принесли свои ЭТО со всем снаряжением и попросили передать их для бойцов Красной Армии. Этот почин был поддержан новосибирцами. Уже 12 декабря было собрано 4 000 ЭТОГО и отправлено на фронт».</a:t>
            </a:r>
          </a:p>
          <a:p>
            <a:pPr fontAlgn="base"/>
            <a:r>
              <a:rPr lang="ru-RU" sz="2400" dirty="0" smtClean="0">
                <a:solidFill>
                  <a:schemeClr val="tx1"/>
                </a:solidFill>
                <a:latin typeface="Bookman Old Style" pitchFamily="18" charset="0"/>
              </a:rPr>
              <a:t>Как Вы думаете, что ЭТО было?</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385980768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Лыжные батальоны в Великой Отечественной войне"/>
          <p:cNvPicPr>
            <a:picLocks noChangeAspect="1" noChangeArrowheads="1"/>
          </p:cNvPicPr>
          <p:nvPr/>
        </p:nvPicPr>
        <p:blipFill>
          <a:blip r:embed="rId2" cstate="print"/>
          <a:srcRect/>
          <a:stretch>
            <a:fillRect/>
          </a:stretch>
        </p:blipFill>
        <p:spPr bwMode="auto">
          <a:xfrm>
            <a:off x="899592" y="980728"/>
            <a:ext cx="7620000" cy="5095876"/>
          </a:xfrm>
          <a:prstGeom prst="rect">
            <a:avLst/>
          </a:prstGeom>
          <a:noFill/>
        </p:spPr>
      </p:pic>
    </p:spTree>
    <p:extLst>
      <p:ext uri="{BB962C8B-B14F-4D97-AF65-F5344CB8AC3E}">
        <p14:creationId xmlns:p14="http://schemas.microsoft.com/office/powerpoint/2010/main" xmlns="" val="1774532359"/>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ru-RU" sz="2400" dirty="0" smtClean="0">
                <a:solidFill>
                  <a:schemeClr val="tx1"/>
                </a:solidFill>
                <a:latin typeface="Bookman Old Style" pitchFamily="18" charset="0"/>
              </a:rPr>
              <a:t>В Новосибирске в 1942 году он предложил на собственные средства купить на заводе ЭТО БОЕВУЮ МАШИНУ  для фронта. В 1944 году - еще одну. На борту обеих боевых машин была надпись: «Фронту - от профессора В. </a:t>
            </a:r>
            <a:r>
              <a:rPr lang="ru-RU" sz="2400" dirty="0" err="1" smtClean="0">
                <a:solidFill>
                  <a:schemeClr val="tx1"/>
                </a:solidFill>
                <a:latin typeface="Bookman Old Style" pitchFamily="18" charset="0"/>
              </a:rPr>
              <a:t>Мессинга</a:t>
            </a:r>
            <a:r>
              <a:rPr lang="ru-RU" sz="2400" dirty="0" smtClean="0">
                <a:solidFill>
                  <a:schemeClr val="tx1"/>
                </a:solidFill>
                <a:latin typeface="Bookman Old Style" pitchFamily="18" charset="0"/>
              </a:rPr>
              <a:t>». </a:t>
            </a:r>
          </a:p>
          <a:p>
            <a:pPr fontAlgn="base"/>
            <a:r>
              <a:rPr lang="ru-RU" sz="2400" dirty="0" smtClean="0">
                <a:solidFill>
                  <a:schemeClr val="tx1"/>
                </a:solidFill>
                <a:latin typeface="Bookman Old Style" pitchFamily="18" charset="0"/>
              </a:rPr>
              <a:t>Назовите, про какие БОЕВЫЕ МАШИНЫ идёт речь?</a:t>
            </a:r>
          </a:p>
          <a:p>
            <a:pPr algn="ctr"/>
            <a:endParaRPr lang="ru-RU" sz="2400" dirty="0">
              <a:solidFill>
                <a:schemeClr val="tx1"/>
              </a:solidFill>
              <a:latin typeface="Bookman Old Style" pitchFamily="18" charset="0"/>
            </a:endParaRPr>
          </a:p>
        </p:txBody>
      </p:sp>
      <p:pic>
        <p:nvPicPr>
          <p:cNvPr id="5" name="Рисунок 4" descr="https://s10.stc.all.kpcdn.net/best/nsk/1418days/images/2330caca-14ce-4996-b630-8a23d78e6245__mess.jpg"/>
          <p:cNvPicPr/>
          <p:nvPr/>
        </p:nvPicPr>
        <p:blipFill>
          <a:blip r:embed="rId2" cstate="print"/>
          <a:srcRect/>
          <a:stretch>
            <a:fillRect/>
          </a:stretch>
        </p:blipFill>
        <p:spPr bwMode="auto">
          <a:xfrm>
            <a:off x="755576" y="1052736"/>
            <a:ext cx="7776863" cy="4968552"/>
          </a:xfrm>
          <a:prstGeom prst="rect">
            <a:avLst/>
          </a:prstGeom>
          <a:noFill/>
          <a:ln w="9525">
            <a:noFill/>
            <a:miter lim="800000"/>
            <a:headEnd/>
            <a:tailEnd/>
          </a:ln>
        </p:spPr>
      </p:pic>
    </p:spTree>
    <p:extLst>
      <p:ext uri="{BB962C8B-B14F-4D97-AF65-F5344CB8AC3E}">
        <p14:creationId xmlns:p14="http://schemas.microsoft.com/office/powerpoint/2010/main" xmlns="" val="16123199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123728" y="260648"/>
            <a:ext cx="6696744" cy="309634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dirty="0" smtClean="0">
                <a:solidFill>
                  <a:schemeClr val="tx1"/>
                </a:solidFill>
                <a:latin typeface="Bookman Old Style" pitchFamily="18" charset="0"/>
              </a:rPr>
              <a:t>В январе 1943 года</a:t>
            </a:r>
            <a:r>
              <a:rPr lang="ru-RU" sz="2400" b="1" dirty="0" smtClean="0">
                <a:solidFill>
                  <a:schemeClr val="tx1"/>
                </a:solidFill>
                <a:latin typeface="Bookman Old Style" pitchFamily="18" charset="0"/>
              </a:rPr>
              <a:t>  </a:t>
            </a:r>
            <a:r>
              <a:rPr lang="ru-RU" sz="2400" dirty="0" smtClean="0">
                <a:solidFill>
                  <a:schemeClr val="tx1"/>
                </a:solidFill>
                <a:latin typeface="Bookman Old Style" pitchFamily="18" charset="0"/>
              </a:rPr>
              <a:t>на катке «Динамо» состоялась первая междугородняя встреча по хоккею на Кубок СССР между командами Новосибирска и Омска. Как вы думаете, кто победил в этой игре и с каким счетом?</a:t>
            </a:r>
          </a:p>
          <a:p>
            <a:pPr algn="ctr"/>
            <a:endParaRPr lang="ru-RU" sz="2400" dirty="0">
              <a:solidFill>
                <a:schemeClr val="tx1"/>
              </a:solidFill>
              <a:latin typeface="Bookman Old Style" pitchFamily="18" charset="0"/>
            </a:endParaRPr>
          </a:p>
        </p:txBody>
      </p:sp>
      <p:sp>
        <p:nvSpPr>
          <p:cNvPr id="16386" name="AutoShape 2" descr="У истоков мастерства (1923-1959) - Русский хоккей. Иркутская историяРусский  хоккей. Иркутская истори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6387" name="Picture 3" descr="C:\Users\006\Desktop\Без названия.jpg"/>
          <p:cNvPicPr>
            <a:picLocks noChangeAspect="1" noChangeArrowheads="1"/>
          </p:cNvPicPr>
          <p:nvPr/>
        </p:nvPicPr>
        <p:blipFill>
          <a:blip r:embed="rId2" cstate="print"/>
          <a:srcRect/>
          <a:stretch>
            <a:fillRect/>
          </a:stretch>
        </p:blipFill>
        <p:spPr bwMode="auto">
          <a:xfrm>
            <a:off x="683568" y="2874740"/>
            <a:ext cx="5040560" cy="3646768"/>
          </a:xfrm>
          <a:prstGeom prst="rect">
            <a:avLst/>
          </a:prstGeom>
          <a:noFill/>
        </p:spPr>
      </p:pic>
      <p:sp>
        <p:nvSpPr>
          <p:cNvPr id="8" name="Прямоугольник 7"/>
          <p:cNvSpPr/>
          <p:nvPr/>
        </p:nvSpPr>
        <p:spPr>
          <a:xfrm>
            <a:off x="6228184" y="4005064"/>
            <a:ext cx="2304256" cy="194421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Bookman Old Style" pitchFamily="18" charset="0"/>
              </a:rPr>
              <a:t>Победили новосибирцы – 3:0</a:t>
            </a: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12999728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400" dirty="0" smtClean="0">
                <a:solidFill>
                  <a:schemeClr val="tx1"/>
                </a:solidFill>
                <a:latin typeface="Bookman Old Style" pitchFamily="18" charset="0"/>
              </a:rPr>
              <a:t>Наш земляк в 1941 году с отличием закончил медицинский институт и  был мобилизован в армию и отправился на фронт. Именно в годы Великой Отечественной войны он </a:t>
            </a:r>
            <a:r>
              <a:rPr lang="ru-RU" sz="2400" b="1" dirty="0" smtClean="0">
                <a:solidFill>
                  <a:schemeClr val="tx1"/>
                </a:solidFill>
                <a:latin typeface="Bookman Old Style" pitchFamily="18" charset="0"/>
              </a:rPr>
              <a:t>«прошил»</a:t>
            </a:r>
            <a:r>
              <a:rPr lang="ru-RU" sz="2400" dirty="0" smtClean="0">
                <a:solidFill>
                  <a:schemeClr val="tx1"/>
                </a:solidFill>
                <a:latin typeface="Bookman Old Style" pitchFamily="18" charset="0"/>
              </a:rPr>
              <a:t> два своих первых шва на сердце солдата – и это помогло спасти человеку жизнь. Он участвовал в шестимесячном рейде по тылам противника, в боях на Курской дуге, в освобождении Украины, Польши, Чехословакии.</a:t>
            </a:r>
            <a:br>
              <a:rPr lang="ru-RU" sz="2400" dirty="0" smtClean="0">
                <a:solidFill>
                  <a:schemeClr val="tx1"/>
                </a:solidFill>
                <a:latin typeface="Bookman Old Style" pitchFamily="18" charset="0"/>
              </a:rPr>
            </a:br>
            <a:r>
              <a:rPr lang="ru-RU" sz="2400" dirty="0" smtClean="0">
                <a:solidFill>
                  <a:schemeClr val="tx1"/>
                </a:solidFill>
                <a:latin typeface="Bookman Old Style" pitchFamily="18" charset="0"/>
              </a:rPr>
              <a:t>Сегодня вся современная мировая кардиология знает его фамилию. Назовите его фамилию.</a:t>
            </a:r>
          </a:p>
          <a:p>
            <a:r>
              <a:rPr lang="ru-RU" sz="2400" dirty="0" smtClean="0">
                <a:solidFill>
                  <a:schemeClr val="tx1"/>
                </a:solidFill>
                <a:latin typeface="Bookman Old Style" pitchFamily="18" charset="0"/>
              </a:rPr>
              <a:t> </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2558655365"/>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В музее Центра открылась выставка «Е. Н. Мешалкин – герой Великой  Отечественной войны»"/>
          <p:cNvPicPr>
            <a:picLocks noChangeAspect="1" noChangeArrowheads="1"/>
          </p:cNvPicPr>
          <p:nvPr/>
        </p:nvPicPr>
        <p:blipFill>
          <a:blip r:embed="rId2" cstate="print"/>
          <a:srcRect/>
          <a:stretch>
            <a:fillRect/>
          </a:stretch>
        </p:blipFill>
        <p:spPr bwMode="auto">
          <a:xfrm>
            <a:off x="1979712" y="1628800"/>
            <a:ext cx="6553572" cy="4629783"/>
          </a:xfrm>
          <a:prstGeom prst="rect">
            <a:avLst/>
          </a:prstGeom>
          <a:noFill/>
        </p:spPr>
      </p:pic>
      <p:sp>
        <p:nvSpPr>
          <p:cNvPr id="5" name="Прямоугольник 4"/>
          <p:cNvSpPr/>
          <p:nvPr/>
        </p:nvSpPr>
        <p:spPr>
          <a:xfrm>
            <a:off x="971600" y="548680"/>
            <a:ext cx="7488832" cy="144016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solidFill>
                  <a:schemeClr val="tx1"/>
                </a:solidFill>
                <a:latin typeface="Bookman Old Style" pitchFamily="18" charset="0"/>
              </a:rPr>
              <a:t>Мешалкин </a:t>
            </a:r>
            <a:r>
              <a:rPr lang="ru-RU" sz="2400" dirty="0" smtClean="0">
                <a:solidFill>
                  <a:schemeClr val="tx1"/>
                </a:solidFill>
                <a:latin typeface="Bookman Old Style" pitchFamily="18" charset="0"/>
              </a:rPr>
              <a:t>Евгений Николаевич </a:t>
            </a:r>
          </a:p>
        </p:txBody>
      </p:sp>
    </p:spTree>
    <p:extLst>
      <p:ext uri="{BB962C8B-B14F-4D97-AF65-F5344CB8AC3E}">
        <p14:creationId xmlns:p14="http://schemas.microsoft.com/office/powerpoint/2010/main" xmlns="" val="522586146"/>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9550" y="727075"/>
            <a:ext cx="8713788" cy="4594225"/>
          </a:xfrm>
        </p:spPr>
        <p:txBody>
          <a:bodyPr>
            <a:noAutofit/>
          </a:bodyPr>
          <a:lstStyle/>
          <a:p>
            <a:pPr fontAlgn="t"/>
            <a:r>
              <a:rPr lang="ru-RU" sz="2400" dirty="0" smtClean="0">
                <a:latin typeface="Bookman Old Style" pitchFamily="18" charset="0"/>
              </a:rPr>
              <a:t>В галереях и музеях специально поддерживают определенную температуру и влажность. А теперь представьте, что всё культурное наследие свезли на обычный склад, ведь проектировщики оперного театра, который еще даже не был достроен, не предполагали, что он станет домом для полотен Брюллова, Крамского, Врубеля, Сурикова, Репина… А им был противопоказан сухой воздух новостроек. Создать нужную температуру помогла партия – выделили необходимый уголь. А вот от сухости спасла русская смекалка.  После войны говорили, что ОНИ спасли русские шедевры.</a:t>
            </a:r>
          </a:p>
          <a:p>
            <a:pPr fontAlgn="t">
              <a:buFont typeface="Brush Script MT" pitchFamily="66" charset="0"/>
              <a:buNone/>
            </a:pPr>
            <a:r>
              <a:rPr lang="ru-RU" sz="2400" dirty="0" smtClean="0">
                <a:latin typeface="Bookman Old Style" pitchFamily="18" charset="0"/>
              </a:rPr>
              <a:t>Что же спасло русские шедевры?</a:t>
            </a:r>
          </a:p>
          <a:p>
            <a:pPr fontAlgn="t"/>
            <a:r>
              <a:rPr lang="ru-RU" sz="2400" dirty="0" smtClean="0">
                <a:latin typeface="Bookman Old Style" pitchFamily="18" charset="0"/>
              </a:rPr>
              <a:t>Ответ: мокрые простыни. </a:t>
            </a:r>
          </a:p>
          <a:p>
            <a:endParaRPr lang="ru-RU" sz="2400" dirty="0" smtClean="0">
              <a:latin typeface="Bookman Old Style" pitchFamily="18"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итинг с саду им. Сталина. 22.6.1941">
            <a:hlinkClick r:id="rId2"/>
          </p:cNvPr>
          <p:cNvPicPr/>
          <p:nvPr/>
        </p:nvPicPr>
        <p:blipFill>
          <a:blip r:embed="rId3" cstate="print">
            <a:extLst>
              <a:ext uri="{BEBA8EAE-BF5A-486C-A8C5-ECC9F3942E4B}">
                <a14:imgProps xmlns:a14="http://schemas.microsoft.com/office/drawing/2010/main" xmlns="">
                  <a14:imgLayer r:embed="rId4">
                    <a14:imgEffect>
                      <a14:sharpenSoften amount="50000"/>
                    </a14:imgEffect>
                  </a14:imgLayer>
                </a14:imgProps>
              </a:ext>
            </a:extLst>
          </a:blip>
          <a:srcRect/>
          <a:stretch>
            <a:fillRect/>
          </a:stretch>
        </p:blipFill>
        <p:spPr bwMode="auto">
          <a:xfrm>
            <a:off x="477955" y="1340768"/>
            <a:ext cx="8208912" cy="30522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Прямоугольник 2"/>
          <p:cNvSpPr/>
          <p:nvPr/>
        </p:nvSpPr>
        <p:spPr>
          <a:xfrm>
            <a:off x="755576" y="5013176"/>
            <a:ext cx="7560840" cy="716350"/>
          </a:xfrm>
          <a:prstGeom prst="rect">
            <a:avLst/>
          </a:prstGeom>
        </p:spPr>
        <p:txBody>
          <a:bodyPr wrap="square">
            <a:spAutoFit/>
          </a:bodyPr>
          <a:lstStyle/>
          <a:p>
            <a:pPr algn="ctr" fontAlgn="base">
              <a:lnSpc>
                <a:spcPts val="1125"/>
              </a:lnSpc>
              <a:spcAft>
                <a:spcPts val="0"/>
              </a:spcAft>
            </a:pPr>
            <a:r>
              <a:rPr lang="ru-RU" sz="3200" i="1" dirty="0">
                <a:solidFill>
                  <a:srgbClr val="000000"/>
                </a:solidFill>
                <a:latin typeface="Georgia" pitchFamily="18" charset="0"/>
                <a:ea typeface="Times New Roman"/>
                <a:cs typeface="Times New Roman"/>
              </a:rPr>
              <a:t>Митинг с саду им. Сталина</a:t>
            </a:r>
            <a:r>
              <a:rPr lang="ru-RU" sz="3200" i="1" dirty="0" smtClean="0">
                <a:solidFill>
                  <a:srgbClr val="000000"/>
                </a:solidFill>
                <a:latin typeface="Georgia" pitchFamily="18" charset="0"/>
                <a:ea typeface="Times New Roman"/>
                <a:cs typeface="Times New Roman"/>
              </a:rPr>
              <a:t>.</a:t>
            </a:r>
          </a:p>
          <a:p>
            <a:pPr algn="ctr" fontAlgn="base">
              <a:lnSpc>
                <a:spcPts val="1125"/>
              </a:lnSpc>
              <a:spcAft>
                <a:spcPts val="0"/>
              </a:spcAft>
            </a:pPr>
            <a:endParaRPr lang="ru-RU" sz="3200" i="1" dirty="0">
              <a:solidFill>
                <a:srgbClr val="000000"/>
              </a:solidFill>
              <a:latin typeface="Georgia" pitchFamily="18" charset="0"/>
              <a:ea typeface="Times New Roman"/>
              <a:cs typeface="Times New Roman"/>
            </a:endParaRPr>
          </a:p>
          <a:p>
            <a:pPr algn="ctr" fontAlgn="base">
              <a:lnSpc>
                <a:spcPts val="1125"/>
              </a:lnSpc>
              <a:spcAft>
                <a:spcPts val="0"/>
              </a:spcAft>
            </a:pPr>
            <a:endParaRPr lang="ru-RU" sz="3200" i="1" dirty="0" smtClean="0">
              <a:solidFill>
                <a:srgbClr val="000000"/>
              </a:solidFill>
              <a:latin typeface="Georgia" pitchFamily="18" charset="0"/>
              <a:ea typeface="Times New Roman"/>
              <a:cs typeface="Times New Roman"/>
            </a:endParaRPr>
          </a:p>
          <a:p>
            <a:pPr algn="ctr" fontAlgn="base">
              <a:lnSpc>
                <a:spcPts val="1125"/>
              </a:lnSpc>
              <a:spcAft>
                <a:spcPts val="0"/>
              </a:spcAft>
            </a:pPr>
            <a:r>
              <a:rPr lang="ru-RU" sz="3200" i="1" dirty="0" smtClean="0">
                <a:solidFill>
                  <a:srgbClr val="000000"/>
                </a:solidFill>
                <a:latin typeface="Georgia" pitchFamily="18" charset="0"/>
                <a:ea typeface="Times New Roman"/>
                <a:cs typeface="Times New Roman"/>
              </a:rPr>
              <a:t> </a:t>
            </a:r>
            <a:r>
              <a:rPr lang="ru-RU" sz="3200" i="1" dirty="0">
                <a:solidFill>
                  <a:srgbClr val="000000"/>
                </a:solidFill>
                <a:latin typeface="Georgia" pitchFamily="18" charset="0"/>
                <a:ea typeface="Times New Roman"/>
                <a:cs typeface="Times New Roman"/>
              </a:rPr>
              <a:t>22.6.1941</a:t>
            </a:r>
            <a:endParaRPr lang="ru-RU" sz="3200" dirty="0">
              <a:latin typeface="Georgia" pitchFamily="18" charset="0"/>
              <a:ea typeface="Calibri"/>
              <a:cs typeface="Times New Roman"/>
            </a:endParaRPr>
          </a:p>
        </p:txBody>
      </p:sp>
    </p:spTree>
    <p:extLst>
      <p:ext uri="{BB962C8B-B14F-4D97-AF65-F5344CB8AC3E}">
        <p14:creationId xmlns:p14="http://schemas.microsoft.com/office/powerpoint/2010/main" xmlns="" val="2872936396"/>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12472868"/>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https://s10.stc.all.kpcdn.net/best/nsk/1418days/images/d34f2c39-627d-47e7-aa59-fe791e18288b__expo1942.jpg"/>
          <p:cNvPicPr>
            <a:picLocks noChangeAspect="1" noChangeArrowheads="1"/>
          </p:cNvPicPr>
          <p:nvPr/>
        </p:nvPicPr>
        <p:blipFill>
          <a:blip r:embed="rId2" cstate="print"/>
          <a:srcRect/>
          <a:stretch>
            <a:fillRect/>
          </a:stretch>
        </p:blipFill>
        <p:spPr bwMode="auto">
          <a:xfrm>
            <a:off x="324218" y="692696"/>
            <a:ext cx="8604566" cy="5757887"/>
          </a:xfrm>
          <a:prstGeom prst="rect">
            <a:avLst/>
          </a:prstGeom>
          <a:noFill/>
          <a:ln w="9525">
            <a:noFill/>
            <a:miter lim="800000"/>
            <a:headEnd/>
            <a:tailEnd/>
          </a:ln>
        </p:spPr>
      </p:pic>
      <p:sp>
        <p:nvSpPr>
          <p:cNvPr id="4" name="Содержимое 3"/>
          <p:cNvSpPr>
            <a:spLocks noGrp="1"/>
          </p:cNvSpPr>
          <p:nvPr>
            <p:ph idx="1"/>
          </p:nvPr>
        </p:nvSpPr>
        <p:spPr/>
        <p:txBody>
          <a:bodyPr/>
          <a:lstStyle/>
          <a:p>
            <a:endParaRPr lang="ru-RU" dirty="0"/>
          </a:p>
        </p:txBody>
      </p:sp>
    </p:spTree>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schemeClr val="tx1"/>
              </a:solidFill>
              <a:latin typeface="Bookman Old Style" pitchFamily="18" charset="0"/>
            </a:endParaRPr>
          </a:p>
        </p:txBody>
      </p:sp>
      <p:sp>
        <p:nvSpPr>
          <p:cNvPr id="6" name="Прямоугольник 5"/>
          <p:cNvSpPr/>
          <p:nvPr/>
        </p:nvSpPr>
        <p:spPr>
          <a:xfrm>
            <a:off x="1124000" y="7010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400" dirty="0" smtClean="0">
                <a:solidFill>
                  <a:schemeClr val="tx1"/>
                </a:solidFill>
                <a:latin typeface="Bookman Old Style" pitchFamily="18" charset="0"/>
              </a:rPr>
              <a:t>Когда эвакуированные в Новосибирск заводы заработали на полную мощность, многие работники заводов включились в соревнование: перевыполняли норму в два раза – их называли </a:t>
            </a:r>
            <a:r>
              <a:rPr lang="ru-RU" sz="2400" dirty="0" err="1" smtClean="0">
                <a:solidFill>
                  <a:schemeClr val="tx1"/>
                </a:solidFill>
                <a:latin typeface="Bookman Old Style" pitchFamily="18" charset="0"/>
              </a:rPr>
              <a:t>двухсотники</a:t>
            </a:r>
            <a:r>
              <a:rPr lang="ru-RU" sz="2400" dirty="0" smtClean="0">
                <a:solidFill>
                  <a:schemeClr val="tx1"/>
                </a:solidFill>
                <a:latin typeface="Bookman Old Style" pitchFamily="18" charset="0"/>
              </a:rPr>
              <a:t>, то есть они выполняли норму на 200 %, те, кто выполняли на 300% - </a:t>
            </a:r>
            <a:r>
              <a:rPr lang="ru-RU" sz="2400" dirty="0" err="1" smtClean="0">
                <a:solidFill>
                  <a:schemeClr val="tx1"/>
                </a:solidFill>
                <a:latin typeface="Bookman Old Style" pitchFamily="18" charset="0"/>
              </a:rPr>
              <a:t>трехсотники</a:t>
            </a:r>
            <a:r>
              <a:rPr lang="ru-RU" sz="2400" dirty="0" smtClean="0">
                <a:solidFill>
                  <a:schemeClr val="tx1"/>
                </a:solidFill>
                <a:latin typeface="Bookman Old Style" pitchFamily="18" charset="0"/>
              </a:rPr>
              <a:t>. Предположите, на сколько процентов перевыполняли норму Победители этого соревнования?</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4065753521"/>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НПО «Сибсельмаш» - Музей Новосибирска"/>
          <p:cNvPicPr>
            <a:picLocks noChangeAspect="1" noChangeArrowheads="1"/>
          </p:cNvPicPr>
          <p:nvPr/>
        </p:nvPicPr>
        <p:blipFill>
          <a:blip r:embed="rId2" cstate="print"/>
          <a:srcRect/>
          <a:stretch>
            <a:fillRect/>
          </a:stretch>
        </p:blipFill>
        <p:spPr bwMode="auto">
          <a:xfrm>
            <a:off x="323528" y="404663"/>
            <a:ext cx="6336704" cy="4740153"/>
          </a:xfrm>
          <a:prstGeom prst="rect">
            <a:avLst/>
          </a:prstGeom>
          <a:noFill/>
        </p:spPr>
      </p:pic>
      <p:sp>
        <p:nvSpPr>
          <p:cNvPr id="5" name="Прямоугольник 4"/>
          <p:cNvSpPr/>
          <p:nvPr/>
        </p:nvSpPr>
        <p:spPr>
          <a:xfrm>
            <a:off x="971600" y="5229200"/>
            <a:ext cx="7560840" cy="100811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Bookman Old Style" pitchFamily="18" charset="0"/>
              </a:rPr>
              <a:t>Ответ: на 1000 % и более, их называли тысячниками.</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565067678"/>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200" dirty="0">
              <a:solidFill>
                <a:schemeClr val="tx1"/>
              </a:solidFill>
              <a:latin typeface="Bookman Old Style" pitchFamily="18" charset="0"/>
            </a:endParaRPr>
          </a:p>
        </p:txBody>
      </p:sp>
      <p:sp>
        <p:nvSpPr>
          <p:cNvPr id="4" name="Прямоугольник 3"/>
          <p:cNvSpPr/>
          <p:nvPr/>
        </p:nvSpPr>
        <p:spPr>
          <a:xfrm>
            <a:off x="179512" y="701080"/>
            <a:ext cx="8784976"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t"/>
            <a:r>
              <a:rPr lang="ru-RU" sz="2200" dirty="0" smtClean="0">
                <a:solidFill>
                  <a:schemeClr val="tx1"/>
                </a:solidFill>
                <a:latin typeface="Bookman Old Style" pitchFamily="18" charset="0"/>
              </a:rPr>
              <a:t>Во время эвакуации в город прибыло много педагогов из Ленинграда, которые после Победы остались жить и работать на Сибирской земле, занимаясь взращиванием молодого поколения. Вполне естественно, что язык в Новосибирске от этого становился более похожим на питерский. Так, например, дороги города как бы сами собой стали обрамляться «</a:t>
            </a:r>
            <a:r>
              <a:rPr lang="ru-RU" sz="2200" dirty="0" err="1" smtClean="0">
                <a:solidFill>
                  <a:schemeClr val="tx1"/>
                </a:solidFill>
                <a:latin typeface="Bookman Old Style" pitchFamily="18" charset="0"/>
              </a:rPr>
              <a:t>поребриками</a:t>
            </a:r>
            <a:r>
              <a:rPr lang="ru-RU" sz="2200" dirty="0" smtClean="0">
                <a:solidFill>
                  <a:schemeClr val="tx1"/>
                </a:solidFill>
                <a:latin typeface="Bookman Old Style" pitchFamily="18" charset="0"/>
              </a:rPr>
              <a:t>», выдавив из местного лексикона московские «бордюры». Специалисты-диалектологи утверждают, что в Новосибирске, как и в Питере, самый чистый литературный язык. Здесь отсутствуют какие-либо диалектные особенности вроде московского «аканья», рязанского «яканья», северного «оканья» и т.п. </a:t>
            </a:r>
          </a:p>
          <a:p>
            <a:pPr fontAlgn="t"/>
            <a:r>
              <a:rPr lang="ru-RU" sz="2200" dirty="0" smtClean="0">
                <a:solidFill>
                  <a:schemeClr val="tx1"/>
                </a:solidFill>
                <a:latin typeface="Bookman Old Style" pitchFamily="18" charset="0"/>
              </a:rPr>
              <a:t>Исключением можно назвать, разве что, сибирское «…».</a:t>
            </a:r>
          </a:p>
          <a:p>
            <a:pPr fontAlgn="t"/>
            <a:r>
              <a:rPr lang="ru-RU" sz="2200" dirty="0" smtClean="0">
                <a:solidFill>
                  <a:schemeClr val="tx1"/>
                </a:solidFill>
                <a:latin typeface="Bookman Old Style" pitchFamily="18" charset="0"/>
              </a:rPr>
              <a:t>Что же является сибирским исключением из самого чистого литературного языка</a:t>
            </a:r>
            <a:r>
              <a:rPr lang="ru-RU" sz="2200" dirty="0" smtClean="0">
                <a:solidFill>
                  <a:schemeClr val="tx1"/>
                </a:solidFill>
                <a:latin typeface="Bookman Old Style" pitchFamily="18" charset="0"/>
              </a:rPr>
              <a:t>?</a:t>
            </a:r>
          </a:p>
          <a:p>
            <a:pPr fontAlgn="t"/>
            <a:endParaRPr lang="ru-RU" sz="2200" dirty="0" smtClean="0">
              <a:solidFill>
                <a:schemeClr val="tx1"/>
              </a:solidFill>
              <a:latin typeface="Bookman Old Style" pitchFamily="18" charset="0"/>
            </a:endParaRPr>
          </a:p>
          <a:p>
            <a:pPr fontAlgn="t"/>
            <a:r>
              <a:rPr lang="ru-RU" sz="2200" dirty="0" smtClean="0">
                <a:solidFill>
                  <a:schemeClr val="tx1"/>
                </a:solidFill>
                <a:latin typeface="Bookman Old Style" pitchFamily="18" charset="0"/>
              </a:rPr>
              <a:t>Ответ: «</a:t>
            </a:r>
            <a:r>
              <a:rPr lang="ru-RU" sz="2200" dirty="0" err="1" smtClean="0">
                <a:solidFill>
                  <a:schemeClr val="tx1"/>
                </a:solidFill>
                <a:latin typeface="Bookman Old Style" pitchFamily="18" charset="0"/>
              </a:rPr>
              <a:t>чокание</a:t>
            </a:r>
            <a:r>
              <a:rPr lang="ru-RU" sz="2200" dirty="0" smtClean="0">
                <a:solidFill>
                  <a:schemeClr val="tx1"/>
                </a:solidFill>
                <a:latin typeface="Bookman Old Style" pitchFamily="18" charset="0"/>
              </a:rPr>
              <a:t>»</a:t>
            </a:r>
          </a:p>
          <a:p>
            <a:pPr algn="ctr"/>
            <a:endParaRPr lang="ru-RU" sz="2200" dirty="0">
              <a:solidFill>
                <a:schemeClr val="tx1"/>
              </a:solidFill>
              <a:latin typeface="Bookman Old Style" pitchFamily="18" charset="0"/>
            </a:endParaRPr>
          </a:p>
        </p:txBody>
      </p:sp>
    </p:spTree>
    <p:extLst>
      <p:ext uri="{BB962C8B-B14F-4D97-AF65-F5344CB8AC3E}">
        <p14:creationId xmlns:p14="http://schemas.microsoft.com/office/powerpoint/2010/main" xmlns="" val="96426351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Содержимое 2"/>
          <p:cNvSpPr>
            <a:spLocks noGrp="1"/>
          </p:cNvSpPr>
          <p:nvPr>
            <p:ph idx="1"/>
          </p:nvPr>
        </p:nvSpPr>
        <p:spPr>
          <a:xfrm>
            <a:off x="467544" y="771525"/>
            <a:ext cx="7773169" cy="5310188"/>
          </a:xfrm>
        </p:spPr>
        <p:txBody>
          <a:bodyPr>
            <a:noAutofit/>
          </a:bodyPr>
          <a:lstStyle/>
          <a:p>
            <a:pPr lvl="0" fontAlgn="t"/>
            <a:r>
              <a:rPr lang="ru-RU" sz="2000" dirty="0" smtClean="0">
                <a:latin typeface="Bookman Old Style" pitchFamily="18" charset="0"/>
              </a:rPr>
              <a:t>В считанные месяцы это произведение облетело весь мир. Новосибирск стоял в ряду первых городов, где прозвучала премьера этого сочинения. Летом 1942 года один американский корреспондент написал о НЕЙ: «Какой дьявол может победить народ, способный создавать музыку, подобную этой</a:t>
            </a:r>
            <a:r>
              <a:rPr lang="ru-RU" sz="2000" dirty="0" smtClean="0">
                <a:latin typeface="Bookman Old Style" pitchFamily="18" charset="0"/>
              </a:rPr>
              <a:t>!»</a:t>
            </a:r>
            <a:r>
              <a:rPr lang="ru-RU" sz="2000" dirty="0" smtClean="0">
                <a:latin typeface="Bookman Old Style" pitchFamily="18" charset="0"/>
              </a:rPr>
              <a:t/>
            </a:r>
            <a:br>
              <a:rPr lang="ru-RU" sz="2000" dirty="0" smtClean="0">
                <a:latin typeface="Bookman Old Style" pitchFamily="18" charset="0"/>
              </a:rPr>
            </a:br>
            <a:r>
              <a:rPr lang="ru-RU" sz="2000" dirty="0" smtClean="0">
                <a:latin typeface="Bookman Old Style" pitchFamily="18" charset="0"/>
              </a:rPr>
              <a:t>9 июля 1942 г. это произведение было исполнено Симфоническим оркестром Ленинградской государственной филармонии, который в годы Великой Отечественной войны был эвакуирован в Новосибирск. Оркестр под руководством Евгения Мравинского работал над симфонией с исключительным творческим подъемом. Успех новосибирской премьеры был грандиозным. </a:t>
            </a:r>
          </a:p>
          <a:p>
            <a:pPr fontAlgn="t"/>
            <a:r>
              <a:rPr lang="ru-RU" sz="2000" dirty="0" smtClean="0">
                <a:latin typeface="Bookman Old Style" pitchFamily="18" charset="0"/>
              </a:rPr>
              <a:t>Какое же произведение прозвучало в Новосибирске раньше ровно на месяц, чем в Ленинграде и кто это «гениальный композитор»?</a:t>
            </a:r>
          </a:p>
          <a:p>
            <a:pPr fontAlgn="t">
              <a:buFont typeface="Brush Script MT" pitchFamily="66" charset="0"/>
              <a:buNone/>
            </a:pPr>
            <a:endParaRPr lang="ru-RU" sz="2000" dirty="0" smtClean="0">
              <a:latin typeface="Bookman Old Style" pitchFamily="18" charset="0"/>
            </a:endParaRPr>
          </a:p>
        </p:txBody>
      </p:sp>
    </p:spTree>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ds02.infourok.ru/uploads/ex/05f1/00029e00-6077b251/5/img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34730436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prokulturu.ru/img/2378.jpg"/>
          <p:cNvPicPr/>
          <p:nvPr/>
        </p:nvPicPr>
        <p:blipFill>
          <a:blip r:embed="rId2" cstate="print"/>
          <a:srcRect/>
          <a:stretch>
            <a:fillRect/>
          </a:stretch>
        </p:blipFill>
        <p:spPr bwMode="auto">
          <a:xfrm>
            <a:off x="5076056" y="188641"/>
            <a:ext cx="3913411" cy="2880319"/>
          </a:xfrm>
          <a:prstGeom prst="rect">
            <a:avLst/>
          </a:prstGeom>
          <a:noFill/>
          <a:ln w="9525">
            <a:noFill/>
            <a:miter lim="800000"/>
            <a:headEnd/>
            <a:tailEnd/>
          </a:ln>
        </p:spPr>
      </p:pic>
      <p:sp>
        <p:nvSpPr>
          <p:cNvPr id="4" name="Прямоугольник 3"/>
          <p:cNvSpPr/>
          <p:nvPr/>
        </p:nvSpPr>
        <p:spPr>
          <a:xfrm>
            <a:off x="575048" y="3501008"/>
            <a:ext cx="8568952" cy="252028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000" dirty="0" smtClean="0">
                <a:solidFill>
                  <a:schemeClr val="tx1"/>
                </a:solidFill>
                <a:latin typeface="Bookman Old Style" pitchFamily="18" charset="0"/>
              </a:rPr>
              <a:t>"Скульптор вдохновился идеей Новосибирска в военное время, когда он стал одним из важнейших военных центров в тылу, здесь жила четверть ленинградцев, десятки предприятий эвакуировали, на многих производствах работало до 90% женщин. Они еще заботились о семьях, ждали. Во имя них наши деды и воевали", - сказал он на торжественном открытии памятника.</a:t>
            </a:r>
          </a:p>
          <a:p>
            <a:r>
              <a:rPr lang="ru-RU" sz="2000" dirty="0" smtClean="0">
                <a:solidFill>
                  <a:schemeClr val="tx1"/>
                </a:solidFill>
                <a:latin typeface="Bookman Old Style" pitchFamily="18" charset="0"/>
              </a:rPr>
              <a:t>Скульптурную композицию создал монументалист Денис </a:t>
            </a:r>
            <a:r>
              <a:rPr lang="ru-RU" sz="2000" dirty="0" err="1" smtClean="0">
                <a:solidFill>
                  <a:schemeClr val="tx1"/>
                </a:solidFill>
                <a:latin typeface="Bookman Old Style" pitchFamily="18" charset="0"/>
              </a:rPr>
              <a:t>Стритович</a:t>
            </a:r>
            <a:r>
              <a:rPr lang="ru-RU" sz="2000" dirty="0" smtClean="0">
                <a:solidFill>
                  <a:schemeClr val="tx1"/>
                </a:solidFill>
                <a:latin typeface="Bookman Old Style" pitchFamily="18" charset="0"/>
              </a:rPr>
              <a:t>. Это первая в России скульптура, посвященная именно этому. </a:t>
            </a:r>
          </a:p>
          <a:p>
            <a:r>
              <a:rPr lang="ru-RU" sz="2000" dirty="0" smtClean="0">
                <a:solidFill>
                  <a:schemeClr val="tx1"/>
                </a:solidFill>
                <a:latin typeface="Bookman Old Style" pitchFamily="18" charset="0"/>
              </a:rPr>
              <a:t>Как Вы думаете, чему именно посвящена эта скульптурная композиция?</a:t>
            </a:r>
          </a:p>
          <a:p>
            <a:pPr algn="ctr"/>
            <a:endParaRPr lang="ru-RU" sz="2000" dirty="0">
              <a:solidFill>
                <a:schemeClr val="tx1"/>
              </a:solidFill>
              <a:latin typeface="Bookman Old Style" pitchFamily="18" charset="0"/>
            </a:endParaRPr>
          </a:p>
        </p:txBody>
      </p:sp>
    </p:spTree>
    <p:extLst>
      <p:ext uri="{BB962C8B-B14F-4D97-AF65-F5344CB8AC3E}">
        <p14:creationId xmlns:p14="http://schemas.microsoft.com/office/powerpoint/2010/main" xmlns="" val="1087023041"/>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prokulturu.ru/img/2378.jpg"/>
          <p:cNvPicPr/>
          <p:nvPr/>
        </p:nvPicPr>
        <p:blipFill>
          <a:blip r:embed="rId2" cstate="print"/>
          <a:srcRect/>
          <a:stretch>
            <a:fillRect/>
          </a:stretch>
        </p:blipFill>
        <p:spPr bwMode="auto">
          <a:xfrm>
            <a:off x="1331640" y="0"/>
            <a:ext cx="7657827" cy="4941168"/>
          </a:xfrm>
          <a:prstGeom prst="rect">
            <a:avLst/>
          </a:prstGeom>
          <a:noFill/>
          <a:ln w="9525">
            <a:noFill/>
            <a:miter lim="800000"/>
            <a:headEnd/>
            <a:tailEnd/>
          </a:ln>
        </p:spPr>
      </p:pic>
      <p:sp>
        <p:nvSpPr>
          <p:cNvPr id="5" name="Прямоугольник 4"/>
          <p:cNvSpPr/>
          <p:nvPr/>
        </p:nvSpPr>
        <p:spPr>
          <a:xfrm>
            <a:off x="467544" y="5085184"/>
            <a:ext cx="8064896" cy="13681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Bookman Old Style" pitchFamily="18" charset="0"/>
              </a:rPr>
              <a:t>скульптура женщинам, ждущих своих мужей, сыновей, отцов с войны. </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1087023041"/>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71600" y="548680"/>
            <a:ext cx="7560840" cy="309634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Bookman Old Style" pitchFamily="18" charset="0"/>
              </a:rPr>
              <a:t>9 мая 1945 года в новосибирском театре оперы и балета была назначена генеральная репетиция премьеры. Но в самый важный момент она была сорвана.</a:t>
            </a:r>
          </a:p>
          <a:p>
            <a:pPr algn="ctr"/>
            <a:r>
              <a:rPr lang="ru-RU" sz="2400" dirty="0" smtClean="0">
                <a:solidFill>
                  <a:schemeClr val="tx1"/>
                </a:solidFill>
                <a:latin typeface="Bookman Old Style" pitchFamily="18" charset="0"/>
              </a:rPr>
              <a:t>Как вы думаете чем или кем была сорвана эта репетиция?</a:t>
            </a:r>
          </a:p>
          <a:p>
            <a:pPr algn="ctr"/>
            <a:endParaRPr lang="ru-RU" sz="2400" dirty="0">
              <a:solidFill>
                <a:schemeClr val="tx1"/>
              </a:solidFill>
              <a:latin typeface="Bookman Old Style" pitchFamily="18" charset="0"/>
            </a:endParaRPr>
          </a:p>
        </p:txBody>
      </p:sp>
      <p:sp>
        <p:nvSpPr>
          <p:cNvPr id="5122" name="AutoShape 2" descr="Хроника Новосибирска 1941-1945 г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124" name="Picture 4" descr="Хроника Новосибирска 1941-1945 гг."/>
          <p:cNvPicPr>
            <a:picLocks noChangeAspect="1" noChangeArrowheads="1"/>
          </p:cNvPicPr>
          <p:nvPr/>
        </p:nvPicPr>
        <p:blipFill>
          <a:blip r:embed="rId2" cstate="print"/>
          <a:srcRect/>
          <a:stretch>
            <a:fillRect/>
          </a:stretch>
        </p:blipFill>
        <p:spPr bwMode="auto">
          <a:xfrm>
            <a:off x="1547664" y="3280990"/>
            <a:ext cx="5688632" cy="3055418"/>
          </a:xfrm>
          <a:prstGeom prst="rect">
            <a:avLst/>
          </a:prstGeom>
          <a:noFill/>
        </p:spPr>
      </p:pic>
    </p:spTree>
    <p:extLst>
      <p:ext uri="{BB962C8B-B14F-4D97-AF65-F5344CB8AC3E}">
        <p14:creationId xmlns:p14="http://schemas.microsoft.com/office/powerpoint/2010/main" xmlns="" val="4286514589"/>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1340768"/>
            <a:ext cx="7488832" cy="2677656"/>
          </a:xfrm>
          <a:prstGeom prst="rect">
            <a:avLst/>
          </a:prstGeom>
        </p:spPr>
        <p:txBody>
          <a:bodyPr wrap="square">
            <a:spAutoFit/>
          </a:bodyPr>
          <a:lstStyle/>
          <a:p>
            <a:r>
              <a:rPr lang="ru-RU" sz="2800" b="1" i="1" dirty="0">
                <a:latin typeface="Georgia" pitchFamily="18" charset="0"/>
              </a:rPr>
              <a:t>Только за первую неделю войны в Новосибирске было подано 6 680 заявлений с просьбой об отправке на фронт. </a:t>
            </a:r>
            <a:endParaRPr lang="ru-RU" sz="2800" b="1" i="1" dirty="0" smtClean="0">
              <a:latin typeface="Georgia" pitchFamily="18" charset="0"/>
            </a:endParaRPr>
          </a:p>
          <a:p>
            <a:r>
              <a:rPr lang="ru-RU" sz="2800" b="1" i="1" dirty="0" smtClean="0">
                <a:latin typeface="Georgia" pitchFamily="18" charset="0"/>
              </a:rPr>
              <a:t>Среди </a:t>
            </a:r>
            <a:r>
              <a:rPr lang="ru-RU" sz="2800" b="1" i="1" dirty="0">
                <a:latin typeface="Georgia" pitchFamily="18" charset="0"/>
              </a:rPr>
              <a:t>этих добровольцев было 2 411 женщин. </a:t>
            </a:r>
          </a:p>
        </p:txBody>
      </p:sp>
    </p:spTree>
    <p:extLst>
      <p:ext uri="{BB962C8B-B14F-4D97-AF65-F5344CB8AC3E}">
        <p14:creationId xmlns:p14="http://schemas.microsoft.com/office/powerpoint/2010/main" xmlns="" val="1895566999"/>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BEBA8EAE-BF5A-486C-A8C5-ECC9F3942E4B}">
                <a14:imgProps xmlns:a14="http://schemas.microsoft.com/office/drawing/2010/main" xmlns="">
                  <a14:imgLayer r:embed="rId3">
                    <a14:imgEffect>
                      <a14:sharpenSoften amount="50000"/>
                    </a14:imgEffect>
                  </a14:imgLayer>
                </a14:imgProps>
              </a:ext>
              <a:ext uri="{28A0092B-C50C-407E-A947-70E740481C1C}">
                <a14:useLocalDpi xmlns:a14="http://schemas.microsoft.com/office/drawing/2010/main" xmlns="" val="0"/>
              </a:ext>
            </a:extLst>
          </a:blip>
          <a:stretch>
            <a:fillRect/>
          </a:stretch>
        </p:blipFill>
        <p:spPr>
          <a:xfrm>
            <a:off x="971600" y="332656"/>
            <a:ext cx="7716387" cy="43366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899592" y="5013176"/>
            <a:ext cx="7542449" cy="1323439"/>
          </a:xfrm>
          <a:prstGeom prst="rect">
            <a:avLst/>
          </a:prstGeom>
          <a:noFill/>
        </p:spPr>
        <p:txBody>
          <a:bodyPr wrap="none" rtlCol="0">
            <a:spAutoFit/>
          </a:bodyPr>
          <a:lstStyle/>
          <a:p>
            <a:r>
              <a:rPr lang="ru-RU" sz="2000" b="1" i="1" dirty="0" smtClean="0">
                <a:latin typeface="Georgia" pitchFamily="18" charset="0"/>
              </a:rPr>
              <a:t>Площадь им. Свердлова.  9 мая 1945 </a:t>
            </a:r>
            <a:r>
              <a:rPr lang="ru-RU" sz="2000" b="1" i="1" dirty="0" smtClean="0">
                <a:latin typeface="Georgia" pitchFamily="18" charset="0"/>
              </a:rPr>
              <a:t>года</a:t>
            </a:r>
          </a:p>
          <a:p>
            <a:r>
              <a:rPr lang="ru-RU" sz="2000" b="1" i="1" dirty="0" smtClean="0">
                <a:latin typeface="Georgia" pitchFamily="18" charset="0"/>
              </a:rPr>
              <a:t>После объявления победы по радио громогласные </a:t>
            </a:r>
          </a:p>
          <a:p>
            <a:r>
              <a:rPr lang="ru-RU" sz="2000" b="1" i="1" dirty="0" smtClean="0">
                <a:latin typeface="Georgia" pitchFamily="18" charset="0"/>
              </a:rPr>
              <a:t>крики «Ура!» сорвали репетицию, а артисты </a:t>
            </a:r>
          </a:p>
          <a:p>
            <a:r>
              <a:rPr lang="ru-RU" sz="2000" b="1" i="1" dirty="0" smtClean="0">
                <a:latin typeface="Georgia" pitchFamily="18" charset="0"/>
              </a:rPr>
              <a:t>в костюмах выбежали поддержать это ликование</a:t>
            </a:r>
            <a:endParaRPr lang="ru-RU" sz="2000" b="1" i="1" dirty="0">
              <a:latin typeface="Georgia" pitchFamily="18" charset="0"/>
            </a:endParaRPr>
          </a:p>
        </p:txBody>
      </p:sp>
    </p:spTree>
    <p:extLst>
      <p:ext uri="{BB962C8B-B14F-4D97-AF65-F5344CB8AC3E}">
        <p14:creationId xmlns:p14="http://schemas.microsoft.com/office/powerpoint/2010/main" xmlns="" val="2931292569"/>
      </p:ext>
    </p:extLst>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71600" y="1007206"/>
            <a:ext cx="7347216" cy="4942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24879317"/>
      </p:ext>
    </p:extLst>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640870"/>
            <a:ext cx="6037939" cy="3240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755576" y="4078813"/>
            <a:ext cx="7500840" cy="646331"/>
          </a:xfrm>
          <a:prstGeom prst="rect">
            <a:avLst/>
          </a:prstGeom>
          <a:noFill/>
        </p:spPr>
        <p:txBody>
          <a:bodyPr wrap="square" rtlCol="0">
            <a:spAutoFit/>
          </a:bodyPr>
          <a:lstStyle/>
          <a:p>
            <a:pPr algn="ctr"/>
            <a:r>
              <a:rPr lang="ru-RU" b="1" i="1" dirty="0" smtClean="0">
                <a:latin typeface="Georgia" pitchFamily="18" charset="0"/>
              </a:rPr>
              <a:t>Новосибирский Государственный академический театр оперы и балета</a:t>
            </a:r>
            <a:endParaRPr lang="ru-RU" b="1" i="1" dirty="0">
              <a:latin typeface="Georgia" pitchFamily="18" charset="0"/>
            </a:endParaRPr>
          </a:p>
        </p:txBody>
      </p:sp>
      <p:sp>
        <p:nvSpPr>
          <p:cNvPr id="4" name="Прямоугольник 3"/>
          <p:cNvSpPr/>
          <p:nvPr/>
        </p:nvSpPr>
        <p:spPr>
          <a:xfrm>
            <a:off x="373061" y="4725144"/>
            <a:ext cx="8424936" cy="2031325"/>
          </a:xfrm>
          <a:prstGeom prst="rect">
            <a:avLst/>
          </a:prstGeom>
        </p:spPr>
        <p:txBody>
          <a:bodyPr wrap="square">
            <a:spAutoFit/>
          </a:bodyPr>
          <a:lstStyle/>
          <a:p>
            <a:pPr algn="ctr"/>
            <a:r>
              <a:rPr lang="ru-RU" dirty="0" smtClean="0"/>
              <a:t>      </a:t>
            </a:r>
            <a:r>
              <a:rPr lang="ru-RU" b="1" i="1" dirty="0" smtClean="0">
                <a:latin typeface="Times New Roman" pitchFamily="18" charset="0"/>
                <a:cs typeface="Times New Roman" pitchFamily="18" charset="0"/>
              </a:rPr>
              <a:t>Открылся 12 </a:t>
            </a:r>
            <a:r>
              <a:rPr lang="ru-RU" b="1" i="1" dirty="0" smtClean="0">
                <a:latin typeface="Times New Roman" pitchFamily="18" charset="0"/>
                <a:cs typeface="Times New Roman" pitchFamily="18" charset="0"/>
              </a:rPr>
              <a:t>мая</a:t>
            </a:r>
            <a:endParaRPr lang="ru-RU" b="1" i="1" dirty="0" smtClean="0">
              <a:latin typeface="Times New Roman" pitchFamily="18" charset="0"/>
              <a:cs typeface="Times New Roman" pitchFamily="18" charset="0"/>
            </a:endParaRPr>
          </a:p>
          <a:p>
            <a:pPr algn="ctr"/>
            <a:r>
              <a:rPr lang="ru-RU" b="1" i="1" dirty="0" smtClean="0">
                <a:latin typeface="Times New Roman" pitchFamily="18" charset="0"/>
                <a:cs typeface="Times New Roman" pitchFamily="18" charset="0"/>
              </a:rPr>
              <a:t>Далеко </a:t>
            </a:r>
            <a:r>
              <a:rPr lang="ru-RU" b="1" i="1" dirty="0">
                <a:latin typeface="Times New Roman" pitchFamily="18" charset="0"/>
                <a:cs typeface="Times New Roman" pitchFamily="18" charset="0"/>
              </a:rPr>
              <a:t>не все смогли поместиться в огромном зале. На улице вокруг театра стояло множество людей и ловили отзвуки музыки. Когда хор стал исполнять финал: «Славься, славься ты, Русь моя! Славься ты, русская наша земля!», - зал театра встал и пел вместе с хором. Аплодисменты длились очень долго. Это были аплодисменты мужеству и стойкости всего народа</a:t>
            </a:r>
            <a:r>
              <a:rPr lang="ru-RU" b="1" i="1" dirty="0" smtClean="0">
                <a:latin typeface="Times New Roman" pitchFamily="18" charset="0"/>
                <a:cs typeface="Times New Roman" pitchFamily="18" charset="0"/>
              </a:rPr>
              <a:t>!</a:t>
            </a:r>
          </a:p>
          <a:p>
            <a:pPr algn="ctr"/>
            <a:r>
              <a:rPr lang="ru-RU" b="1" i="1" dirty="0" smtClean="0">
                <a:latin typeface="Times New Roman" pitchFamily="18" charset="0"/>
                <a:cs typeface="Times New Roman" pitchFamily="18" charset="0"/>
              </a:rPr>
              <a:t>Как называлась опера, которая открыла театр оперы и балета?</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xmlns="" val="3624858371"/>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Открытие театра Оперы и балета 70 лет назад | The Novosibirsk Room"/>
          <p:cNvPicPr>
            <a:picLocks noChangeAspect="1" noChangeArrowheads="1"/>
          </p:cNvPicPr>
          <p:nvPr/>
        </p:nvPicPr>
        <p:blipFill>
          <a:blip r:embed="rId2" cstate="print"/>
          <a:srcRect/>
          <a:stretch>
            <a:fillRect/>
          </a:stretch>
        </p:blipFill>
        <p:spPr bwMode="auto">
          <a:xfrm>
            <a:off x="179512" y="1340768"/>
            <a:ext cx="8666751" cy="5184576"/>
          </a:xfrm>
          <a:prstGeom prst="rect">
            <a:avLst/>
          </a:prstGeom>
          <a:noFill/>
        </p:spPr>
      </p:pic>
      <p:pic>
        <p:nvPicPr>
          <p:cNvPr id="2050" name="Picture 2" descr="Новосибирск | Как Дворец превращался в Театр - БезФормата"/>
          <p:cNvPicPr>
            <a:picLocks noChangeAspect="1" noChangeArrowheads="1"/>
          </p:cNvPicPr>
          <p:nvPr/>
        </p:nvPicPr>
        <p:blipFill>
          <a:blip r:embed="rId3" cstate="print"/>
          <a:srcRect/>
          <a:stretch>
            <a:fillRect/>
          </a:stretch>
        </p:blipFill>
        <p:spPr bwMode="auto">
          <a:xfrm>
            <a:off x="6588224" y="0"/>
            <a:ext cx="2555776" cy="3356554"/>
          </a:xfrm>
          <a:prstGeom prst="rect">
            <a:avLst/>
          </a:prstGeom>
          <a:noFill/>
        </p:spPr>
      </p:pic>
    </p:spTree>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39952" y="548680"/>
            <a:ext cx="4572000" cy="1631216"/>
          </a:xfrm>
          <a:prstGeom prst="rect">
            <a:avLst/>
          </a:prstGeom>
        </p:spPr>
        <p:txBody>
          <a:bodyPr>
            <a:spAutoFit/>
          </a:bodyPr>
          <a:lstStyle/>
          <a:p>
            <a:pPr algn="r"/>
            <a:r>
              <a:rPr lang="ru-RU" sz="2000" b="1" i="1" dirty="0">
                <a:latin typeface="Georgia" pitchFamily="18" charset="0"/>
              </a:rPr>
              <a:t>Уже в первые месяцы войны в </a:t>
            </a:r>
            <a:r>
              <a:rPr lang="ru-RU" sz="2000" b="1" i="1" dirty="0" smtClean="0">
                <a:latin typeface="Georgia" pitchFamily="18" charset="0"/>
              </a:rPr>
              <a:t>Новосибирске было </a:t>
            </a:r>
            <a:r>
              <a:rPr lang="ru-RU" sz="2000" b="1" i="1" dirty="0">
                <a:latin typeface="Georgia" pitchFamily="18" charset="0"/>
              </a:rPr>
              <a:t>организовано 26 госпиталей. </a:t>
            </a:r>
            <a:endParaRPr lang="ru-RU" sz="2000" b="1" i="1" dirty="0" smtClean="0">
              <a:latin typeface="Georgia" pitchFamily="18" charset="0"/>
            </a:endParaRPr>
          </a:p>
          <a:p>
            <a:pPr algn="r"/>
            <a:r>
              <a:rPr lang="ru-RU" sz="2000" b="1" i="1" dirty="0" smtClean="0">
                <a:latin typeface="Georgia" pitchFamily="18" charset="0"/>
              </a:rPr>
              <a:t>Они </a:t>
            </a:r>
            <a:r>
              <a:rPr lang="ru-RU" sz="2000" b="1" i="1" dirty="0">
                <a:latin typeface="Georgia" pitchFamily="18" charset="0"/>
              </a:rPr>
              <a:t>были размещены во всех крупных школах. </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7584" y="260648"/>
            <a:ext cx="2857500" cy="1781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55776" y="2489652"/>
            <a:ext cx="5328592" cy="40968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460271669"/>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548680"/>
            <a:ext cx="7488832" cy="1569660"/>
          </a:xfrm>
          <a:prstGeom prst="rect">
            <a:avLst/>
          </a:prstGeom>
        </p:spPr>
        <p:txBody>
          <a:bodyPr wrap="square">
            <a:spAutoFit/>
          </a:bodyPr>
          <a:lstStyle/>
          <a:p>
            <a:r>
              <a:rPr lang="ru-RU" sz="2400" b="1" i="1" dirty="0">
                <a:latin typeface="Georgia" pitchFamily="18" charset="0"/>
              </a:rPr>
              <a:t>Первый эшелон эвакуированных прибыл в наш город уже 3 июля. Людей оперативно размещали в школах, подселяли к жителям.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49286" y="2420888"/>
            <a:ext cx="5905500" cy="3905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358420111"/>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31640" y="908720"/>
            <a:ext cx="6624736" cy="3416320"/>
          </a:xfrm>
          <a:prstGeom prst="rect">
            <a:avLst/>
          </a:prstGeom>
        </p:spPr>
        <p:txBody>
          <a:bodyPr wrap="square">
            <a:spAutoFit/>
          </a:bodyPr>
          <a:lstStyle/>
          <a:p>
            <a:pPr algn="r"/>
            <a:r>
              <a:rPr lang="ru-RU" sz="2400" b="1" i="1" dirty="0">
                <a:latin typeface="Georgia" pitchFamily="18" charset="0"/>
              </a:rPr>
              <a:t>Следом за людьми стали приезжать предприятия. </a:t>
            </a:r>
          </a:p>
          <a:p>
            <a:pPr algn="r"/>
            <a:r>
              <a:rPr lang="ru-RU" sz="2400" b="1" i="1" dirty="0">
                <a:latin typeface="Georgia" pitchFamily="18" charset="0"/>
              </a:rPr>
              <a:t>В первые месяцы войны эвакуированы оборудование и кадры 32 заводов, </a:t>
            </a:r>
          </a:p>
          <a:p>
            <a:pPr algn="r"/>
            <a:r>
              <a:rPr lang="ru-RU" sz="2400" b="1" i="1" dirty="0">
                <a:latin typeface="Georgia" pitchFamily="18" charset="0"/>
              </a:rPr>
              <a:t>4 НИИ оборонной промышленности, </a:t>
            </a:r>
          </a:p>
          <a:p>
            <a:pPr algn="r"/>
            <a:r>
              <a:rPr lang="ru-RU" sz="2400" b="1" i="1" dirty="0">
                <a:latin typeface="Georgia" pitchFamily="18" charset="0"/>
              </a:rPr>
              <a:t>8 крупных строительных и монтажных трестов, а также проектные институты. </a:t>
            </a:r>
          </a:p>
        </p:txBody>
      </p:sp>
    </p:spTree>
    <p:extLst>
      <p:ext uri="{BB962C8B-B14F-4D97-AF65-F5344CB8AC3E}">
        <p14:creationId xmlns:p14="http://schemas.microsoft.com/office/powerpoint/2010/main" xmlns="" val="1828222546"/>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971600" y="548680"/>
            <a:ext cx="7560840" cy="540060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400" dirty="0" smtClean="0">
                <a:solidFill>
                  <a:schemeClr val="tx1"/>
                </a:solidFill>
                <a:latin typeface="Bookman Old Style" pitchFamily="18" charset="0"/>
              </a:rPr>
              <a:t>К концу 1941 года завод им. В. Чкалова выпустил первую партию истребителей Як-7 (21 самолет), а за 1942 год их было построено 2211. Лозунг «Полк в день» становится главным девизом </a:t>
            </a:r>
            <a:r>
              <a:rPr lang="ru-RU" sz="2400" dirty="0" err="1" smtClean="0">
                <a:solidFill>
                  <a:schemeClr val="tx1"/>
                </a:solidFill>
                <a:latin typeface="Bookman Old Style" pitchFamily="18" charset="0"/>
              </a:rPr>
              <a:t>чкаловцев</a:t>
            </a:r>
            <a:r>
              <a:rPr lang="ru-RU" sz="2400" dirty="0" smtClean="0">
                <a:solidFill>
                  <a:schemeClr val="tx1"/>
                </a:solidFill>
                <a:latin typeface="Bookman Old Style" pitchFamily="18" charset="0"/>
              </a:rPr>
              <a:t>. Для реализации этой задачи были организованы поточные сборочные линии. Из цехов завода вышел каждый третий истребитель «Як», построенный в СССР. Вопрос – Лозунг «Полк в день». Сколько самолётов примерно было в лётном полку?</a:t>
            </a:r>
          </a:p>
          <a:p>
            <a:pPr algn="ctr"/>
            <a:endParaRPr lang="ru-RU" sz="2400" dirty="0">
              <a:solidFill>
                <a:schemeClr val="tx1"/>
              </a:solidFill>
              <a:latin typeface="Bookman Old Style" pitchFamily="18" charset="0"/>
            </a:endParaRPr>
          </a:p>
        </p:txBody>
      </p:sp>
    </p:spTree>
    <p:extLst>
      <p:ext uri="{BB962C8B-B14F-4D97-AF65-F5344CB8AC3E}">
        <p14:creationId xmlns:p14="http://schemas.microsoft.com/office/powerpoint/2010/main" xmlns="" val="2886083559"/>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3608" y="1124743"/>
            <a:ext cx="6907113" cy="45742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1484" y="908720"/>
            <a:ext cx="8194972" cy="51017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3491880" y="4941168"/>
            <a:ext cx="4680519" cy="954107"/>
          </a:xfrm>
          <a:prstGeom prst="rect">
            <a:avLst/>
          </a:prstGeom>
          <a:solidFill>
            <a:schemeClr val="bg1">
              <a:lumMod val="85000"/>
            </a:schemeClr>
          </a:solidFill>
        </p:spPr>
        <p:txBody>
          <a:bodyPr wrap="square">
            <a:spAutoFit/>
          </a:bodyPr>
          <a:lstStyle/>
          <a:p>
            <a:pPr algn="r"/>
            <a:r>
              <a:rPr lang="ru-RU" sz="2800" b="1" dirty="0">
                <a:solidFill>
                  <a:srgbClr val="C00000"/>
                </a:solidFill>
                <a:latin typeface="Constantia" pitchFamily="18" charset="0"/>
              </a:rPr>
              <a:t>«Полк в день» </a:t>
            </a:r>
            <a:endParaRPr lang="ru-RU" sz="2800" b="1" dirty="0" smtClean="0">
              <a:solidFill>
                <a:srgbClr val="C00000"/>
              </a:solidFill>
              <a:latin typeface="Constantia" pitchFamily="18" charset="0"/>
            </a:endParaRPr>
          </a:p>
          <a:p>
            <a:pPr algn="r"/>
            <a:r>
              <a:rPr lang="ru-RU" sz="2800" b="1" dirty="0" smtClean="0">
                <a:solidFill>
                  <a:srgbClr val="C00000"/>
                </a:solidFill>
                <a:latin typeface="Constantia" pitchFamily="18" charset="0"/>
              </a:rPr>
              <a:t>(</a:t>
            </a:r>
            <a:r>
              <a:rPr lang="ru-RU" sz="2800" b="1" dirty="0">
                <a:solidFill>
                  <a:srgbClr val="C00000"/>
                </a:solidFill>
                <a:latin typeface="Constantia" pitchFamily="18" charset="0"/>
              </a:rPr>
              <a:t>28-30 самолетов в сутки)</a:t>
            </a:r>
          </a:p>
        </p:txBody>
      </p:sp>
    </p:spTree>
    <p:extLst>
      <p:ext uri="{BB962C8B-B14F-4D97-AF65-F5344CB8AC3E}">
        <p14:creationId xmlns:p14="http://schemas.microsoft.com/office/powerpoint/2010/main" xmlns="" val="27501937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260648"/>
            <a:ext cx="7416824" cy="2246769"/>
          </a:xfrm>
          <a:prstGeom prst="rect">
            <a:avLst/>
          </a:prstGeom>
          <a:ln w="28575">
            <a:noFill/>
          </a:ln>
        </p:spPr>
        <p:txBody>
          <a:bodyPr wrap="square">
            <a:spAutoFit/>
          </a:bodyPr>
          <a:lstStyle/>
          <a:p>
            <a:pPr lvl="0"/>
            <a:r>
              <a:rPr lang="ru-RU" sz="2800" dirty="0" smtClean="0">
                <a:latin typeface="Bookman Old Style" pitchFamily="18" charset="0"/>
              </a:rPr>
              <a:t>Кроме самолетов, в 1942 году </a:t>
            </a:r>
            <a:r>
              <a:rPr lang="ru-RU" sz="2800" dirty="0" err="1" smtClean="0">
                <a:latin typeface="Bookman Old Style" pitchFamily="18" charset="0"/>
              </a:rPr>
              <a:t>чкаловцы</a:t>
            </a:r>
            <a:r>
              <a:rPr lang="ru-RU" sz="2800" dirty="0" smtClean="0">
                <a:latin typeface="Bookman Old Style" pitchFamily="18" charset="0"/>
              </a:rPr>
              <a:t> наладили выпуск и другой продукции, полезной фронтовикам. Как вы думаете, что еще выпускал завод им. Чкалова?</a:t>
            </a:r>
            <a:endParaRPr lang="ru-RU" sz="2800" dirty="0">
              <a:latin typeface="Bookman Old Style"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66908" y="2780928"/>
            <a:ext cx="4063189" cy="3914626"/>
          </a:xfrm>
          <a:prstGeom prst="rect">
            <a:avLst/>
          </a:prstGeom>
        </p:spPr>
      </p:pic>
      <p:sp>
        <p:nvSpPr>
          <p:cNvPr id="5" name="Прямоугольник 4"/>
          <p:cNvSpPr/>
          <p:nvPr/>
        </p:nvSpPr>
        <p:spPr>
          <a:xfrm>
            <a:off x="395536" y="3068960"/>
            <a:ext cx="4572000" cy="1569660"/>
          </a:xfrm>
          <a:prstGeom prst="rect">
            <a:avLst/>
          </a:prstGeom>
        </p:spPr>
        <p:txBody>
          <a:bodyPr wrap="square">
            <a:spAutoFit/>
          </a:bodyPr>
          <a:lstStyle/>
          <a:p>
            <a:pPr algn="r"/>
            <a:r>
              <a:rPr lang="ru-RU" sz="2400" b="1" i="1" dirty="0" smtClean="0">
                <a:latin typeface="Constantia" pitchFamily="18" charset="0"/>
              </a:rPr>
              <a:t>финские ножи партизанам, алюминиевые чашки, ложки, солдатские котелки.</a:t>
            </a:r>
            <a:endParaRPr lang="ru-RU" sz="2400" b="1" i="1" dirty="0">
              <a:latin typeface="Constantia" pitchFamily="18" charset="0"/>
            </a:endParaRPr>
          </a:p>
        </p:txBody>
      </p:sp>
    </p:spTree>
    <p:extLst>
      <p:ext uri="{BB962C8B-B14F-4D97-AF65-F5344CB8AC3E}">
        <p14:creationId xmlns:p14="http://schemas.microsoft.com/office/powerpoint/2010/main" xmlns="" val="1113662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624</TotalTime>
  <Words>1153</Words>
  <Application>Microsoft Office PowerPoint</Application>
  <PresentationFormat>Экран (4:3)</PresentationFormat>
  <Paragraphs>60</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Новосибирск в годы Великой Отечественной войны</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006</cp:lastModifiedBy>
  <cp:revision>23</cp:revision>
  <dcterms:created xsi:type="dcterms:W3CDTF">2015-02-08T17:09:53Z</dcterms:created>
  <dcterms:modified xsi:type="dcterms:W3CDTF">2020-08-27T16:13:15Z</dcterms:modified>
</cp:coreProperties>
</file>