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76" r:id="rId5"/>
    <p:sldId id="266" r:id="rId6"/>
    <p:sldId id="265" r:id="rId7"/>
    <p:sldId id="268" r:id="rId8"/>
    <p:sldId id="269" r:id="rId9"/>
    <p:sldId id="264" r:id="rId10"/>
    <p:sldId id="263" r:id="rId11"/>
    <p:sldId id="272" r:id="rId12"/>
    <p:sldId id="270" r:id="rId13"/>
    <p:sldId id="275" r:id="rId14"/>
    <p:sldId id="274" r:id="rId15"/>
    <p:sldId id="278" r:id="rId16"/>
    <p:sldId id="277" r:id="rId17"/>
    <p:sldId id="282" r:id="rId18"/>
    <p:sldId id="281" r:id="rId19"/>
    <p:sldId id="273" r:id="rId20"/>
    <p:sldId id="271" r:id="rId21"/>
    <p:sldId id="283" r:id="rId22"/>
    <p:sldId id="284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BBF9-BA31-4850-B2C0-27066BEF7372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8F25-B26D-4F61-9FA9-0C2BE20CA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BBF9-BA31-4850-B2C0-27066BEF7372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8F25-B26D-4F61-9FA9-0C2BE20CA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BBF9-BA31-4850-B2C0-27066BEF7372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8F25-B26D-4F61-9FA9-0C2BE20CA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BBF9-BA31-4850-B2C0-27066BEF7372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8F25-B26D-4F61-9FA9-0C2BE20CA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BBF9-BA31-4850-B2C0-27066BEF7372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8F25-B26D-4F61-9FA9-0C2BE20CA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BBF9-BA31-4850-B2C0-27066BEF7372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8F25-B26D-4F61-9FA9-0C2BE20CA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BBF9-BA31-4850-B2C0-27066BEF7372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8F25-B26D-4F61-9FA9-0C2BE20CA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BBF9-BA31-4850-B2C0-27066BEF7372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8F25-B26D-4F61-9FA9-0C2BE20CA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BBF9-BA31-4850-B2C0-27066BEF7372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8F25-B26D-4F61-9FA9-0C2BE20CA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BBF9-BA31-4850-B2C0-27066BEF7372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8F25-B26D-4F61-9FA9-0C2BE20CA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BBF9-BA31-4850-B2C0-27066BEF7372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8F25-B26D-4F61-9FA9-0C2BE20CA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DBBF9-BA31-4850-B2C0-27066BEF7372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B8F25-B26D-4F61-9FA9-0C2BE20CA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43042" y="642918"/>
            <a:ext cx="70723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казенное дошкольное образовательное учреждение « Еткульский детский сад « Одуванчик»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2285993"/>
            <a:ext cx="81439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Долгосрочный проект 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«Помнить и гордиться»</a:t>
            </a:r>
            <a:endParaRPr lang="ru-RU" sz="54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5429264"/>
            <a:ext cx="80724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 Инструктор по физическому воспитанию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Гаврилястая Елена Викторовна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 rot="10800000" flipV="1">
            <a:off x="785786" y="2143045"/>
            <a:ext cx="785818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794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утренняя гимнастика в игровой форме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794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игровые упражнения, игровые задания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794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двигательная образовательная деятельность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794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народные игры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794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подвижные и спортивные игры на военную тематику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794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ритмопластика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794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динамические паузы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794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свободная двигательная активность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794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день открытых дверей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794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развлечения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57290" y="785794"/>
            <a:ext cx="7072362" cy="8572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fontAlgn="base">
              <a:spcBef>
                <a:spcPct val="0"/>
              </a:spcBef>
              <a:spcAft>
                <a:spcPct val="0"/>
              </a:spcAft>
              <a:tabLst>
                <a:tab pos="679450" algn="l"/>
              </a:tabLs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Формы, методы, используемые в проекте</a:t>
            </a:r>
            <a:endParaRPr lang="ru-RU" sz="3200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44" y="0"/>
            <a:ext cx="9286844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43042" y="642918"/>
            <a:ext cx="67151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1 этап - подготовительный</a:t>
            </a:r>
            <a:endParaRPr lang="ru-RU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214554"/>
            <a:ext cx="821537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endParaRPr lang="ru-RU" sz="2800" b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Bookman Old Style" pitchFamily="18" charset="0"/>
              </a:rPr>
              <a:t>Выбор темы проекта.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Bookman Old Style" pitchFamily="18" charset="0"/>
              </a:rPr>
              <a:t>Постановка цели и задач.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Bookman Old Style" pitchFamily="18" charset="0"/>
              </a:rPr>
              <a:t>Работа с родителями.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Bookman Old Style" pitchFamily="18" charset="0"/>
              </a:rPr>
              <a:t>Работа с детьми.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Bookman Old Style" pitchFamily="18" charset="0"/>
              </a:rPr>
              <a:t>Работа по подбору иллюстраций о войне, дне Победы.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Bookman Old Style" pitchFamily="18" charset="0"/>
              </a:rPr>
              <a:t>Разработка развлечений.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4683" y="642918"/>
            <a:ext cx="31176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2 этап -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1196752"/>
            <a:ext cx="72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Создание развивающей среды</a:t>
            </a:r>
          </a:p>
        </p:txBody>
      </p:sp>
      <p:pic>
        <p:nvPicPr>
          <p:cNvPr id="6" name="Picture 2" descr="E:\Пендурова О.Г\ФОТО\fppUN5kLhr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16833"/>
            <a:ext cx="6408712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1022121"/>
            <a:ext cx="3456384" cy="26195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F:\ГТО\РМО\Фото\sftiy4Qogd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3861048"/>
            <a:ext cx="3857652" cy="2232248"/>
          </a:xfrm>
          <a:prstGeom prst="roundRect">
            <a:avLst/>
          </a:prstGeom>
          <a:noFill/>
          <a:ln w="57150">
            <a:solidFill>
              <a:srgbClr val="CC00FF"/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572000" y="1340768"/>
            <a:ext cx="39604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Bookman Old Style" pitchFamily="18" charset="0"/>
              </a:rPr>
              <a:t>Спортивное развлечение в старшей группе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«Только в перед»</a:t>
            </a:r>
            <a:endParaRPr lang="ru-RU" sz="24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284984"/>
            <a:ext cx="3410322" cy="2551862"/>
          </a:xfrm>
          <a:prstGeom prst="rect">
            <a:avLst/>
          </a:prstGeom>
          <a:noFill/>
          <a:ln w="57150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F:\ГТО\РМО\1111\Новая папка\LtkORXh_ms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654389"/>
            <a:ext cx="2536601" cy="3131604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</p:pic>
      <p:pic>
        <p:nvPicPr>
          <p:cNvPr id="6" name="Рисунок 5" descr="F:\ГТО\РМО\222\Фото\3uhSFHCk-1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620687"/>
            <a:ext cx="2856380" cy="3164427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7" name="Picture 2" descr="F:\ГТО\РМО\1111\Новая папка\bsVU228pj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4005064"/>
            <a:ext cx="3205614" cy="2366068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539552" y="4005064"/>
            <a:ext cx="44644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Bookman Old Style" pitchFamily="18" charset="0"/>
              </a:rPr>
              <a:t>Развлечение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Bookman Old Style" pitchFamily="18" charset="0"/>
              </a:rPr>
              <a:t>в подготовительной группе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Bookman Old Style" pitchFamily="18" charset="0"/>
              </a:rPr>
              <a:t>« Когда мы едины - мы непобедимы!» </a:t>
            </a:r>
            <a:endParaRPr lang="ru-RU" sz="28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815278" y="692696"/>
            <a:ext cx="5882952" cy="29523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FF0000"/>
                </a:solidFill>
                <a:latin typeface="Bookman Old Style" panose="02050604050505020204" pitchFamily="18" charset="0"/>
                <a:ea typeface="Calibri"/>
                <a:cs typeface="Arial" pitchFamily="34" charset="0"/>
              </a:rPr>
              <a:t>В ходе акции «Путь - дорожка фронтовая» дети совместно с родителями, проходя дорогой Победы, зарабатывали звездочки для своих групп. Каждая звезда, приклеенная детьми и родителями, приравнивалась к 200 метрам пути.</a:t>
            </a:r>
            <a:endParaRPr lang="ru-RU" b="1" dirty="0">
              <a:solidFill>
                <a:srgbClr val="FF0000"/>
              </a:solidFill>
              <a:latin typeface="Bookman Old Style" panose="02050604050505020204" pitchFamily="18" charset="0"/>
              <a:ea typeface="Calibri"/>
              <a:cs typeface="Arial" pitchFamily="34" charset="0"/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899592" y="4005064"/>
            <a:ext cx="2160240" cy="18002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341474" y="5183033"/>
            <a:ext cx="1245662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 rot="10800000" flipV="1">
            <a:off x="5076056" y="4705979"/>
            <a:ext cx="34563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prstClr val="black"/>
                </a:solidFill>
                <a:latin typeface="Bookman Old Style" panose="02050604050505020204" pitchFamily="18" charset="0"/>
                <a:ea typeface="Calibri"/>
                <a:cs typeface="Arial" pitchFamily="34" charset="0"/>
              </a:rPr>
              <a:t>200 метров пути</a:t>
            </a:r>
            <a:endParaRPr lang="ru-RU" sz="28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90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704856" cy="543660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386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7632848" cy="5458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745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650766"/>
            <a:ext cx="7056782" cy="5766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85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864114" y="785794"/>
            <a:ext cx="1415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Заключение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1997839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smtClean="0">
                <a:solidFill>
                  <a:srgbClr val="0000FF"/>
                </a:solidFill>
              </a:rPr>
              <a:t>В ходе проведенных всех мероприятий, посвященных дню Победы, дети научились ориентироваться в истории нашей страны, у детей сформировались такие понятия, как ветераны, оборона, захватчики, фашисты, фашистская Германия; сформировалось чувство гордости за свой народ и его боевые заслуги; уважение к защитникам Отечества, ветеранам Великой Отечественной войны.</a:t>
            </a:r>
            <a:endParaRPr lang="ru-RU" b="1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28662" y="1357298"/>
            <a:ext cx="7429552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Автор проекта: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инструктор по физическому воспитанию.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Тип проекта:</a:t>
            </a:r>
            <a:r>
              <a:rPr lang="tt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Нравственно – патриотический 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Вид проекта: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долгосрочный 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Сроки реализации: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апрель-май 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Участники проекта: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старшей группы, педагоги, родители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571480"/>
            <a:ext cx="7429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ПАСПОРТ ПРОЕКТА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Bookman Old Style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755576" y="692696"/>
            <a:ext cx="7560840" cy="532859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400" b="1" dirty="0">
                <a:solidFill>
                  <a:srgbClr val="FF0000"/>
                </a:solidFill>
                <a:latin typeface="Bookman Old Style" panose="02050604050505020204" pitchFamily="18" charset="0"/>
                <a:cs typeface="Arial" pitchFamily="34" charset="0"/>
              </a:rPr>
              <a:t>Итог акции:</a:t>
            </a:r>
            <a:endParaRPr lang="en-US" sz="2400" b="1" dirty="0">
              <a:solidFill>
                <a:srgbClr val="FF0000"/>
              </a:solidFill>
              <a:latin typeface="Bookman Old Style" panose="02050604050505020204" pitchFamily="18" charset="0"/>
              <a:cs typeface="Arial" pitchFamily="34" charset="0"/>
            </a:endParaRP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400" b="1" dirty="0">
                <a:solidFill>
                  <a:srgbClr val="FF0000"/>
                </a:solidFill>
                <a:latin typeface="Bookman Old Style" panose="02050604050505020204" pitchFamily="18" charset="0"/>
                <a:cs typeface="Arial" pitchFamily="34" charset="0"/>
              </a:rPr>
              <a:t>1 место – средняя группа, прошли 43 600км.</a:t>
            </a: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400" b="1" dirty="0">
                <a:solidFill>
                  <a:srgbClr val="FF0000"/>
                </a:solidFill>
                <a:latin typeface="Bookman Old Style" panose="02050604050505020204" pitchFamily="18" charset="0"/>
                <a:cs typeface="Arial" pitchFamily="34" charset="0"/>
              </a:rPr>
              <a:t>2 место -  вторая младшая группа, прошли 40 800км.</a:t>
            </a: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400" b="1" dirty="0">
                <a:solidFill>
                  <a:srgbClr val="FF0000"/>
                </a:solidFill>
                <a:latin typeface="Bookman Old Style" panose="02050604050505020204" pitchFamily="18" charset="0"/>
                <a:cs typeface="Arial" pitchFamily="34" charset="0"/>
              </a:rPr>
              <a:t>3 место – подготовительная группа, прошли 26 800км.</a:t>
            </a: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400" b="1" dirty="0">
                <a:solidFill>
                  <a:srgbClr val="FF0000"/>
                </a:solidFill>
                <a:latin typeface="Bookman Old Style" panose="02050604050505020204" pitchFamily="18" charset="0"/>
                <a:cs typeface="Arial" pitchFamily="34" charset="0"/>
              </a:rPr>
              <a:t>4 место -  первая младшая группа, прошли 23 600км.</a:t>
            </a: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400" b="1" dirty="0">
                <a:solidFill>
                  <a:srgbClr val="FF0000"/>
                </a:solidFill>
                <a:latin typeface="Bookman Old Style" panose="02050604050505020204" pitchFamily="18" charset="0"/>
                <a:cs typeface="Arial" pitchFamily="34" charset="0"/>
              </a:rPr>
              <a:t>5 место -  старшая группа, прошли 13 800км.</a:t>
            </a:r>
            <a:endParaRPr lang="en-US" sz="2400" b="1" dirty="0">
              <a:solidFill>
                <a:srgbClr val="FF0000"/>
              </a:solidFill>
              <a:latin typeface="Bookman Old Style" panose="02050604050505020204" pitchFamily="18" charset="0"/>
              <a:cs typeface="Arial" pitchFamily="34" charset="0"/>
            </a:endParaRP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400" b="1" dirty="0">
                <a:solidFill>
                  <a:srgbClr val="FF0000"/>
                </a:solidFill>
                <a:latin typeface="Bookman Old Style" panose="02050604050505020204" pitchFamily="18" charset="0"/>
                <a:cs typeface="Arial" pitchFamily="34" charset="0"/>
              </a:rPr>
              <a:t>Итого: 148 600 км.</a:t>
            </a:r>
            <a:endParaRPr lang="ru-RU" sz="2400" b="1" dirty="0">
              <a:solidFill>
                <a:srgbClr val="FF0000"/>
              </a:solidFill>
              <a:latin typeface="Bookman Old Style" panose="02050604050505020204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683568" y="1104222"/>
            <a:ext cx="788896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Calibri" pitchFamily="34" charset="0"/>
                <a:cs typeface="Times New Roman" pitchFamily="18" charset="0"/>
              </a:rPr>
              <a:t>Проблема проекта подтвердилась: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Calibri" pitchFamily="34" charset="0"/>
                <a:cs typeface="Times New Roman" pitchFamily="18" charset="0"/>
              </a:rPr>
              <a:t>проводимая работа достаточно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anose="02050604050505020204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itchFamily="18" charset="0"/>
                <a:cs typeface="Times New Roman" pitchFamily="18" charset="0"/>
              </a:rPr>
              <a:t>эффективна, результативна и  позволяет  не только сохранить здоровье детей, но и сформировать у них знания о прошлом России, о защитниках Родины и развитие нравственных чувств. Чувство Родины начинается у ребенка с отношений к семье, к самым близким людям: к матери, отцу, бабушке, дедушке – это корни связывающие его с родным домом и ближайшем окружением. В настоящее время этот проект актуален и особенно труден, требует большого такта и терпения, так как в молодых семьях вопросы воспитания патриотизма не считаются важными, и зачастую вызывают лишь недоумение.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anose="02050604050505020204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itchFamily="18" charset="0"/>
                <a:cs typeface="Times New Roman" pitchFamily="18" charset="0"/>
              </a:rPr>
              <a:t>Только создавая условия для воспитания такой личности, мы сможем вырастить поколение достойных будущих граждан России, патриотов своего Отечества.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anose="02050604050505020204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63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683568" y="3320213"/>
            <a:ext cx="78889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836712"/>
            <a:ext cx="5400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b="1" i="1" dirty="0">
                <a:solidFill>
                  <a:srgbClr val="FF0000"/>
                </a:solidFill>
                <a:latin typeface="Bookman Old Style" panose="02050604050505020204" pitchFamily="18" charset="0"/>
              </a:rPr>
              <a:t>Праздник Победы</a:t>
            </a:r>
            <a:endParaRPr lang="ru-RU" sz="3200" dirty="0">
              <a:latin typeface="Bookman Old Style" panose="0205060405050502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545465"/>
            <a:ext cx="69127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u-RU" altLang="ru-RU" sz="2400" b="1" dirty="0"/>
              <a:t>В славный праздник – День Победы,</a:t>
            </a:r>
          </a:p>
          <a:p>
            <a:pPr lvl="1"/>
            <a:r>
              <a:rPr lang="ru-RU" altLang="ru-RU" sz="2400" b="1" dirty="0"/>
              <a:t> Я спешу поздравить деда.</a:t>
            </a:r>
          </a:p>
          <a:p>
            <a:pPr lvl="1"/>
            <a:r>
              <a:rPr lang="ru-RU" altLang="ru-RU" sz="2400" b="1" dirty="0"/>
              <a:t> Он вояка храбрый, бравый,</a:t>
            </a:r>
          </a:p>
          <a:p>
            <a:pPr lvl="1"/>
            <a:r>
              <a:rPr lang="ru-RU" altLang="ru-RU" sz="2400" b="1" dirty="0"/>
              <a:t> Защищал свою державу!</a:t>
            </a: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3320213"/>
            <a:ext cx="4895850" cy="295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747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227489" y="181038"/>
            <a:ext cx="8678724" cy="6484894"/>
          </a:xfrm>
          <a:prstGeom prst="rect">
            <a:avLst/>
          </a:prstGeom>
          <a:ln w="889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2420938"/>
            <a:ext cx="7067550" cy="7207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5400" b="1" i="1" smtClean="0">
                <a:solidFill>
                  <a:srgbClr val="FFFF00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55505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3108" y="714356"/>
            <a:ext cx="54292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проекта</a:t>
            </a:r>
            <a:endParaRPr lang="ru-RU" sz="54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714348" y="1453099"/>
            <a:ext cx="778674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9450" algn="l"/>
              </a:tabLst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Цель проекта заключается в воспитании гуманной, духовно-нравственной личности, обладающей национальным самосознанием и патриотическими чувствами, средствами физической культуры.</a:t>
            </a:r>
            <a:endParaRPr kumimoji="0" lang="ru-RU" sz="2000" b="1" u="none" strike="noStrike" cap="none" normalizeH="0" baseline="0" dirty="0" smtClean="0">
              <a:ln>
                <a:noFill/>
              </a:ln>
              <a:effectLst/>
              <a:latin typeface="Bookman Old Style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9450" algn="l"/>
              </a:tabLst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Для достижения поставленной цели необходимо решение следующих задач:</a:t>
            </a:r>
            <a:endParaRPr kumimoji="0" lang="ru-RU" sz="2000" b="1" u="none" strike="noStrike" cap="none" normalizeH="0" baseline="0" dirty="0" smtClean="0">
              <a:ln>
                <a:noFill/>
              </a:ln>
              <a:effectLst/>
              <a:latin typeface="Bookman Old Style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9450" algn="l"/>
              </a:tabLst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1. Воспитание у ребенка любви и привязанности к своей семье, родному дому, земле, где он родился, на основе приобщения к родной природе, культуре и традициям.</a:t>
            </a:r>
            <a:endParaRPr kumimoji="0" lang="ru-RU" sz="2000" b="1" u="none" strike="noStrike" cap="none" normalizeH="0" baseline="0" dirty="0" smtClean="0">
              <a:ln>
                <a:noFill/>
              </a:ln>
              <a:effectLst/>
              <a:latin typeface="Bookman Old Style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9450" algn="l"/>
              </a:tabLst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2. Формирование представлений о России как о родной стране и об Татарстане, как родном крае.</a:t>
            </a:r>
            <a:endParaRPr kumimoji="0" lang="ru-RU" sz="2000" b="1" u="none" strike="noStrike" cap="none" normalizeH="0" baseline="0" dirty="0" smtClean="0">
              <a:ln>
                <a:noFill/>
              </a:ln>
              <a:effectLst/>
              <a:latin typeface="Bookman Old Style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9450" algn="l"/>
              </a:tabLst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3. Воспитание патриотизма, уважения к культурному прошлому России средствами физической культуры.</a:t>
            </a:r>
            <a:endParaRPr kumimoji="0" lang="ru-RU" sz="2000" b="1" u="none" strike="noStrike" cap="none" normalizeH="0" baseline="0" dirty="0" smtClean="0">
              <a:ln>
                <a:noFill/>
              </a:ln>
              <a:effectLst/>
              <a:latin typeface="Bookman Old Style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00166" y="571480"/>
            <a:ext cx="7429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643050"/>
            <a:ext cx="81439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79450" algn="l"/>
              </a:tabLst>
            </a:pPr>
            <a:r>
              <a:rPr lang="ru-RU" b="1" dirty="0" smtClean="0"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Для достижения поставленной цели необходимо решение следующих задач:</a:t>
            </a:r>
            <a:endParaRPr lang="ru-RU" b="1" dirty="0" smtClean="0">
              <a:latin typeface="Bookman Old Style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79450" algn="l"/>
              </a:tabLst>
            </a:pPr>
            <a:r>
              <a:rPr lang="ru-RU" b="1" dirty="0" smtClean="0"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1. Воспитание у ребенка любви и привязанности к своей семье, родному дому, земле, где он родился, на основе приобщения к родной природе, культуре и традициям.</a:t>
            </a:r>
            <a:endParaRPr lang="ru-RU" b="1" dirty="0" smtClean="0">
              <a:latin typeface="Bookman Old Style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79450" algn="l"/>
              </a:tabLst>
            </a:pPr>
            <a:r>
              <a:rPr lang="ru-RU" b="1" dirty="0" smtClean="0"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2. Формирование представлений о России как о родной стране и об Татарстане, как родном крае.</a:t>
            </a:r>
            <a:endParaRPr lang="ru-RU" b="1" dirty="0" smtClean="0">
              <a:latin typeface="Bookman Old Style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79450" algn="l"/>
              </a:tabLst>
            </a:pPr>
            <a:r>
              <a:rPr lang="ru-RU" b="1" dirty="0" smtClean="0"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3. Воспитание патриотизма, уважения к культурному прошлому России средствами физической культуры.</a:t>
            </a:r>
            <a:endParaRPr lang="ru-RU" b="1" dirty="0" smtClean="0"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28794" y="642918"/>
            <a:ext cx="62865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 проекта</a:t>
            </a:r>
            <a:endParaRPr lang="ru-RU" sz="54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42910" y="1428736"/>
            <a:ext cx="778674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Дошкольное детство - важнейший период становления личности человека, когда формируются первые представления детей об окружающем мире, обществе и культуре. В дошкольном возрасте над всеми сторонами жизни у ребёнка господствуют - чувства.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Патриотизм — сложное и высокое человеческое чувство, оно так многогранно по своему содержанию, что неопределимо несколькими словами. Это и любовь к родным и близким людям, и к малой Родине, и гордость за свой народ. Поэтому патриотическое воспитание неотъемлемо связано с ознакомлением окружающего нас мира.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Патриотическое воспитание подрастающего поколения - одна из самых актуальных задач нашего времени. Огромные изменения произошли в нашей стране за последние годы. Это касается нравственных ценностей, отношения к событиям нашей истории. У детей искажены представления о патриотизме, доброте, великодушии. Изменилось и отношение людей к Родине. </a:t>
            </a:r>
          </a:p>
          <a:p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643174" y="642918"/>
            <a:ext cx="3429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Актуальность</a:t>
            </a:r>
            <a:endParaRPr lang="ru-RU" sz="28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7867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Поэтому еще до школы необходимо сформировать у детей первоначальные достоверные представления, об истории нашей Родины, о ее героях.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Объяснить детям значение мира в нашей жизни. Чтобы дети узнали, что голубь мира обозначает любовь, чистоту и надежду. В военное время голуби исправно несли службу в качестве связистов, они совершали военные подвиги, стремясь к созданию мира на Земле. После второй мировой войны художник П. Пикассо увековечил древний символ мира в своем творчестве: его белый «Голубь мира» с оливковой ветвью в клюве стал общепризнанной эмблемой мира во всем мире.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из наиболее эффективных методов патриотического воспитания — проектная деятельность, позволяющая создать естественную ситуацию общения и практического взаимодействия детей и взрослых. Реализация проекта «9 мая - День Победы!» позволила задействовать различные виды детской деятельности. Проект подразумевал единение детей и взрослых, поэтому полноправными участниками стали и родители.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1857356" y="714356"/>
            <a:ext cx="6429420" cy="7143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Проблема</a:t>
            </a:r>
            <a:endParaRPr lang="ru-RU" sz="4800" b="1" dirty="0">
              <a:ln w="76200">
                <a:solidFill>
                  <a:srgbClr val="00206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 rot="10800000" flipV="1">
            <a:off x="785786" y="1962414"/>
            <a:ext cx="764386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сожалению, с каждым днем утрачивается связь поколений, очень мало осталось в живых фронтовиков, героев тыла. Есть случаи нападения на ветеранов, кражи орденов и медалей, осквернение памятников героям. Молодежь не знает, как зовут героев ВОВ, какие подвиги они совершили, какие города нашей страны удостоены звания «Город - герой» и за какие заслуги. Отсюда, в преддверии празднования Дня Победы возникает проблема: как помочь подрастающему поколению сформировать у них чувство долга, чувство уважения к славным защитникам нашей Родины, чувство гордости за свой великий народ, который подарил нам счастливую жизнь.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1857356" y="571480"/>
            <a:ext cx="6429420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Гипотеза</a:t>
            </a:r>
            <a:endParaRPr lang="ru-RU" sz="3600" b="1" dirty="0">
              <a:solidFill>
                <a:srgbClr val="FF0000"/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1857365"/>
            <a:ext cx="785818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Воспитать патриота своей Родины, принимающего близко к сердцу её интересы и заботы, можно, если воспитывать у дошкольников нравственно- патриотические чувства через синтез искусств (музыка, изобразительная деятельность, художественная литература.)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ЕНЬ ПОБЕДЫ\1595711971_22-p-fon-velikaya-otechestvennaya-voina-dlya-pr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1357290" y="785794"/>
            <a:ext cx="7000924" cy="7143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 rot="10800000" flipV="1">
            <a:off x="714348" y="1571919"/>
            <a:ext cx="800105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7945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заложить основу нравственно – патриотического воспитания у детей дошкольного возраста, привить любовь к Родине;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7945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приобщить детей к общественно – нравственным ценностям;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7945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сохранение и укрепление здоровья детей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960</Words>
  <Application>Microsoft Office PowerPoint</Application>
  <PresentationFormat>Экран (4:3)</PresentationFormat>
  <Paragraphs>83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Воспитатель</dc:creator>
  <cp:lastModifiedBy>Администратор</cp:lastModifiedBy>
  <cp:revision>13</cp:revision>
  <dcterms:created xsi:type="dcterms:W3CDTF">2022-03-25T08:59:19Z</dcterms:created>
  <dcterms:modified xsi:type="dcterms:W3CDTF">2022-04-16T11:33:35Z</dcterms:modified>
</cp:coreProperties>
</file>