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69" r:id="rId1"/>
  </p:sldMasterIdLst>
  <p:sldIdLst>
    <p:sldId id="269" r:id="rId2"/>
    <p:sldId id="286" r:id="rId3"/>
    <p:sldId id="283" r:id="rId4"/>
    <p:sldId id="287" r:id="rId5"/>
    <p:sldId id="297" r:id="rId6"/>
    <p:sldId id="302" r:id="rId7"/>
    <p:sldId id="298" r:id="rId8"/>
    <p:sldId id="299" r:id="rId9"/>
    <p:sldId id="267" r:id="rId10"/>
    <p:sldId id="300" r:id="rId11"/>
    <p:sldId id="284" r:id="rId12"/>
    <p:sldId id="30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95" r:id="rId24"/>
    <p:sldId id="289" r:id="rId25"/>
    <p:sldId id="291" r:id="rId26"/>
    <p:sldId id="296" r:id="rId27"/>
    <p:sldId id="285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600"/>
    <a:srgbClr val="33CC33"/>
    <a:srgbClr val="5CCEF2"/>
    <a:srgbClr val="9933FF"/>
    <a:srgbClr val="FFFF66"/>
    <a:srgbClr val="FFCC00"/>
    <a:srgbClr val="FFCC66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7F76F53-6F02-43AD-B2A5-4FCC909C99B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7986-4E8B-464C-82D6-1CD478BB0B8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2C5E-6613-4705-880A-617A1CFE55A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C39E4A-8F0E-4F01-B97E-9D3CD2826E9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6E5E-535C-421F-9CDC-0674ED87A8F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7A74378-990A-47F3-A9F1-DEE7F58F720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10A352D-8019-4028-93E1-E7C6B482D2E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7F406F5-534C-41E0-AEF3-B71CAA5AB70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B5D11-A63D-4F31-9357-A9E7C12715C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76BACC6-9B17-4B89-840B-1299C818DB3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2AA0EF3-9E01-4DB1-B938-92ABCE53357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F86FA96-403F-4AA3-8B66-D88EEADDBD7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57DC66B-9281-48AA-A5DC-75CC9D45B17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ransition>
    <p:wipe dir="r"/>
    <p:sndAc>
      <p:stSnd>
        <p:snd r:embed="rId1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_Microsoft_Office_Excel2.xls"/><Relationship Id="rId5" Type="http://schemas.openxmlformats.org/officeDocument/2006/relationships/oleObject" Target="../embeddings/__________Microsoft_Office_Excel1.xls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_____Microsoft_Office_Excel4.xls"/><Relationship Id="rId4" Type="http://schemas.openxmlformats.org/officeDocument/2006/relationships/oleObject" Target="../embeddings/__________Microsoft_Office_Excel3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50000">
              <a:srgbClr val="5CCEF2">
                <a:alpha val="33000"/>
                <a:lumMod val="41000"/>
                <a:lumOff val="59000"/>
              </a:srgbClr>
            </a:gs>
            <a:gs pos="0">
              <a:schemeClr val="accent2"/>
            </a:gs>
            <a:gs pos="100000">
              <a:srgbClr val="9933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15888"/>
            <a:ext cx="7058025" cy="1944687"/>
          </a:xfrm>
        </p:spPr>
        <p:txBody>
          <a:bodyPr/>
          <a:lstStyle/>
          <a:p>
            <a:pPr eaLnBrk="1" hangingPunct="1"/>
            <a:r>
              <a:rPr lang="ru-RU" altLang="ru-RU" smtClean="0"/>
              <a:t> </a:t>
            </a:r>
          </a:p>
        </p:txBody>
      </p:sp>
      <p:sp>
        <p:nvSpPr>
          <p:cNvPr id="3077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237288"/>
            <a:ext cx="6800850" cy="2873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 dirty="0" smtClean="0"/>
              <a:t>Гресева И.М. – классный руководитель 5 класса</a:t>
            </a:r>
            <a:endParaRPr lang="ru-RU" altLang="ru-RU" sz="1600" dirty="0" smtClean="0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00113" y="1268413"/>
            <a:ext cx="7488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altLang="ru-RU" sz="3600">
              <a:latin typeface="Times New Roman" pitchFamily="18" charset="0"/>
            </a:endParaRPr>
          </a:p>
        </p:txBody>
      </p:sp>
      <p:sp>
        <p:nvSpPr>
          <p:cNvPr id="3076" name="WordArt 7"/>
          <p:cNvSpPr>
            <a:spLocks noChangeArrowheads="1" noChangeShapeType="1" noTextEdit="1"/>
          </p:cNvSpPr>
          <p:nvPr/>
        </p:nvSpPr>
        <p:spPr bwMode="auto">
          <a:xfrm>
            <a:off x="428596" y="500043"/>
            <a:ext cx="8715403" cy="1285884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B45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Родительское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571604" y="1643051"/>
            <a:ext cx="5857915" cy="135732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7030A0">
                    <a:alpha val="50195"/>
                  </a:srgbClr>
                </a:solidFill>
                <a:effectLst>
                  <a:outerShdw sy="-30000" kx="800382" algn="bl" rotWithShape="0">
                    <a:srgbClr val="000000">
                      <a:alpha val="20000"/>
                    </a:srgbClr>
                  </a:outerShdw>
                </a:effectLst>
                <a:latin typeface="Arial"/>
                <a:cs typeface="Arial"/>
              </a:rPr>
              <a:t>собрание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dirty="0" smtClean="0">
                <a:solidFill>
                  <a:schemeClr val="bg1"/>
                </a:solidFill>
                <a:latin typeface="Georgia" pitchFamily="18" charset="0"/>
              </a:rPr>
              <a:t>Конфликты с собственным ребёнком и пути их разрешения»</a:t>
            </a:r>
            <a:endParaRPr lang="ru-RU" sz="3600" dirty="0"/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Для того, чтобы избежать конфликт, нужно –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3814763" cy="4114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800" u="sng" dirty="0" smtClean="0">
                <a:solidFill>
                  <a:schemeClr val="tx2"/>
                </a:solidFill>
              </a:rPr>
              <a:t>Учащиеся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Молчать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Сдерживать свои эмоции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Попытаться на словах выяснить кто прав, кто виноват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Лишний раз прислушаться к совету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Попытаться встать на место другого человека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Выслушать другого человека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Найти компромисс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chemeClr val="bg1"/>
                </a:solidFill>
              </a:rPr>
              <a:t>Помириться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dirty="0" smtClean="0"/>
              <a:t> 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932363" y="1909763"/>
            <a:ext cx="33845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/>
            <a:endParaRPr lang="ru-RU" altLang="ru-RU">
              <a:solidFill>
                <a:schemeClr val="bg1"/>
              </a:solidFill>
            </a:endParaRPr>
          </a:p>
          <a:p>
            <a:pPr eaLnBrk="1" hangingPunct="1"/>
            <a:r>
              <a:rPr lang="ru-RU" altLang="ru-RU" u="sng">
                <a:solidFill>
                  <a:schemeClr val="tx2"/>
                </a:solidFill>
              </a:rPr>
              <a:t>Родители: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Вникать в проблему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Быть терпимее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Не унижать 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Выслушать 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Любить своих детей и видеть в них личность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Пойти на компромисс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Признать свою неправоту</a:t>
            </a:r>
          </a:p>
          <a:p>
            <a:pPr eaLnBrk="1" hangingPunct="1"/>
            <a:r>
              <a:rPr lang="ru-RU" altLang="ru-RU">
                <a:solidFill>
                  <a:schemeClr val="bg1"/>
                </a:solidFill>
              </a:rPr>
              <a:t>Уметь уступать</a:t>
            </a:r>
          </a:p>
          <a:p>
            <a:pPr algn="ctr"/>
            <a:endParaRPr lang="ru-RU" alt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539750"/>
            <a:ext cx="8207375" cy="1614488"/>
          </a:xfrm>
        </p:spPr>
        <p:txBody>
          <a:bodyPr/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   </a:t>
            </a:r>
            <a:r>
              <a:rPr lang="ru-RU" altLang="ru-RU" sz="2400" b="1" i="1" smtClean="0">
                <a:latin typeface="Georgia" pitchFamily="18" charset="0"/>
              </a:rPr>
              <a:t>Главная способность в конфликте – </a:t>
            </a:r>
            <a:br>
              <a:rPr lang="ru-RU" altLang="ru-RU" sz="2400" b="1" i="1" smtClean="0">
                <a:latin typeface="Georgia" pitchFamily="18" charset="0"/>
              </a:rPr>
            </a:br>
            <a:r>
              <a:rPr lang="ru-RU" altLang="ru-RU" sz="2400" b="1" i="1" smtClean="0">
                <a:latin typeface="Georgia" pitchFamily="18" charset="0"/>
              </a:rPr>
              <a:t>способность к конфронтации – </a:t>
            </a:r>
            <a:br>
              <a:rPr lang="ru-RU" altLang="ru-RU" sz="2400" b="1" i="1" smtClean="0">
                <a:latin typeface="Georgia" pitchFamily="18" charset="0"/>
              </a:rPr>
            </a:br>
            <a:r>
              <a:rPr lang="ru-RU" altLang="ru-RU" sz="2400" b="1" i="1" smtClean="0">
                <a:latin typeface="Georgia" pitchFamily="18" charset="0"/>
              </a:rPr>
              <a:t>объяснению. </a:t>
            </a:r>
            <a:br>
              <a:rPr lang="ru-RU" altLang="ru-RU" sz="2400" b="1" i="1" smtClean="0">
                <a:latin typeface="Georgia" pitchFamily="18" charset="0"/>
              </a:rPr>
            </a:br>
            <a:r>
              <a:rPr lang="ru-RU" altLang="ru-RU" sz="2400" b="1" i="1" smtClean="0">
                <a:latin typeface="Georgia" pitchFamily="18" charset="0"/>
              </a:rPr>
              <a:t>Это -  умение: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7772400" cy="39624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ru-RU" sz="2900" i="1" smtClean="0">
                <a:solidFill>
                  <a:schemeClr val="bg1"/>
                </a:solidFill>
                <a:latin typeface="Georgia" pitchFamily="18" charset="0"/>
              </a:rPr>
              <a:t>Отстаивать свою позицию открыто, «лицом к лицу»;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ru-RU" sz="2900" i="1" smtClean="0">
                <a:solidFill>
                  <a:schemeClr val="bg1"/>
                </a:solidFill>
                <a:latin typeface="Georgia" pitchFamily="18" charset="0"/>
              </a:rPr>
              <a:t>Стремление оценивать саму конфликтную ситуацию, её содержание, а не человеческие качества своего партнёра;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ru-RU" sz="2900" i="1" smtClean="0">
                <a:solidFill>
                  <a:schemeClr val="bg1"/>
                </a:solidFill>
                <a:latin typeface="Georgia" pitchFamily="18" charset="0"/>
              </a:rPr>
              <a:t>Стремление к сохранению личностных отношений всех участников конфликта.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200" b="1" smtClean="0"/>
              <a:t>Правила поведения в ранней ситуации.</a:t>
            </a:r>
            <a:r>
              <a:rPr lang="ru-RU" altLang="ru-RU" smtClean="0"/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63713"/>
            <a:ext cx="7772400" cy="446722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1. </a:t>
            </a:r>
            <a:r>
              <a:rPr lang="ru-RU" altLang="ru-RU" b="1" smtClean="0">
                <a:solidFill>
                  <a:srgbClr val="00B050"/>
                </a:solidFill>
              </a:rPr>
              <a:t>Дайте свободу.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2. </a:t>
            </a:r>
            <a:r>
              <a:rPr lang="ru-RU" altLang="ru-RU" b="1" smtClean="0">
                <a:solidFill>
                  <a:srgbClr val="00B050"/>
                </a:solidFill>
              </a:rPr>
              <a:t>Никаких нотаций.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3. </a:t>
            </a:r>
            <a:r>
              <a:rPr lang="ru-RU" altLang="ru-RU" b="1" smtClean="0">
                <a:solidFill>
                  <a:srgbClr val="00B050"/>
                </a:solidFill>
              </a:rPr>
              <a:t>Идите на компромисс.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4. </a:t>
            </a:r>
            <a:r>
              <a:rPr lang="ru-RU" altLang="ru-RU" b="1" smtClean="0">
                <a:solidFill>
                  <a:srgbClr val="00B050"/>
                </a:solidFill>
              </a:rPr>
              <a:t>Уступает тот, кто умнее.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5. </a:t>
            </a:r>
            <a:r>
              <a:rPr lang="ru-RU" altLang="ru-RU" b="1" smtClean="0">
                <a:solidFill>
                  <a:srgbClr val="00B050"/>
                </a:solidFill>
              </a:rPr>
              <a:t>Не надо обижать.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6. </a:t>
            </a:r>
            <a:r>
              <a:rPr lang="ru-RU" altLang="ru-RU" b="1" smtClean="0">
                <a:solidFill>
                  <a:srgbClr val="00B050"/>
                </a:solidFill>
              </a:rPr>
              <a:t>Будьте тверды и последовательны</a:t>
            </a:r>
            <a:r>
              <a:rPr lang="ru-RU" altLang="ru-RU" smtClean="0">
                <a:solidFill>
                  <a:srgbClr val="00B050"/>
                </a:solidFill>
              </a:rPr>
              <a:t> 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  <a:t>Тестирование.</a:t>
            </a:r>
            <a:b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  <a:t>«Роль родителя»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>
                <a:latin typeface="Georgia" pitchFamily="18" charset="0"/>
              </a:rPr>
              <a:t>       </a:t>
            </a:r>
          </a:p>
          <a:p>
            <a:pPr eaLnBrk="1" hangingPunct="1">
              <a:buFontTx/>
              <a:buNone/>
            </a:pPr>
            <a:r>
              <a:rPr lang="ru-RU" altLang="ru-RU" i="1" smtClean="0">
                <a:latin typeface="Georgia" pitchFamily="18" charset="0"/>
              </a:rPr>
              <a:t>         </a:t>
            </a:r>
            <a:r>
              <a:rPr lang="ru-RU" altLang="ru-RU" i="1" smtClean="0">
                <a:solidFill>
                  <a:schemeClr val="bg1"/>
                </a:solidFill>
                <a:latin typeface="Georgia" pitchFamily="18" charset="0"/>
              </a:rPr>
              <a:t>Родители – главные «проектировщики, конструкторы и строители» личности ребёнка. Вот почему важно знать, насколько успешно мы справляемся с такой сложной ролью. 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01625"/>
            <a:ext cx="6624637" cy="2047875"/>
          </a:xfrm>
        </p:spPr>
        <p:txBody>
          <a:bodyPr/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Можете ли вы?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(варианты ответов: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 и всегда так поступаю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3 балла; 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могу, но не всегда так поступаю-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2 балла;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не могу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 балл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):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492375"/>
            <a:ext cx="7772400" cy="3603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i="1" smtClean="0">
                <a:solidFill>
                  <a:schemeClr val="bg1"/>
                </a:solidFill>
                <a:latin typeface="Georgia" pitchFamily="18" charset="0"/>
              </a:rPr>
              <a:t>1. В любой момент оставить все </a:t>
            </a:r>
          </a:p>
          <a:p>
            <a:pPr eaLnBrk="1" hangingPunct="1">
              <a:buFontTx/>
              <a:buNone/>
            </a:pPr>
            <a:r>
              <a:rPr lang="ru-RU" altLang="ru-RU" i="1" smtClean="0">
                <a:solidFill>
                  <a:schemeClr val="bg1"/>
                </a:solidFill>
                <a:latin typeface="Georgia" pitchFamily="18" charset="0"/>
              </a:rPr>
              <a:t>   свои дела и заняться ребёнком?</a:t>
            </a:r>
          </a:p>
          <a:p>
            <a:pPr eaLnBrk="1" hangingPunct="1">
              <a:buFontTx/>
              <a:buNone/>
            </a:pPr>
            <a:r>
              <a:rPr lang="ru-RU" altLang="ru-RU" i="1" smtClean="0">
                <a:solidFill>
                  <a:schemeClr val="bg1"/>
                </a:solidFill>
                <a:latin typeface="Georgia" pitchFamily="18" charset="0"/>
              </a:rPr>
              <a:t>2. Посоветоваться с ребёнком, невзирая на его возраст?</a:t>
            </a:r>
          </a:p>
          <a:p>
            <a:pPr eaLnBrk="1" hangingPunct="1">
              <a:buFontTx/>
              <a:buNone/>
            </a:pPr>
            <a:r>
              <a:rPr lang="ru-RU" altLang="ru-RU" i="1" smtClean="0">
                <a:solidFill>
                  <a:schemeClr val="bg1"/>
                </a:solidFill>
                <a:latin typeface="Georgia" pitchFamily="18" charset="0"/>
              </a:rPr>
              <a:t>3. Признаться ребёнку в ошибке, совершённой по отношению к нему?</a:t>
            </a:r>
          </a:p>
          <a:p>
            <a:pPr eaLnBrk="1" hangingPunct="1"/>
            <a:endParaRPr lang="ru-RU" altLang="ru-RU" i="1" smtClean="0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/>
            <a:endParaRPr lang="ru-RU" altLang="ru-RU" smtClean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01625"/>
            <a:ext cx="7272337" cy="16875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Можете ли вы?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(варианты ответов: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 и всегда так поступаю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3 балла; 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могу, но не всегда так поступаю-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2 балла;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не могу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 балл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):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205038"/>
            <a:ext cx="7772400" cy="3890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4. Извиниться перед ребёнком в случае соей неправоты?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5. Сохранить самообладание, даже если поступок ребёнка вывел вас из себя?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6. Поставить себя на место ребёнка?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7. Поверить хотя бы на минуту, что вы добрая фея (добрый волшебник)?</a:t>
            </a:r>
          </a:p>
        </p:txBody>
      </p:sp>
    </p:spTree>
  </p:cSld>
  <p:clrMapOvr>
    <a:masterClrMapping/>
  </p:clrMapOvr>
  <p:transition advTm="0"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01625"/>
            <a:ext cx="8134350" cy="16875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Можете ли вы?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(варианты ответов: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 и всегда так поступаю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3 балла; 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могу, но не всегда так поступаю-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2 балла;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не могу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 балл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):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77724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8. Рассказать ребёнку поучительный случай из детства, представляющий вас в невыгодном свете?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9. Всегда воздерживаться от употребления слов и выражений, которые могут ранить ребёнка?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10. Пообещать ребёнку исполнить его желание за хорошее поведение?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01625"/>
            <a:ext cx="8134350" cy="1758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Можете ли вы?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(варианты ответов: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 и всегда так поступаю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3 балла; 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могу, но не всегда так поступаю-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2 балла;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не могу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 балл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):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349500"/>
            <a:ext cx="7772400" cy="3746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11. Выделить ребёнку один день, когда он может делать что пожелает, а вы не будете ни во что вмешиваться?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12. Не прореагировать, если ваш ребёнок ударил, грубо толкнул или просто незаслуженно обидел другого ребёнка?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134350" cy="1944687"/>
          </a:xfrm>
        </p:spPr>
        <p:txBody>
          <a:bodyPr/>
          <a:lstStyle/>
          <a:p>
            <a:pPr eaLnBrk="1" hangingPunct="1"/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Можете ли вы?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(варианты ответов: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 и всегда так поступаю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3 балла; </a:t>
            </a:r>
            <a:b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могу, но не всегда так поступаю-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2 балла;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b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не могу – </a:t>
            </a: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 балл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):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05038"/>
            <a:ext cx="7772400" cy="3890962"/>
          </a:xfrm>
        </p:spPr>
        <p:txBody>
          <a:bodyPr/>
          <a:lstStyle/>
          <a:p>
            <a:pPr eaLnBrk="1" hangingPunct="1"/>
            <a:endParaRPr lang="ru-RU" altLang="ru-RU" smtClean="0">
              <a:solidFill>
                <a:schemeClr val="bg1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13. Устоять против детских просьб 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chemeClr val="bg1"/>
                </a:solidFill>
                <a:latin typeface="Georgia" pitchFamily="18" charset="0"/>
              </a:rPr>
              <a:t>   и слёз, если вы уверены, что это каприз, мимолётная прихоть?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01625"/>
            <a:ext cx="8134350" cy="1462088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  <a:t>Результаты теста: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>
                <a:latin typeface="Georgia" pitchFamily="18" charset="0"/>
              </a:rPr>
              <a:t>      </a:t>
            </a:r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30 – 39 баллов:</a:t>
            </a: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 Ребёнок – самая большая ценность в вашей жизни. Вы стремитесь не только понять, но и узнать его, относитесь к нему с уважением, придерживаетесь наиболее прогрессивных принципов воспитания и постоянной линии поведения. Другими словами, вы действуете правильно и можете надеяться на хорошие результаты.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z="4800" b="1" i="1" dirty="0" smtClean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484313"/>
            <a:ext cx="7993063" cy="446563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altLang="ru-RU" sz="3600" dirty="0" smtClean="0">
                <a:solidFill>
                  <a:schemeClr val="bg1"/>
                </a:solidFill>
                <a:latin typeface="Georgia" pitchFamily="18" charset="0"/>
              </a:rPr>
              <a:t>    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altLang="ru-RU" sz="3600" dirty="0" smtClean="0">
                <a:solidFill>
                  <a:schemeClr val="bg1"/>
                </a:solidFill>
                <a:latin typeface="Georgia" pitchFamily="18" charset="0"/>
              </a:rPr>
              <a:t>        </a:t>
            </a:r>
            <a:endParaRPr lang="ru-RU" altLang="ru-RU" sz="4000" dirty="0" smtClean="0">
              <a:solidFill>
                <a:schemeClr val="bg1"/>
              </a:solidFill>
              <a:latin typeface="Georgia" pitchFamily="18" charset="0"/>
            </a:endParaRPr>
          </a:p>
          <a:p>
            <a:pPr marL="609600" indent="-60960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800" b="1" dirty="0" smtClean="0"/>
              <a:t>   </a:t>
            </a:r>
            <a:r>
              <a:rPr lang="ru-RU" altLang="ru-RU" sz="2800" b="1" dirty="0" smtClean="0">
                <a:solidFill>
                  <a:schemeClr val="bg2"/>
                </a:solidFill>
              </a:rPr>
              <a:t>“</a:t>
            </a:r>
            <a:r>
              <a:rPr lang="ru-RU" altLang="ru-RU" sz="2800" b="1" dirty="0" smtClean="0"/>
              <a:t>Структура личности подростка... </a:t>
            </a:r>
          </a:p>
          <a:p>
            <a:pPr marL="609600" indent="-60960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800" b="1" dirty="0" smtClean="0"/>
              <a:t>       В ней нет ничего устойчивого, окончательного и неподвижного. Все в ней - переходит, все течет”.</a:t>
            </a:r>
            <a:r>
              <a:rPr lang="ru-RU" altLang="ru-RU" sz="2800" dirty="0" smtClean="0"/>
              <a:t> </a:t>
            </a:r>
            <a:endParaRPr lang="ru-RU" altLang="ru-RU" sz="4000" dirty="0" smtClean="0">
              <a:latin typeface="Georgia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ru-RU" altLang="ru-RU" i="1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Tm="0"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  <a:t>Результаты теста: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1" i="1" smtClean="0">
                <a:solidFill>
                  <a:schemeClr val="bg1"/>
                </a:solidFill>
                <a:latin typeface="Georgia" pitchFamily="18" charset="0"/>
              </a:rPr>
              <a:t>18 – 30 баллов:</a:t>
            </a:r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altLang="ru-RU" sz="2500" i="1" smtClean="0">
                <a:solidFill>
                  <a:schemeClr val="bg1"/>
                </a:solidFill>
                <a:latin typeface="Georgia" pitchFamily="18" charset="0"/>
              </a:rPr>
              <a:t>Забота о ребёнке для вас – вопрос первостепенной важности. Вы обладаете способностями воспитателя, но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500" i="1" smtClean="0">
                <a:solidFill>
                  <a:schemeClr val="bg1"/>
                </a:solidFill>
                <a:latin typeface="Georgia" pitchFamily="18" charset="0"/>
              </a:rPr>
              <a:t>    на практике не всегда применяете их последовательно и целенаправленно. Порой вы чересчур строги, в других случаях – излишне мягки, кроме того, вы склонны к компромиссам, которые ослабляют воспитательный эффект. Вам следует серьёзно задуматься над своим подходом к воспитанию ребёнка.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chemeClr val="bg1"/>
                </a:solidFill>
                <a:latin typeface="Georgia" pitchFamily="18" charset="0"/>
              </a:rPr>
              <a:t>Результаты теста: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Менее 18 баллов:  </a:t>
            </a: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У вас</a:t>
            </a:r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серьёзные проблемы с воспитанием ребёнка. Вам недостаёт либо знаний, либо желания сделать ребёнка личностью, а возможно, и того и другого. Советуем обратиться к помощи специалистов – педагогов и психологов, ознакомиться с публикациями по вопросам семейного воспитания.</a:t>
            </a:r>
            <a:endParaRPr lang="ru-RU" altLang="ru-RU" sz="2900" i="1" smtClean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Не забывайте слова И.-В Гёте: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1200"/>
            <a:ext cx="6985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900" i="1" smtClean="0">
                <a:solidFill>
                  <a:schemeClr val="bg1"/>
                </a:solidFill>
                <a:latin typeface="Georgia" pitchFamily="18" charset="0"/>
              </a:rPr>
              <a:t>      </a:t>
            </a:r>
            <a:r>
              <a:rPr lang="ru-RU" altLang="ru-RU" sz="3600" i="1" smtClean="0">
                <a:solidFill>
                  <a:srgbClr val="00B050"/>
                </a:solidFill>
                <a:latin typeface="Georgia" pitchFamily="18" charset="0"/>
              </a:rPr>
              <a:t>«В подростковом возрасте многие человеческие достоинства проявляются в чудачествах и неподобающих поступках»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sz="3600" b="1" i="1" smtClean="0">
                <a:solidFill>
                  <a:schemeClr val="bg1"/>
                </a:solidFill>
                <a:latin typeface="Georgia" pitchFamily="18" charset="0"/>
              </a:rPr>
              <a:t>Ситуация 1</a:t>
            </a:r>
          </a:p>
        </p:txBody>
      </p:sp>
      <p:sp>
        <p:nvSpPr>
          <p:cNvPr id="25190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1200"/>
            <a:ext cx="69850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        </a:t>
            </a:r>
            <a:r>
              <a:rPr lang="ru-RU" altLang="ru-RU" sz="2800" i="1" smtClean="0">
                <a:solidFill>
                  <a:srgbClr val="00B050"/>
                </a:solidFill>
                <a:latin typeface="Georgia" pitchFamily="18" charset="0"/>
              </a:rPr>
              <a:t>Вам позвонили близкие друзья, которые хотят заглянуть к вам на часок. Вы лихорадочно начинаете убирать в квартире, что-то готовить: но явно не успеваете. Обращаетесь к своему взрослому сыну или дочери за помощью. В ответ — «это твои друзья, вот ты с ними и разбирайся»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i="1" smtClean="0">
                <a:solidFill>
                  <a:srgbClr val="00B050"/>
                </a:solidFill>
                <a:latin typeface="Georgia" pitchFamily="18" charset="0"/>
              </a:rPr>
              <a:t>      Как вы поступите в такой ситуации?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sz="3600" b="1" i="1" smtClean="0">
                <a:solidFill>
                  <a:schemeClr val="bg1"/>
                </a:solidFill>
                <a:latin typeface="Georgia" pitchFamily="18" charset="0"/>
              </a:rPr>
              <a:t>Ситуация 2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41438"/>
            <a:ext cx="6985000" cy="411480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altLang="ru-RU" sz="2600" i="1" smtClean="0">
                <a:solidFill>
                  <a:schemeClr val="bg1"/>
                </a:solidFill>
                <a:latin typeface="Georgia" pitchFamily="18" charset="0"/>
              </a:rPr>
              <a:t>       </a:t>
            </a:r>
            <a:r>
              <a:rPr lang="ru-RU" altLang="ru-RU" sz="2600" i="1" smtClean="0">
                <a:solidFill>
                  <a:srgbClr val="00B050"/>
                </a:solidFill>
                <a:latin typeface="Georgia" pitchFamily="18" charset="0"/>
              </a:rPr>
              <a:t>Вы возвращаетесь с работы домой и уже на лестнице слышите громкую </a:t>
            </a:r>
            <a:r>
              <a:rPr lang="ru-RU" altLang="ru-RU" sz="2600" b="1" i="1" smtClean="0">
                <a:solidFill>
                  <a:srgbClr val="00B050"/>
                </a:solidFill>
                <a:latin typeface="Georgia" pitchFamily="18" charset="0"/>
              </a:rPr>
              <a:t> </a:t>
            </a:r>
            <a:r>
              <a:rPr lang="ru-RU" altLang="ru-RU" sz="2600" i="1" smtClean="0">
                <a:solidFill>
                  <a:srgbClr val="00B050"/>
                </a:solidFill>
                <a:latin typeface="Georgia" pitchFamily="18" charset="0"/>
              </a:rPr>
              <a:t>музыку, веселье в вашем доме. Вы входите в квартиру и видите веселящихся друзей вашего ребенка и его самого.  В доме — полный беспорядок. Ваш ребенок смотрит на вас и говорит: «Привет! Мы немного повеселимся! Не возражаешь?»</a:t>
            </a:r>
          </a:p>
          <a:p>
            <a:pPr eaLnBrk="1" hangingPunct="1">
              <a:buFontTx/>
              <a:buNone/>
            </a:pPr>
            <a:r>
              <a:rPr lang="ru-RU" altLang="ru-RU" sz="2600" i="1" smtClean="0">
                <a:solidFill>
                  <a:srgbClr val="00B050"/>
                </a:solidFill>
                <a:latin typeface="Georgia" pitchFamily="18" charset="0"/>
              </a:rPr>
              <a:t>        Ваше решение в подобной ситуации?     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sz="3600" b="1" i="1" smtClean="0">
                <a:solidFill>
                  <a:schemeClr val="bg1"/>
                </a:solidFill>
                <a:latin typeface="Georgia" pitchFamily="18" charset="0"/>
              </a:rPr>
              <a:t>Ситуация  3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1200"/>
            <a:ext cx="6985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      </a:t>
            </a:r>
            <a:r>
              <a:rPr lang="ru-RU" altLang="ru-RU" sz="2800" i="1" smtClean="0">
                <a:solidFill>
                  <a:srgbClr val="00B050"/>
                </a:solidFill>
                <a:latin typeface="Georgia" pitchFamily="18" charset="0"/>
              </a:rPr>
              <a:t>После собрания родители приходят домой и в ярости требуют объяснений от ребенка. Они говорят о том, что с такими результатами никуда не возьмут после школы. Ученик спокойно отвечает: «Значит, пойду работать».</a:t>
            </a:r>
          </a:p>
          <a:p>
            <a:pPr eaLnBrk="1" hangingPunct="1">
              <a:buFontTx/>
              <a:buNone/>
            </a:pPr>
            <a:r>
              <a:rPr lang="ru-RU" altLang="ru-RU" sz="2800" i="1" smtClean="0">
                <a:solidFill>
                  <a:srgbClr val="00B050"/>
                </a:solidFill>
                <a:latin typeface="Georgia" pitchFamily="18" charset="0"/>
              </a:rPr>
              <a:t>    Как поступить в такой ситуации?     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i="1" smtClean="0">
                <a:solidFill>
                  <a:srgbClr val="00B050"/>
                </a:solidFill>
                <a:latin typeface="Georgia" pitchFamily="18" charset="0"/>
              </a:rPr>
              <a:t>Четыре </a:t>
            </a:r>
            <a:r>
              <a:rPr lang="ru-RU" altLang="ru-RU" sz="2400" b="1" i="1" smtClean="0">
                <a:solidFill>
                  <a:srgbClr val="00B050"/>
                </a:solidFill>
                <a:latin typeface="Georgia" pitchFamily="18" charset="0"/>
              </a:rPr>
              <a:t>объятия – для</a:t>
            </a:r>
            <a:r>
              <a:rPr lang="ru-RU" altLang="ru-RU" i="1" smtClean="0">
                <a:solidFill>
                  <a:srgbClr val="00B050"/>
                </a:solidFill>
                <a:latin typeface="Georgia" pitchFamily="18" charset="0"/>
              </a:rPr>
              <a:t> </a:t>
            </a:r>
            <a:r>
              <a:rPr lang="ru-RU" altLang="ru-RU" sz="2400" b="1" i="1" smtClean="0">
                <a:solidFill>
                  <a:srgbClr val="00B050"/>
                </a:solidFill>
                <a:latin typeface="Georgia" pitchFamily="18" charset="0"/>
              </a:rPr>
              <a:t>выживания</a:t>
            </a:r>
            <a:r>
              <a:rPr lang="ru-RU" altLang="ru-RU" sz="2400" i="1" smtClean="0">
                <a:solidFill>
                  <a:srgbClr val="00B050"/>
                </a:solidFill>
                <a:latin typeface="Georgia" pitchFamily="18" charset="0"/>
              </a:rPr>
              <a:t>, восемь -  для счастья.</a:t>
            </a:r>
            <a:br>
              <a:rPr lang="ru-RU" altLang="ru-RU" sz="2400" i="1" smtClean="0">
                <a:solidFill>
                  <a:srgbClr val="00B050"/>
                </a:solidFill>
                <a:latin typeface="Georgia" pitchFamily="18" charset="0"/>
              </a:rPr>
            </a:br>
            <a:r>
              <a:rPr lang="ru-RU" altLang="ru-RU" sz="2400" i="1" smtClean="0">
                <a:solidFill>
                  <a:srgbClr val="00B050"/>
                </a:solidFill>
                <a:latin typeface="Georgia" pitchFamily="18" charset="0"/>
              </a:rPr>
              <a:t>                       Вирджиния Сатир</a:t>
            </a:r>
            <a:br>
              <a:rPr lang="ru-RU" altLang="ru-RU" sz="2400" i="1" smtClean="0">
                <a:solidFill>
                  <a:srgbClr val="00B050"/>
                </a:solidFill>
                <a:latin typeface="Georgia" pitchFamily="18" charset="0"/>
              </a:rPr>
            </a:br>
            <a:endParaRPr lang="ru-RU" altLang="ru-RU" sz="2400" i="1" smtClean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25293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9138"/>
            <a:ext cx="80645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i="1" smtClean="0">
                <a:latin typeface="Georgia" pitchFamily="18" charset="0"/>
              </a:rPr>
              <a:t>       </a:t>
            </a:r>
            <a:endParaRPr lang="ru-RU" altLang="ru-RU" sz="3600" i="1" smtClean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2225" y="2205038"/>
            <a:ext cx="8064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Прежде чем вы вступите в конфликтную ситуацию, подумайте</a:t>
            </a:r>
            <a:br>
              <a:rPr lang="ru-RU" altLang="ru-RU" sz="1600">
                <a:solidFill>
                  <a:schemeClr val="bg1"/>
                </a:solidFill>
              </a:rPr>
            </a:br>
            <a:r>
              <a:rPr lang="ru-RU" altLang="ru-RU" sz="1600">
                <a:solidFill>
                  <a:schemeClr val="bg1"/>
                </a:solidFill>
              </a:rPr>
              <a:t>над тем, какой результат от этого вы хотите получить.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Утвердитесь в том, что этот результат для вас действительно важен.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В конфликте признавайте не только свои интересы, но и интересы другого человека.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Соблюдайте этику поведения в конфликтной ситуации, решайте</a:t>
            </a:r>
            <a:br>
              <a:rPr lang="ru-RU" altLang="ru-RU" sz="1600">
                <a:solidFill>
                  <a:schemeClr val="bg1"/>
                </a:solidFill>
              </a:rPr>
            </a:br>
            <a:r>
              <a:rPr lang="ru-RU" altLang="ru-RU" sz="1600">
                <a:solidFill>
                  <a:schemeClr val="bg1"/>
                </a:solidFill>
              </a:rPr>
              <a:t>проблему, а не сводите счеты.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Будьте тверды и открыты, если убеждены в своей правоте.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Заставьте себя слышать доводы своего оппонента.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Не унижайте и не оскорбляйте другого человека для того, чтобы</a:t>
            </a:r>
            <a:r>
              <a:rPr lang="ru-RU" altLang="ru-RU" sz="1600" b="1">
                <a:solidFill>
                  <a:schemeClr val="bg1"/>
                </a:solidFill>
              </a:rPr>
              <a:t/>
            </a:r>
            <a:br>
              <a:rPr lang="ru-RU" altLang="ru-RU" sz="1600" b="1">
                <a:solidFill>
                  <a:schemeClr val="bg1"/>
                </a:solidFill>
              </a:rPr>
            </a:br>
            <a:r>
              <a:rPr lang="ru-RU" altLang="ru-RU" sz="1600">
                <a:solidFill>
                  <a:schemeClr val="bg1"/>
                </a:solidFill>
              </a:rPr>
              <a:t>потом не сгорать со стыда при встрече с ним и не мучаться раскаянием.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Будьте справедливы и честны в конфликте, не жалейте себя.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Умейте вовремя остановиться, чтобы не остаться без оппонента</a:t>
            </a:r>
          </a:p>
          <a:p>
            <a:pPr eaLnBrk="1" hangingPunct="1">
              <a:buFontTx/>
              <a:buChar char="•"/>
              <a:tabLst>
                <a:tab pos="404813" algn="l"/>
              </a:tabLst>
            </a:pPr>
            <a:r>
              <a:rPr lang="ru-RU" altLang="ru-RU" sz="1600">
                <a:solidFill>
                  <a:schemeClr val="bg1"/>
                </a:solidFill>
              </a:rPr>
              <a:t>Дорожите собственным уважением к самому себе, решаясь идти</a:t>
            </a:r>
            <a:br>
              <a:rPr lang="ru-RU" altLang="ru-RU" sz="1600">
                <a:solidFill>
                  <a:schemeClr val="bg1"/>
                </a:solidFill>
              </a:rPr>
            </a:br>
            <a:r>
              <a:rPr lang="ru-RU" altLang="ru-RU" sz="1600">
                <a:solidFill>
                  <a:schemeClr val="bg1"/>
                </a:solidFill>
              </a:rPr>
              <a:t>на конфликт с тем, кто слабее вас.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1625"/>
            <a:ext cx="8207375" cy="1462088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Спасибо за работу. </a:t>
            </a:r>
            <a:b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800" b="1" i="1" smtClean="0">
                <a:solidFill>
                  <a:schemeClr val="bg1"/>
                </a:solidFill>
                <a:latin typeface="Georgia" pitchFamily="18" charset="0"/>
              </a:rPr>
              <a:t>Благодарю всех за внимание.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1200"/>
            <a:ext cx="6985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900" i="1" smtClean="0">
                <a:solidFill>
                  <a:schemeClr val="bg1"/>
                </a:solidFill>
                <a:latin typeface="Georgia" pitchFamily="18" charset="0"/>
              </a:rPr>
              <a:t>      </a:t>
            </a:r>
            <a:endParaRPr lang="ru-RU" altLang="ru-RU" sz="3600" i="1" smtClean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29700" name="Picture 6" descr="ROSES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2708275"/>
            <a:ext cx="4824413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420938"/>
            <a:ext cx="5976937" cy="2695575"/>
          </a:xfrm>
        </p:spPr>
        <p:txBody>
          <a:bodyPr/>
          <a:lstStyle/>
          <a:p>
            <a:pPr algn="ctr" eaLnBrk="1" hangingPunct="1"/>
            <a:r>
              <a:rPr lang="ru-RU" altLang="ru-RU" sz="2400" i="1" smtClean="0">
                <a:solidFill>
                  <a:schemeClr val="bg1"/>
                </a:solidFill>
                <a:latin typeface="Georgia" pitchFamily="18" charset="0"/>
              </a:rPr>
              <a:t>    </a:t>
            </a: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От любви до ненависти один шаг, от ненависти к любви – километры шагов.</a:t>
            </a:r>
            <a:b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2800" i="1" smtClean="0">
                <a:solidFill>
                  <a:schemeClr val="bg1"/>
                </a:solidFill>
                <a:latin typeface="Georgia" pitchFamily="18" charset="0"/>
              </a:rPr>
              <a:t>                                        Сенека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924175"/>
            <a:ext cx="7772400" cy="2809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900" i="1" smtClean="0">
                <a:solidFill>
                  <a:srgbClr val="0070C0"/>
                </a:solidFill>
                <a:latin typeface="Georgia" pitchFamily="18" charset="0"/>
              </a:rPr>
              <a:t>         </a:t>
            </a:r>
          </a:p>
          <a:p>
            <a:pPr eaLnBrk="1" hangingPunct="1">
              <a:buFontTx/>
              <a:buNone/>
            </a:pPr>
            <a:endParaRPr lang="ru-RU" altLang="ru-RU" sz="2900" i="1" smtClean="0">
              <a:solidFill>
                <a:srgbClr val="0070C0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900" i="1" smtClean="0">
                <a:solidFill>
                  <a:srgbClr val="0070C0"/>
                </a:solidFill>
                <a:latin typeface="Georgia" pitchFamily="18" charset="0"/>
              </a:rPr>
              <a:t>          </a:t>
            </a:r>
            <a:endParaRPr lang="ru-RU" altLang="ru-RU" i="1" smtClean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-541338" y="1065213"/>
            <a:ext cx="7772401" cy="1463675"/>
          </a:xfrm>
        </p:spPr>
        <p:txBody>
          <a:bodyPr/>
          <a:lstStyle/>
          <a:p>
            <a:pPr algn="ctr" eaLnBrk="1" hangingPunct="1"/>
            <a:r>
              <a:rPr lang="ru-RU" altLang="ru-RU" sz="4000" i="1" dirty="0" smtClean="0">
                <a:solidFill>
                  <a:schemeClr val="tx1"/>
                </a:solidFill>
              </a:rPr>
              <a:t>Что такое конфликт?</a:t>
            </a:r>
          </a:p>
        </p:txBody>
      </p:sp>
      <p:graphicFrame>
        <p:nvGraphicFramePr>
          <p:cNvPr id="6147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5635978" y="1981200"/>
          <a:ext cx="1834444" cy="1981200"/>
        </p:xfrm>
        <a:graphic>
          <a:graphicData uri="http://schemas.openxmlformats.org/presentationml/2006/ole">
            <p:oleObj spid="_x0000_s6147" name="Диаграмма" r:id="rId4" imgW="3809922" imgH="4114705" progId="MSGraph.Chart.8">
              <p:embed followColorScheme="full"/>
            </p:oleObj>
          </a:graphicData>
        </a:graphic>
      </p:graphicFrame>
      <p:graphicFrame>
        <p:nvGraphicFramePr>
          <p:cNvPr id="6148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539750" y="2773363"/>
          <a:ext cx="3600450" cy="3489325"/>
        </p:xfrm>
        <a:graphic>
          <a:graphicData uri="http://schemas.openxmlformats.org/presentationml/2006/ole">
            <p:oleObj spid="_x0000_s6148" name="Диаграмма" r:id="rId5" imgW="3686251" imgH="3571951" progId="Excel.Chart.8">
              <p:embed/>
            </p:oleObj>
          </a:graphicData>
        </a:graphic>
      </p:graphicFrame>
      <p:graphicFrame>
        <p:nvGraphicFramePr>
          <p:cNvPr id="6149" name="Object 9"/>
          <p:cNvGraphicFramePr>
            <a:graphicFrameLocks noChangeAspect="1"/>
          </p:cNvGraphicFramePr>
          <p:nvPr/>
        </p:nvGraphicFramePr>
        <p:xfrm>
          <a:off x="4500563" y="2349500"/>
          <a:ext cx="4175125" cy="4232275"/>
        </p:xfrm>
        <a:graphic>
          <a:graphicData uri="http://schemas.openxmlformats.org/presentationml/2006/ole">
            <p:oleObj spid="_x0000_s6149" name="Диаграмма" r:id="rId6" imgW="3686251" imgH="3657600" progId="Excel.Chart.8">
              <p:embed/>
            </p:oleObj>
          </a:graphicData>
        </a:graphic>
      </p:graphicFrame>
    </p:spTree>
  </p:cSld>
  <p:clrMapOvr>
    <a:masterClrMapping/>
  </p:clrMapOvr>
  <p:transition advTm="0">
    <p:wipe dir="r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altLang="ru-RU" sz="4000" dirty="0" smtClean="0">
                <a:solidFill>
                  <a:schemeClr val="tx1"/>
                </a:solidFill>
              </a:rPr>
              <a:t>Причина конфликта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633413" y="2446338"/>
          <a:ext cx="3686175" cy="3076575"/>
        </p:xfrm>
        <a:graphic>
          <a:graphicData uri="http://schemas.openxmlformats.org/presentationml/2006/ole">
            <p:oleObj spid="_x0000_s7171" name="Диаграмма" r:id="rId4" imgW="3686251" imgH="3076651" progId="Excel.Chart.8">
              <p:embed/>
            </p:oleObj>
          </a:graphicData>
        </a:graphic>
      </p:graphicFrame>
      <p:graphicFrame>
        <p:nvGraphicFramePr>
          <p:cNvPr id="7172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4710113" y="2676525"/>
          <a:ext cx="3686175" cy="2657475"/>
        </p:xfrm>
        <a:graphic>
          <a:graphicData uri="http://schemas.openxmlformats.org/presentationml/2006/ole">
            <p:oleObj spid="_x0000_s7172" name="Диаграмма" r:id="rId5" imgW="3686251" imgH="2657551" progId="Excel.Chart.8">
              <p:embed/>
            </p:oleObj>
          </a:graphicData>
        </a:graphic>
      </p:graphicFrame>
    </p:spTree>
  </p:cSld>
  <p:clrMapOvr>
    <a:masterClrMapping/>
  </p:clrMapOvr>
  <p:transition>
    <p:wipe dir="r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1" dirty="0" smtClean="0">
                <a:solidFill>
                  <a:schemeClr val="bg1"/>
                </a:solidFill>
                <a:latin typeface="Georgia" pitchFamily="18" charset="0"/>
              </a:rPr>
              <a:t>Конфликт – </a:t>
            </a:r>
            <a:r>
              <a:rPr lang="ru-RU" altLang="ru-RU" i="1" dirty="0" smtClean="0">
                <a:latin typeface="Georgia" pitchFamily="18" charset="0"/>
              </a:rPr>
              <a:t>это опасение хотя бы одной стороны, что её интересы нарушает, ущемляет, игнорирует другая сторона.</a:t>
            </a:r>
          </a:p>
          <a:p>
            <a:pPr eaLnBrk="1" hangingPunct="1">
              <a:buFontTx/>
              <a:buNone/>
            </a:pPr>
            <a:r>
              <a:rPr lang="ru-RU" altLang="ru-RU" i="1" dirty="0" smtClean="0">
                <a:latin typeface="Georgia" pitchFamily="18" charset="0"/>
              </a:rPr>
              <a:t>                                         Уильям Линкольн</a:t>
            </a:r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598488"/>
            <a:ext cx="7772400" cy="1462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/>
              <a:t>Конфликт может привести к тому, </a:t>
            </a:r>
            <a:br>
              <a:rPr lang="ru-RU" altLang="ru-RU" smtClean="0"/>
            </a:br>
            <a:r>
              <a:rPr lang="ru-RU" altLang="ru-RU" smtClean="0"/>
              <a:t>что –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43438" y="2924175"/>
            <a:ext cx="3889375" cy="4035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000" dirty="0" smtClean="0">
                <a:solidFill>
                  <a:schemeClr val="bg1"/>
                </a:solidFill>
              </a:rPr>
              <a:t>    </a:t>
            </a:r>
            <a:r>
              <a:rPr lang="ru-RU" altLang="ru-RU" sz="2000" dirty="0" smtClean="0">
                <a:solidFill>
                  <a:srgbClr val="0070C0"/>
                </a:solidFill>
              </a:rPr>
              <a:t>Родители: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000" dirty="0" smtClean="0">
                <a:solidFill>
                  <a:srgbClr val="006600"/>
                </a:solidFill>
              </a:rPr>
              <a:t>К большим сложностям в отношении друг с другом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000" dirty="0" smtClean="0">
              <a:solidFill>
                <a:srgbClr val="00660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000" dirty="0" smtClean="0">
                <a:solidFill>
                  <a:srgbClr val="006600"/>
                </a:solidFill>
              </a:rPr>
              <a:t>Ссоре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altLang="ru-RU" sz="2000" dirty="0" smtClean="0">
              <a:solidFill>
                <a:srgbClr val="00660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000" dirty="0" smtClean="0">
                <a:solidFill>
                  <a:srgbClr val="006600"/>
                </a:solidFill>
              </a:rPr>
              <a:t>Прекращению взаимоотношений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81038" y="1636713"/>
            <a:ext cx="360045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/>
            <a:endParaRPr lang="ru-RU" altLang="ru-RU">
              <a:solidFill>
                <a:schemeClr val="bg1"/>
              </a:solidFill>
            </a:endParaRPr>
          </a:p>
          <a:p>
            <a:pPr algn="ctr" eaLnBrk="1" hangingPunct="1"/>
            <a:endParaRPr lang="ru-RU" altLang="ru-RU">
              <a:solidFill>
                <a:schemeClr val="bg1"/>
              </a:solidFill>
            </a:endParaRPr>
          </a:p>
          <a:p>
            <a:pPr algn="ctr" eaLnBrk="1" hangingPunct="1"/>
            <a:r>
              <a:rPr lang="ru-RU" altLang="ru-RU">
                <a:solidFill>
                  <a:srgbClr val="0070C0"/>
                </a:solidFill>
              </a:rPr>
              <a:t>Учащиеся:</a:t>
            </a: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К драке</a:t>
            </a:r>
          </a:p>
          <a:p>
            <a:pPr eaLnBrk="1" hangingPunct="1"/>
            <a:endParaRPr lang="ru-RU" altLang="ru-RU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Самоубийству</a:t>
            </a:r>
          </a:p>
          <a:p>
            <a:pPr eaLnBrk="1" hangingPunct="1"/>
            <a:endParaRPr lang="ru-RU" altLang="ru-RU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Поругаться с родителями, друзьями</a:t>
            </a:r>
          </a:p>
          <a:p>
            <a:pPr eaLnBrk="1" hangingPunct="1"/>
            <a:endParaRPr lang="ru-RU" altLang="ru-RU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Испортятся отношения </a:t>
            </a:r>
          </a:p>
          <a:p>
            <a:pPr eaLnBrk="1" hangingPunct="1"/>
            <a:endParaRPr lang="ru-RU" altLang="ru-RU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Ссоре</a:t>
            </a:r>
          </a:p>
          <a:p>
            <a:pPr eaLnBrk="1" hangingPunct="1"/>
            <a:endParaRPr lang="ru-RU" altLang="ru-RU">
              <a:solidFill>
                <a:srgbClr val="006600"/>
              </a:solidFill>
            </a:endParaRPr>
          </a:p>
          <a:p>
            <a:pPr eaLnBrk="1" hangingPunct="1"/>
            <a:r>
              <a:rPr lang="ru-RU" altLang="ru-RU">
                <a:solidFill>
                  <a:srgbClr val="006600"/>
                </a:solidFill>
              </a:rPr>
              <a:t>Родители могут уйти из дома</a:t>
            </a:r>
          </a:p>
          <a:p>
            <a:pPr algn="ctr"/>
            <a:endParaRPr lang="ru-RU" alt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Чаще всего поводом для конфликта в семье может быть –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492375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Непонимание, разногласия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Поздний приход домой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Проблема «Отцов и детей» - когда родители не понимают нужды и интересы детей или наоборот, когда ребенок не хочет понять родителей и воспринимает все в «штыки»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Ущемляются права детей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Учеба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Не слушаются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Недовольство поступком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Телевизор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Вранье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006600"/>
                </a:solidFill>
              </a:rPr>
              <a:t>Отстаивание своей точки зрения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b="1" i="1" smtClean="0"/>
              <a:t>Постарайтесь назвать качества и умения, необходимые для успешного разрешения конфликтов.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00213"/>
            <a:ext cx="8132763" cy="44037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умение слушать и главное, слышать другого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хладнокровие и выдержка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сдержанность в эмоциях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терпение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умение влиять на другого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красноречие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способность поставить себя на место другого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умение аргументировать свою позицию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немногословие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i="1" smtClean="0">
                <a:solidFill>
                  <a:srgbClr val="006600"/>
                </a:solidFill>
              </a:rPr>
              <a:t>умение убеждать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7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7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7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7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  <p:bldP spid="20787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1369</TotalTime>
  <Words>1037</Words>
  <Application>Microsoft Office PowerPoint</Application>
  <PresentationFormat>Экран (4:3)</PresentationFormat>
  <Paragraphs>148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 Black</vt:lpstr>
      <vt:lpstr>Arial</vt:lpstr>
      <vt:lpstr>Times New Roman</vt:lpstr>
      <vt:lpstr>Calibri</vt:lpstr>
      <vt:lpstr>Georgia</vt:lpstr>
      <vt:lpstr>Яркая</vt:lpstr>
      <vt:lpstr>Диаграмма Microsoft Graph</vt:lpstr>
      <vt:lpstr>Диаграмма Microsoft Office Excel</vt:lpstr>
      <vt:lpstr> </vt:lpstr>
      <vt:lpstr>Слайд 2</vt:lpstr>
      <vt:lpstr>    От любви до ненависти один шаг, от ненависти к любви – километры шагов.                                         Сенека</vt:lpstr>
      <vt:lpstr>Что такое конфликт?</vt:lpstr>
      <vt:lpstr>Причина конфликта</vt:lpstr>
      <vt:lpstr>Слайд 6</vt:lpstr>
      <vt:lpstr>Конфликт может привести к тому,  что – </vt:lpstr>
      <vt:lpstr>Чаще всего поводом для конфликта в семье может быть –</vt:lpstr>
      <vt:lpstr>Постарайтесь назвать качества и умения, необходимые для успешного разрешения конфликтов.</vt:lpstr>
      <vt:lpstr>Для того, чтобы избежать конфликт, нужно –</vt:lpstr>
      <vt:lpstr>   Главная способность в конфликте –  способность к конфронтации –  объяснению.  Это -  умение:</vt:lpstr>
      <vt:lpstr>Правила поведения в ранней ситуации. </vt:lpstr>
      <vt:lpstr>Тестирование. «Роль родителя»</vt:lpstr>
      <vt:lpstr>Можете ли вы? (варианты ответов:  могу и всегда так поступаю – 3 балла;  могу, но не всегда так поступаю-2 балла; не могу – 1 балл):</vt:lpstr>
      <vt:lpstr>Можете ли вы? (варианты ответов:  могу и всегда так поступаю – 3 балла;  могу, но не всегда так поступаю-2 балла;  не могу – 1 балл):</vt:lpstr>
      <vt:lpstr>Можете ли вы? (варианты ответов:  могу и всегда так поступаю – 3 балла;  могу, но не всегда так поступаю-2 балла;  не могу – 1 балл):</vt:lpstr>
      <vt:lpstr>Можете ли вы? (варианты ответов:  могу и всегда так поступаю – 3 балла;  могу, но не всегда так поступаю-2 балла;  не могу – 1 балл):</vt:lpstr>
      <vt:lpstr>Можете ли вы? (варианты ответов:  могу и всегда так поступаю – 3 балла;  могу, но не всегда так поступаю-2 балла;  не могу – 1 балл):</vt:lpstr>
      <vt:lpstr>Результаты теста:</vt:lpstr>
      <vt:lpstr>Результаты теста:</vt:lpstr>
      <vt:lpstr>Результаты теста:</vt:lpstr>
      <vt:lpstr>Не забывайте слова И.-В Гёте:</vt:lpstr>
      <vt:lpstr>Ситуация 1</vt:lpstr>
      <vt:lpstr>Ситуация 2</vt:lpstr>
      <vt:lpstr>Ситуация  3</vt:lpstr>
      <vt:lpstr>Четыре объятия – для выживания, восемь -  для счастья.                        Вирджиния Сатир </vt:lpstr>
      <vt:lpstr>Спасибо за работу.  Благодарю всех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судьба в судьбе района</dc:title>
  <dc:creator>Нагорная</dc:creator>
  <cp:lastModifiedBy>Пользователь Windows</cp:lastModifiedBy>
  <cp:revision>63</cp:revision>
  <dcterms:created xsi:type="dcterms:W3CDTF">2006-03-22T15:49:13Z</dcterms:created>
  <dcterms:modified xsi:type="dcterms:W3CDTF">2022-05-13T07:22:51Z</dcterms:modified>
</cp:coreProperties>
</file>