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74" r:id="rId2"/>
    <p:sldId id="262" r:id="rId3"/>
    <p:sldId id="265" r:id="rId4"/>
    <p:sldId id="278" r:id="rId5"/>
    <p:sldId id="263" r:id="rId6"/>
    <p:sldId id="270" r:id="rId7"/>
    <p:sldId id="275" r:id="rId8"/>
    <p:sldId id="27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94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5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BE585-B8AB-4879-A637-5A6F1655DB8C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3542F-D096-4DAA-953A-6B89CC6CF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247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9E11E1D-9299-4FFF-B1E9-723CFFE9A7A6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FB7A830-19AC-4E56-8232-661BDD2BC5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723459" y="980728"/>
            <a:ext cx="7412360" cy="194421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Arial Unicode MS" pitchFamily="34" charset="-128"/>
                <a:cs typeface="Arial Unicode MS" pitchFamily="34" charset="-128"/>
              </a:rPr>
              <a:t>Формирование познавательных </a:t>
            </a:r>
            <a:r>
              <a:rPr lang="ru-RU" sz="3000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Arial Unicode MS" pitchFamily="34" charset="-128"/>
                <a:cs typeface="Arial Unicode MS" pitchFamily="34" charset="-128"/>
              </a:rPr>
              <a:t>УУД</a:t>
            </a: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Arial Unicode MS" pitchFamily="34" charset="-128"/>
                <a:cs typeface="Arial Unicode MS" pitchFamily="34" charset="-128"/>
              </a:rPr>
              <a:t> на уроках русского языка в начальной школе средствами проблемного обучения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6246167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Шагимарданова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Р.Р.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6" name="Picture 2" descr="H:\Новая фото\P12109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53036"/>
            <a:ext cx="3631951" cy="2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9692" y="243517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МАОУ «Политехнический лицей» имени Героя Советского Союза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И.И.Стрельникова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7721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2160240"/>
          </a:xfrm>
        </p:spPr>
        <p:txBody>
          <a:bodyPr>
            <a:normAutofit/>
          </a:bodyPr>
          <a:lstStyle/>
          <a:p>
            <a:r>
              <a:rPr lang="ru-RU" sz="3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Минутка </a:t>
            </a:r>
            <a: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чистописания</a:t>
            </a:r>
            <a:br>
              <a:rPr lang="ru-RU" sz="3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4494" y="2060849"/>
            <a:ext cx="8849994" cy="4413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Определи букву, которую будем писать. </a:t>
            </a:r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одном из слов она обозначает парный  звонкий мягкий согласный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звук</a:t>
            </a:r>
            <a:r>
              <a:rPr lang="ru-RU" altLang="ru-RU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Бумага, гиря, ряд </a:t>
            </a:r>
          </a:p>
          <a:p>
            <a:r>
              <a:rPr lang="ru-RU" sz="2000" b="1" kern="10" cap="all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Найди лишнюю букву</a:t>
            </a:r>
            <a:endParaRPr lang="ru-RU" sz="2000" b="1" cap="all" dirty="0" smtClean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altLang="ru-RU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 </a:t>
            </a:r>
            <a:r>
              <a:rPr lang="ru-RU" altLang="ru-RU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 с д г </a:t>
            </a:r>
            <a:r>
              <a:rPr lang="ru-RU" altLang="ru-RU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 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«с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» -обозначает глухой согласный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звук   </a:t>
            </a:r>
            <a:r>
              <a:rPr lang="ru-RU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</a:t>
            </a:r>
            <a:r>
              <a:rPr lang="ru-RU" altLang="ru-RU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 </a:t>
            </a:r>
            <a:r>
              <a:rPr lang="ru-RU" altLang="ru-RU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 ч щ </a:t>
            </a:r>
            <a:r>
              <a:rPr lang="ru-RU" altLang="ru-RU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х» обозначает два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звука</a:t>
            </a:r>
          </a:p>
          <a:p>
            <a:r>
              <a:rPr lang="ru-RU" sz="2000" b="1" kern="10" cap="all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продолжи закономерность и  продолжи ряд</a:t>
            </a:r>
            <a:endParaRPr lang="ru-RU" sz="2000" b="1" cap="all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4" indent="0">
              <a:spcBef>
                <a:spcPts val="600"/>
              </a:spcBef>
              <a:buClr>
                <a:schemeClr val="accent1"/>
              </a:buClr>
              <a:buSzPct val="70000"/>
              <a:buNone/>
            </a:pPr>
            <a:r>
              <a:rPr lang="ru-RU" altLang="ru-RU" sz="30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altLang="ru-RU" sz="3000" b="1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Мя</a:t>
            </a:r>
            <a:r>
              <a:rPr lang="ru-RU" altLang="ru-RU" sz="30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Мю </a:t>
            </a:r>
            <a:r>
              <a:rPr lang="ru-RU" altLang="ru-RU" sz="30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Мэ</a:t>
            </a:r>
            <a:r>
              <a:rPr lang="ru-RU" altLang="ru-RU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30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М…М…</a:t>
            </a:r>
          </a:p>
          <a:p>
            <a:pPr marL="342900" lvl="4" indent="-342900">
              <a:spcBef>
                <a:spcPts val="600"/>
              </a:spcBef>
              <a:buClr>
                <a:schemeClr val="accent1"/>
              </a:buClr>
              <a:buSzPct val="70000"/>
              <a:buFont typeface="Courier New" panose="02070309020205020404" pitchFamily="49" charset="0"/>
              <a:buChar char="o"/>
            </a:pPr>
            <a:r>
              <a:rPr lang="ru-RU" sz="2000" b="1" kern="10" cap="all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Найди общую букву в словах …</a:t>
            </a:r>
            <a:endParaRPr lang="ru-RU" sz="2000" b="1" cap="all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114494" y="144216"/>
            <a:ext cx="8633969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Проблемные ситуации на этапе актуализации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знаний и умений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654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19" y="1412776"/>
            <a:ext cx="8633969" cy="621330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ru-RU" sz="2800" b="1" kern="10" dirty="0" smtClean="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Arial"/>
                <a:cs typeface="Arial"/>
              </a:rPr>
              <a:t>Словарно-орфографическая работа</a:t>
            </a:r>
            <a:r>
              <a:rPr lang="ru-RU" sz="2800" b="1" kern="10" dirty="0" smtClean="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CC0099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sz="2800" b="1" kern="10" dirty="0" smtClean="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CC0099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Последовательно 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соедините буквы, являющиеся в данных словах </a:t>
            </a:r>
            <a:r>
              <a:rPr lang="ru-RU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орфограммами.</a:t>
            </a:r>
            <a:br>
              <a:rPr lang="ru-RU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altLang="ru-RU" sz="2800" b="1" u="sng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пор,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зву</a:t>
            </a:r>
            <a:r>
              <a:rPr lang="ru-RU" altLang="ru-RU" sz="2800" b="1" u="sng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др</a:t>
            </a:r>
            <a:r>
              <a:rPr lang="ru-RU" altLang="ru-RU" sz="2800" b="1" u="sng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ва, 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</a:t>
            </a:r>
            <a:r>
              <a:rPr lang="ru-RU" altLang="ru-RU" sz="2800" b="1" u="sng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нце, 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</a:t>
            </a:r>
            <a:r>
              <a:rPr lang="ru-RU" altLang="ru-RU" sz="2800" b="1" u="sng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бода.</a:t>
            </a:r>
          </a:p>
          <a:p>
            <a:r>
              <a:rPr lang="ru-RU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Убери 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мысленно буквы, обозначающие глухие согласные звуки в данной цепочке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 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 б к т х е ш с р ч ё щ з ц 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altLang="ru-RU" sz="2800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2800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Определи 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два слова, с которыми мы познакомимся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ru-RU" altLang="ru-RU" sz="2800" b="1" u="sng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 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т </a:t>
            </a:r>
            <a:r>
              <a:rPr lang="ru-RU" altLang="ru-RU" sz="2800" b="1" u="sng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т </a:t>
            </a:r>
            <a:r>
              <a:rPr lang="ru-RU" altLang="ru-RU" sz="2800" b="1" u="sng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 а</a:t>
            </a:r>
            <a:r>
              <a:rPr lang="ru-RU" altLang="ru-RU" sz="2800" b="1" u="sng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</a:t>
            </a:r>
            <a:r>
              <a:rPr lang="ru-RU" altLang="ru-RU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800" b="1" dirty="0" smtClean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ь</a:t>
            </a:r>
            <a:endParaRPr lang="ru-RU" altLang="ru-RU" sz="2800" b="1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251520" y="0"/>
            <a:ext cx="8633969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Проблемные ситуации на этапе актуализации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знаний и умений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366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 rot="10800000" flipV="1">
            <a:off x="430212" y="103524"/>
            <a:ext cx="8318251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anchor="b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этап 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проблематизации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501" y="1488520"/>
            <a:ext cx="839026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Прочитай слова:</a:t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/>
              <a:t> </a:t>
            </a:r>
            <a:r>
              <a:rPr lang="ru-RU" sz="2800" b="1" i="1" dirty="0">
                <a:solidFill>
                  <a:srgbClr val="FF0000"/>
                </a:solidFill>
              </a:rPr>
              <a:t>Д</a:t>
            </a:r>
            <a:r>
              <a:rPr lang="ru-RU" sz="2800" b="1" i="1" dirty="0" smtClean="0">
                <a:solidFill>
                  <a:srgbClr val="FF0000"/>
                </a:solidFill>
              </a:rPr>
              <a:t>ерево</a:t>
            </a:r>
            <a:r>
              <a:rPr lang="ru-RU" sz="2800" b="1" i="1" dirty="0">
                <a:solidFill>
                  <a:srgbClr val="FF0000"/>
                </a:solidFill>
              </a:rPr>
              <a:t>, птица, </a:t>
            </a:r>
            <a:r>
              <a:rPr lang="ru-RU" sz="2800" b="1" i="1" dirty="0" smtClean="0">
                <a:solidFill>
                  <a:srgbClr val="FF0000"/>
                </a:solidFill>
              </a:rPr>
              <a:t>мёд, молоко</a:t>
            </a:r>
            <a:r>
              <a:rPr lang="ru-RU" sz="2800" b="1" i="1" dirty="0">
                <a:solidFill>
                  <a:srgbClr val="FF0000"/>
                </a:solidFill>
              </a:rPr>
              <a:t>, пирог, доброта.</a:t>
            </a:r>
            <a:r>
              <a:rPr lang="ru-RU" sz="2800" i="1" dirty="0"/>
              <a:t>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3200" dirty="0" smtClean="0"/>
              <a:t>-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Поставьте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запишите данные существительные в форме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множественного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числа. </a:t>
            </a:r>
          </a:p>
        </p:txBody>
      </p:sp>
      <p:pic>
        <p:nvPicPr>
          <p:cNvPr id="4" name="Picture 7" descr="P103025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581" y="4132243"/>
            <a:ext cx="313213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3506" y="3889631"/>
            <a:ext cx="41591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Дерево - деревья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Птица - птицы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Пирог - пироги 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>Нельзя </a:t>
            </a:r>
            <a:r>
              <a:rPr lang="ru-RU" sz="2000" b="1" dirty="0"/>
              <a:t>поставь в форму </a:t>
            </a:r>
            <a:r>
              <a:rPr lang="ru-RU" sz="2000" b="1" dirty="0" err="1"/>
              <a:t>мн.ч</a:t>
            </a:r>
            <a:r>
              <a:rPr lang="ru-RU" sz="2000" b="1" dirty="0"/>
              <a:t>.: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Мед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Молоко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Доброта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8415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Зимние рамки для детских фотографий – Весёлый снегов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94" y="1070740"/>
            <a:ext cx="8606347" cy="5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63888" y="2204864"/>
            <a:ext cx="3429000" cy="31085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600" dirty="0" smtClean="0">
                <a:solidFill>
                  <a:srgbClr val="000099"/>
                </a:solidFill>
                <a:latin typeface="+mn-lt"/>
              </a:rPr>
              <a:t>Медведь</a:t>
            </a:r>
            <a:endParaRPr lang="ru-RU" sz="2800" b="1" spc="600" dirty="0">
              <a:solidFill>
                <a:srgbClr val="000099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600" dirty="0">
                <a:solidFill>
                  <a:srgbClr val="000099"/>
                </a:solidFill>
                <a:latin typeface="+mn-lt"/>
              </a:rPr>
              <a:t>Месяц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600" dirty="0">
                <a:solidFill>
                  <a:srgbClr val="000099"/>
                </a:solidFill>
                <a:latin typeface="+mn-lt"/>
              </a:rPr>
              <a:t>Лопата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600" dirty="0">
                <a:solidFill>
                  <a:srgbClr val="000099"/>
                </a:solidFill>
                <a:latin typeface="+mn-lt"/>
              </a:rPr>
              <a:t>Ягода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600" dirty="0">
                <a:solidFill>
                  <a:srgbClr val="000099"/>
                </a:solidFill>
                <a:latin typeface="+mn-lt"/>
              </a:rPr>
              <a:t>Девочка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600" dirty="0">
                <a:solidFill>
                  <a:srgbClr val="000099"/>
                </a:solidFill>
                <a:latin typeface="+mn-lt"/>
              </a:rPr>
              <a:t>Ворона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600" dirty="0">
                <a:solidFill>
                  <a:srgbClr val="000099"/>
                </a:solidFill>
                <a:latin typeface="+mn-lt"/>
              </a:rPr>
              <a:t>Верблюд </a:t>
            </a: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136222" y="96102"/>
            <a:ext cx="8633969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Проблемные ситуации на этапе целеполагания и мотивации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6398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0.01042 L -0.08976 0.0041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-0.09652 -0.0030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55 -0.00231 L -0.09045 -0.00231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74 -0.00162 L -0.0651 -0.0016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67544" y="1628775"/>
            <a:ext cx="8352928" cy="47466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со</a:t>
            </a:r>
            <a:r>
              <a:rPr lang="ru-RU" sz="2800" b="1" u="sng" dirty="0">
                <a:solidFill>
                  <a:srgbClr val="FF0000"/>
                </a:solidFill>
              </a:rPr>
              <a:t>л</a:t>
            </a:r>
            <a:r>
              <a:rPr lang="ru-RU" sz="2800" b="1" dirty="0">
                <a:solidFill>
                  <a:srgbClr val="FF0000"/>
                </a:solidFill>
              </a:rPr>
              <a:t>ю-со</a:t>
            </a:r>
            <a:r>
              <a:rPr lang="ru-RU" sz="2800" b="1" u="sng" dirty="0">
                <a:solidFill>
                  <a:srgbClr val="FF0000"/>
                </a:solidFill>
              </a:rPr>
              <a:t>л</a:t>
            </a:r>
            <a:r>
              <a:rPr lang="ru-RU" sz="2800" b="1" dirty="0">
                <a:solidFill>
                  <a:srgbClr val="FF0000"/>
                </a:solidFill>
              </a:rPr>
              <a:t>ью, </a:t>
            </a:r>
            <a:r>
              <a:rPr lang="ru-RU" sz="2800" b="1" dirty="0" smtClean="0">
                <a:solidFill>
                  <a:srgbClr val="FF0000"/>
                </a:solidFill>
              </a:rPr>
              <a:t>по</a:t>
            </a:r>
            <a:r>
              <a:rPr lang="ru-RU" sz="2800" b="1" u="sng" dirty="0" smtClean="0">
                <a:solidFill>
                  <a:srgbClr val="FF0000"/>
                </a:solidFill>
              </a:rPr>
              <a:t>л</a:t>
            </a:r>
            <a:r>
              <a:rPr lang="ru-RU" sz="2800" b="1" dirty="0" smtClean="0">
                <a:solidFill>
                  <a:srgbClr val="FF0000"/>
                </a:solidFill>
              </a:rPr>
              <a:t>ёт-по</a:t>
            </a:r>
            <a:r>
              <a:rPr lang="ru-RU" sz="2800" b="1" u="sng" dirty="0" smtClean="0">
                <a:solidFill>
                  <a:srgbClr val="FF0000"/>
                </a:solidFill>
              </a:rPr>
              <a:t>л</a:t>
            </a:r>
            <a:r>
              <a:rPr lang="ru-RU" sz="2800" b="1" dirty="0">
                <a:solidFill>
                  <a:srgbClr val="FF0000"/>
                </a:solidFill>
              </a:rPr>
              <a:t>ь</a:t>
            </a:r>
            <a:r>
              <a:rPr lang="ru-RU" sz="2800" b="1" dirty="0" smtClean="0">
                <a:solidFill>
                  <a:srgbClr val="FF0000"/>
                </a:solidFill>
              </a:rPr>
              <a:t>ёт</a:t>
            </a:r>
            <a:r>
              <a:rPr lang="ru-RU" sz="2800" b="1" dirty="0">
                <a:solidFill>
                  <a:srgbClr val="FF0000"/>
                </a:solidFill>
              </a:rPr>
              <a:t>, </a:t>
            </a:r>
            <a:r>
              <a:rPr lang="ru-RU" sz="2800" b="1" dirty="0" smtClean="0">
                <a:solidFill>
                  <a:srgbClr val="FF0000"/>
                </a:solidFill>
              </a:rPr>
              <a:t>се</a:t>
            </a:r>
            <a:r>
              <a:rPr lang="ru-RU" sz="2800" b="1" u="sng" dirty="0" smtClean="0">
                <a:solidFill>
                  <a:srgbClr val="FF0000"/>
                </a:solidFill>
              </a:rPr>
              <a:t>м</a:t>
            </a:r>
            <a:r>
              <a:rPr lang="ru-RU" sz="2800" b="1" dirty="0" smtClean="0">
                <a:solidFill>
                  <a:srgbClr val="FF0000"/>
                </a:solidFill>
              </a:rPr>
              <a:t>я-се</a:t>
            </a:r>
            <a:r>
              <a:rPr lang="ru-RU" sz="2800" b="1" u="sng" dirty="0" smtClean="0">
                <a:solidFill>
                  <a:srgbClr val="FF0000"/>
                </a:solidFill>
              </a:rPr>
              <a:t>м</a:t>
            </a:r>
            <a:r>
              <a:rPr lang="ru-RU" sz="2800" b="1" dirty="0" smtClean="0">
                <a:solidFill>
                  <a:srgbClr val="FF0000"/>
                </a:solidFill>
              </a:rPr>
              <a:t>ья</a:t>
            </a:r>
            <a:r>
              <a:rPr lang="ru-RU" sz="2800" b="1" dirty="0">
                <a:solidFill>
                  <a:srgbClr val="FF0000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 произношения звуков, обозначенных выделенными буквами. 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Твёрдые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они или мягкие? 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Слитно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раздельно они произносятся со следующими за ними звуками? 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Какой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 слышится при раздельном произношении после согласного звука? 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Какими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буквами показано на письме раздельное произношение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звуков?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Обобщение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плану: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-Когда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пишется разделительный ь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b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-Перед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какими буквами он пишется.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 rot="10800000" flipV="1">
            <a:off x="430212" y="318968"/>
            <a:ext cx="8318251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Проблемные ситуации на этапе изучения нового материала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1547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 rot="10800000" flipV="1">
            <a:off x="430212" y="103524"/>
            <a:ext cx="8318251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Проблемные ситуации на этапе закрепления учебной информации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14" descr="priv5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4005064"/>
            <a:ext cx="20764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91614" y="3861048"/>
            <a:ext cx="631263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Физкультминутка: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ряд приседает на слова мужского рода, 2 ряд – на слова женского рода, 3 ряд на слова среднего рода.</a:t>
            </a:r>
          </a:p>
          <a:p>
            <a:r>
              <a:rPr lang="ru-RU" altLang="ru-RU" sz="2400" b="1" dirty="0" smtClean="0">
                <a:solidFill>
                  <a:srgbClr val="FF0000"/>
                </a:solidFill>
              </a:rPr>
              <a:t>Зима</a:t>
            </a:r>
            <a:r>
              <a:rPr lang="ru-RU" altLang="ru-RU" sz="2400" b="1" dirty="0">
                <a:solidFill>
                  <a:srgbClr val="FF0000"/>
                </a:solidFill>
              </a:rPr>
              <a:t>, улица, час, наряд, минута, дерево, дочь, дрозд, перо,</a:t>
            </a:r>
            <a:br>
              <a:rPr lang="ru-RU" altLang="ru-RU" sz="2400" b="1" dirty="0">
                <a:solidFill>
                  <a:srgbClr val="FF0000"/>
                </a:solidFill>
              </a:rPr>
            </a:br>
            <a:r>
              <a:rPr lang="ru-RU" altLang="ru-RU" sz="2400" b="1" dirty="0">
                <a:solidFill>
                  <a:srgbClr val="FF0000"/>
                </a:solidFill>
              </a:rPr>
              <a:t>озеро, ночь, тишь, чиж.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1824" y="1710551"/>
            <a:ext cx="8244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Задание.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Разделите слова на 2 группы. Докажите свой выбор.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1614" y="2499418"/>
            <a:ext cx="71094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Мякиш_, плач_, </a:t>
            </a:r>
            <a:r>
              <a:rPr lang="ru-RU" altLang="ru-RU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молодёж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_, </a:t>
            </a:r>
            <a:r>
              <a:rPr lang="ru-RU" alt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приёмыш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_, </a:t>
            </a:r>
            <a:r>
              <a:rPr lang="ru-RU" altLang="ru-RU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теч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_, малыш_, </a:t>
            </a:r>
            <a:r>
              <a:rPr lang="ru-RU" altLang="ru-RU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брош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_, кирпич_, царевич_, экипаж_, суш_, </a:t>
            </a:r>
            <a:r>
              <a:rPr lang="ru-RU" altLang="ru-RU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роскош</a:t>
            </a:r>
            <a:r>
              <a:rPr lang="ru-RU" alt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_.</a:t>
            </a:r>
          </a:p>
          <a:p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4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 rot="10800000" flipV="1">
            <a:off x="71089" y="44625"/>
            <a:ext cx="8606283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anchor="b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Проблемные ситуации на этапе применения новой информации.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998733"/>
            <a:ext cx="8748463" cy="5742635"/>
            <a:chOff x="-248411" y="-225248"/>
            <a:chExt cx="9392411" cy="7199136"/>
          </a:xfrm>
        </p:grpSpPr>
        <p:pic>
          <p:nvPicPr>
            <p:cNvPr id="7" name="Picture 4" descr="Зимние рамки для детских фотографий – Весёлый снеговик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8411" y="-225248"/>
              <a:ext cx="9392411" cy="7199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418180" y="1682231"/>
              <a:ext cx="5643561" cy="32143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ru-RU" sz="2400" b="1" dirty="0">
                  <a:solidFill>
                    <a:srgbClr val="7030A0"/>
                  </a:solidFill>
                </a:rPr>
                <a:t>Распредели </a:t>
              </a:r>
              <a:r>
                <a:rPr lang="ru-RU" altLang="ru-RU" sz="2400" b="1" dirty="0" smtClean="0">
                  <a:solidFill>
                    <a:srgbClr val="7030A0"/>
                  </a:solidFill>
                </a:rPr>
                <a:t>слова в </a:t>
              </a:r>
              <a:r>
                <a:rPr lang="ru-RU" altLang="ru-RU" sz="2400" b="1" dirty="0">
                  <a:solidFill>
                    <a:srgbClr val="7030A0"/>
                  </a:solidFill>
                </a:rPr>
                <a:t>две группы: </a:t>
              </a:r>
              <a:r>
                <a:rPr lang="ru-RU" altLang="ru-RU" sz="2000" b="1" i="1" spc="300" dirty="0" err="1">
                  <a:solidFill>
                    <a:srgbClr val="FF0000"/>
                  </a:solidFill>
                  <a:latin typeface="Georgia" pitchFamily="18" charset="0"/>
                </a:rPr>
                <a:t>н</a:t>
              </a:r>
              <a:r>
                <a:rPr lang="ru-RU" sz="2000" b="1" i="1" spc="300" dirty="0" err="1">
                  <a:solidFill>
                    <a:srgbClr val="FF0000"/>
                  </a:solidFill>
                  <a:latin typeface="Georgia" pitchFamily="18" charset="0"/>
                </a:rPr>
                <a:t>еодушевленные</a:t>
              </a:r>
              <a:r>
                <a:rPr lang="ru-RU" sz="2000" b="1" i="1" spc="300" dirty="0">
                  <a:solidFill>
                    <a:srgbClr val="FF0000"/>
                  </a:solidFill>
                  <a:latin typeface="Georgia" pitchFamily="18" charset="0"/>
                </a:rPr>
                <a:t> и </a:t>
              </a:r>
              <a:r>
                <a:rPr lang="ru-RU" sz="2000" b="1" i="1" spc="300" dirty="0" err="1">
                  <a:solidFill>
                    <a:srgbClr val="FF0000"/>
                  </a:solidFill>
                  <a:latin typeface="Georgia" pitchFamily="18" charset="0"/>
                </a:rPr>
                <a:t>одушевленные</a:t>
              </a:r>
              <a:endParaRPr lang="ru-RU" sz="2000" b="1" i="1" spc="300" dirty="0">
                <a:solidFill>
                  <a:srgbClr val="7030A0"/>
                </a:solidFill>
                <a:latin typeface="Georgia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i="1" spc="300" dirty="0">
                  <a:solidFill>
                    <a:srgbClr val="7030A0"/>
                  </a:solidFill>
                  <a:latin typeface="Georgia" pitchFamily="18" charset="0"/>
                </a:rPr>
                <a:t>гусеница, роза, мышка, моряк</a:t>
              </a:r>
              <a:r>
                <a:rPr lang="ru-RU" sz="2400" b="1" i="1" spc="300" dirty="0" smtClean="0">
                  <a:solidFill>
                    <a:srgbClr val="7030A0"/>
                  </a:solidFill>
                  <a:latin typeface="Georgia" pitchFamily="18" charset="0"/>
                </a:rPr>
                <a:t>,</a:t>
              </a:r>
              <a:r>
                <a:rPr lang="ru-RU" sz="2400" b="1" i="1" spc="300" dirty="0">
                  <a:solidFill>
                    <a:srgbClr val="7030A0"/>
                  </a:solidFill>
                  <a:latin typeface="Georgia" pitchFamily="18" charset="0"/>
                </a:rPr>
                <a:t> кит,</a:t>
              </a:r>
              <a:r>
                <a:rPr lang="ru-RU" sz="2400" b="1" i="1" spc="300" dirty="0" smtClean="0">
                  <a:solidFill>
                    <a:srgbClr val="7030A0"/>
                  </a:solidFill>
                  <a:latin typeface="Georgia" pitchFamily="18" charset="0"/>
                </a:rPr>
                <a:t> </a:t>
              </a:r>
              <a:r>
                <a:rPr lang="ru-RU" sz="2400" b="1" i="1" spc="300" dirty="0">
                  <a:solidFill>
                    <a:srgbClr val="7030A0"/>
                  </a:solidFill>
                  <a:latin typeface="Georgia" pitchFamily="18" charset="0"/>
                </a:rPr>
                <a:t>дельфин, медуза</a:t>
              </a:r>
              <a:r>
                <a:rPr lang="ru-RU" sz="2400" b="1" i="1" spc="300" dirty="0" smtClean="0">
                  <a:solidFill>
                    <a:srgbClr val="7030A0"/>
                  </a:solidFill>
                  <a:latin typeface="Georgia" pitchFamily="18" charset="0"/>
                </a:rPr>
                <a:t>,</a:t>
              </a:r>
              <a:r>
                <a:rPr lang="ru-RU" sz="2400" b="1" i="1" spc="300" dirty="0">
                  <a:solidFill>
                    <a:srgbClr val="7030A0"/>
                  </a:solidFill>
                  <a:latin typeface="Georgia" pitchFamily="18" charset="0"/>
                </a:rPr>
                <a:t> </a:t>
              </a:r>
              <a:r>
                <a:rPr lang="ru-RU" sz="2400" b="1" i="1" spc="300" dirty="0" smtClean="0">
                  <a:solidFill>
                    <a:srgbClr val="7030A0"/>
                  </a:solidFill>
                  <a:latin typeface="Georgia" pitchFamily="18" charset="0"/>
                </a:rPr>
                <a:t>грусть, звезда, лисичка, книга.</a:t>
              </a:r>
              <a:endParaRPr lang="ru-RU" sz="2400" b="1" i="1" spc="300" dirty="0">
                <a:solidFill>
                  <a:srgbClr val="7030A0"/>
                </a:solidFill>
                <a:latin typeface="Georg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589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1313</TotalTime>
  <Words>326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 Unicode MS</vt:lpstr>
      <vt:lpstr>Arial</vt:lpstr>
      <vt:lpstr>Arial Black</vt:lpstr>
      <vt:lpstr>Calibri</vt:lpstr>
      <vt:lpstr>Century Schoolbook</vt:lpstr>
      <vt:lpstr>Courier New</vt:lpstr>
      <vt:lpstr>Georgia</vt:lpstr>
      <vt:lpstr>Wingdings</vt:lpstr>
      <vt:lpstr>Wingdings 2</vt:lpstr>
      <vt:lpstr>Эркер</vt:lpstr>
      <vt:lpstr>Формирование познавательных УУД на уроках русского языка в начальной школе средствами проблемного обучения </vt:lpstr>
      <vt:lpstr>Минутка чистописания </vt:lpstr>
      <vt:lpstr>Презентация PowerPoint</vt:lpstr>
      <vt:lpstr>Презентация PowerPoint</vt:lpstr>
      <vt:lpstr>Презентация PowerPoint</vt:lpstr>
      <vt:lpstr>Проблемные ситуации на этапе изучения нового материала</vt:lpstr>
      <vt:lpstr>Проблемные ситуации на этапе закрепления учебной информации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Равиля Шагимарданова</cp:lastModifiedBy>
  <cp:revision>59</cp:revision>
  <dcterms:created xsi:type="dcterms:W3CDTF">2014-04-03T18:04:39Z</dcterms:created>
  <dcterms:modified xsi:type="dcterms:W3CDTF">2017-10-30T13:53:53Z</dcterms:modified>
</cp:coreProperties>
</file>